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8" r:id="rId5"/>
    <p:sldId id="398" r:id="rId6"/>
    <p:sldId id="406" r:id="rId7"/>
    <p:sldId id="404" r:id="rId8"/>
    <p:sldId id="402" r:id="rId9"/>
    <p:sldId id="400" r:id="rId10"/>
    <p:sldId id="395" r:id="rId11"/>
    <p:sldId id="388" r:id="rId12"/>
    <p:sldId id="397"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88F36F-F0EB-2F7C-FEF6-DF03438CFFDA}" name="Jonathan Fox" initials="JF" userId="S::fox@american.edu::6b1f3878-a74d-4e2c-ad3c-b69f8137c18b" providerId="AD"/>
  <p188:author id="{C9A91FF6-324E-9A05-6B52-2E4A8177DFEE}" name="Jeffrey Hallock" initials="" userId="S::jh1227a@american.edu::5d641465-c2c6-40a7-ae48-342fd6e7613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omment" initials="JF" lastIdx="2" clrIdx="0">
    <p:extLst>
      <p:ext uri="{19B8F6BF-5375-455C-9EA6-DF929625EA0E}">
        <p15:presenceInfo xmlns:p15="http://schemas.microsoft.com/office/powerpoint/2012/main" userId="Comme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6494D"/>
    <a:srgbClr val="036C9E"/>
    <a:srgbClr val="C6EFCE"/>
    <a:srgbClr val="EEB1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7" autoAdjust="0"/>
    <p:restoredTop sz="96104" autoAdjust="0"/>
  </p:normalViewPr>
  <p:slideViewPr>
    <p:cSldViewPr snapToGrid="0">
      <p:cViewPr varScale="1">
        <p:scale>
          <a:sx n="115" d="100"/>
          <a:sy n="115" d="100"/>
        </p:scale>
        <p:origin x="536" y="208"/>
      </p:cViewPr>
      <p:guideLst>
        <p:guide orient="horz" pos="2184"/>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61D912-70CC-49CB-85AE-D577C0545B4E}" type="datetimeFigureOut">
              <a:rPr lang="en-US" smtClean="0"/>
              <a:t>1/29/25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EAF367-0DC0-4B6F-A57F-CA86DE39F693}" type="slidenum">
              <a:rPr lang="en-US" smtClean="0"/>
              <a:t>‹#›</a:t>
            </a:fld>
            <a:endParaRPr lang="en-US"/>
          </a:p>
        </p:txBody>
      </p:sp>
    </p:spTree>
    <p:extLst>
      <p:ext uri="{BB962C8B-B14F-4D97-AF65-F5344CB8AC3E}">
        <p14:creationId xmlns:p14="http://schemas.microsoft.com/office/powerpoint/2010/main" val="3645197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EAF367-0DC0-4B6F-A57F-CA86DE39F693}" type="slidenum">
              <a:rPr lang="en-US" smtClean="0"/>
              <a:t>1</a:t>
            </a:fld>
            <a:endParaRPr lang="en-US" dirty="0"/>
          </a:p>
        </p:txBody>
      </p:sp>
    </p:spTree>
    <p:extLst>
      <p:ext uri="{BB962C8B-B14F-4D97-AF65-F5344CB8AC3E}">
        <p14:creationId xmlns:p14="http://schemas.microsoft.com/office/powerpoint/2010/main" val="773842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EAF367-0DC0-4B6F-A57F-CA86DE39F693}" type="slidenum">
              <a:rPr lang="en-US" smtClean="0"/>
              <a:t>2</a:t>
            </a:fld>
            <a:endParaRPr lang="en-US" dirty="0"/>
          </a:p>
        </p:txBody>
      </p:sp>
    </p:spTree>
    <p:extLst>
      <p:ext uri="{BB962C8B-B14F-4D97-AF65-F5344CB8AC3E}">
        <p14:creationId xmlns:p14="http://schemas.microsoft.com/office/powerpoint/2010/main" val="100000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15991-AEC2-1657-268C-6B3C3A0D30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BB4B07-2311-FF75-BF14-E15CDCF795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41A7EA-7ACA-FD64-83D7-04D1090FF6B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82B18D-1A5F-B920-51E3-6E98F9C98354}"/>
              </a:ext>
            </a:extLst>
          </p:cNvPr>
          <p:cNvSpPr>
            <a:spLocks noGrp="1"/>
          </p:cNvSpPr>
          <p:nvPr>
            <p:ph type="sldNum" sz="quarter" idx="5"/>
          </p:nvPr>
        </p:nvSpPr>
        <p:spPr/>
        <p:txBody>
          <a:bodyPr/>
          <a:lstStyle/>
          <a:p>
            <a:fld id="{C3EAF367-0DC0-4B6F-A57F-CA86DE39F693}" type="slidenum">
              <a:rPr lang="en-US" smtClean="0"/>
              <a:t>3</a:t>
            </a:fld>
            <a:endParaRPr lang="en-US" dirty="0"/>
          </a:p>
        </p:txBody>
      </p:sp>
    </p:spTree>
    <p:extLst>
      <p:ext uri="{BB962C8B-B14F-4D97-AF65-F5344CB8AC3E}">
        <p14:creationId xmlns:p14="http://schemas.microsoft.com/office/powerpoint/2010/main" val="1605107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6E9054-EA70-67DB-64ED-C38E2A97A6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BBE1A5-B281-2E0D-A030-216BEA28A0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DB0B2C-C52A-EF62-14C4-BD770AF53F9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448F95-F5D0-C656-E51D-D75F909528A9}"/>
              </a:ext>
            </a:extLst>
          </p:cNvPr>
          <p:cNvSpPr>
            <a:spLocks noGrp="1"/>
          </p:cNvSpPr>
          <p:nvPr>
            <p:ph type="sldNum" sz="quarter" idx="5"/>
          </p:nvPr>
        </p:nvSpPr>
        <p:spPr/>
        <p:txBody>
          <a:bodyPr/>
          <a:lstStyle/>
          <a:p>
            <a:fld id="{C3EAF367-0DC0-4B6F-A57F-CA86DE39F693}" type="slidenum">
              <a:rPr lang="en-US" smtClean="0"/>
              <a:t>4</a:t>
            </a:fld>
            <a:endParaRPr lang="en-US" dirty="0"/>
          </a:p>
        </p:txBody>
      </p:sp>
    </p:spTree>
    <p:extLst>
      <p:ext uri="{BB962C8B-B14F-4D97-AF65-F5344CB8AC3E}">
        <p14:creationId xmlns:p14="http://schemas.microsoft.com/office/powerpoint/2010/main" val="4029329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D25F5-734F-ADE2-4F44-C85135A7E9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289BBC-FC74-7884-A34B-F8B129B2FA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CA0AA9-B569-53B2-0BD0-79C5D168EBA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A8A35A9-BFBE-E731-4E36-B062A5E7BA86}"/>
              </a:ext>
            </a:extLst>
          </p:cNvPr>
          <p:cNvSpPr>
            <a:spLocks noGrp="1"/>
          </p:cNvSpPr>
          <p:nvPr>
            <p:ph type="sldNum" sz="quarter" idx="5"/>
          </p:nvPr>
        </p:nvSpPr>
        <p:spPr/>
        <p:txBody>
          <a:bodyPr/>
          <a:lstStyle/>
          <a:p>
            <a:fld id="{C3EAF367-0DC0-4B6F-A57F-CA86DE39F693}" type="slidenum">
              <a:rPr lang="en-US" smtClean="0"/>
              <a:t>5</a:t>
            </a:fld>
            <a:endParaRPr lang="en-US" dirty="0"/>
          </a:p>
        </p:txBody>
      </p:sp>
    </p:spTree>
    <p:extLst>
      <p:ext uri="{BB962C8B-B14F-4D97-AF65-F5344CB8AC3E}">
        <p14:creationId xmlns:p14="http://schemas.microsoft.com/office/powerpoint/2010/main" val="511816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D2F9C9-88A5-451A-74C2-9FBA3D9F99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ECD4E1-D4BB-E823-92A1-904DB35367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4DEA64-853A-B358-64ED-0167C3C2A5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74B1E0F-1D7F-3953-59E5-6DF615C62E93}"/>
              </a:ext>
            </a:extLst>
          </p:cNvPr>
          <p:cNvSpPr>
            <a:spLocks noGrp="1"/>
          </p:cNvSpPr>
          <p:nvPr>
            <p:ph type="sldNum" sz="quarter" idx="5"/>
          </p:nvPr>
        </p:nvSpPr>
        <p:spPr/>
        <p:txBody>
          <a:bodyPr/>
          <a:lstStyle/>
          <a:p>
            <a:fld id="{C3EAF367-0DC0-4B6F-A57F-CA86DE39F693}" type="slidenum">
              <a:rPr lang="en-US" smtClean="0"/>
              <a:t>6</a:t>
            </a:fld>
            <a:endParaRPr lang="en-US" dirty="0"/>
          </a:p>
        </p:txBody>
      </p:sp>
    </p:spTree>
    <p:extLst>
      <p:ext uri="{BB962C8B-B14F-4D97-AF65-F5344CB8AC3E}">
        <p14:creationId xmlns:p14="http://schemas.microsoft.com/office/powerpoint/2010/main" val="4144664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E9DFB-C2A5-CA0E-4CB1-6A27CFD99A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76FF68-F495-83E8-A6A5-62F9DCB8F1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36AA74-B5B8-EBEA-6CA8-6BC56134374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C639713-ABC4-EDC3-AA05-BDA30676BCA1}"/>
              </a:ext>
            </a:extLst>
          </p:cNvPr>
          <p:cNvSpPr>
            <a:spLocks noGrp="1"/>
          </p:cNvSpPr>
          <p:nvPr>
            <p:ph type="sldNum" sz="quarter" idx="5"/>
          </p:nvPr>
        </p:nvSpPr>
        <p:spPr/>
        <p:txBody>
          <a:bodyPr/>
          <a:lstStyle/>
          <a:p>
            <a:fld id="{C3EAF367-0DC0-4B6F-A57F-CA86DE39F693}" type="slidenum">
              <a:rPr lang="en-US" smtClean="0"/>
              <a:t>7</a:t>
            </a:fld>
            <a:endParaRPr lang="en-US" dirty="0"/>
          </a:p>
        </p:txBody>
      </p:sp>
    </p:spTree>
    <p:extLst>
      <p:ext uri="{BB962C8B-B14F-4D97-AF65-F5344CB8AC3E}">
        <p14:creationId xmlns:p14="http://schemas.microsoft.com/office/powerpoint/2010/main" val="2692863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AA9B-988F-43A6-84FA-D5E5E1724A6C}"/>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7FD31DC-93ED-4302-88F6-9E1FBC67EB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3583FD-4125-4DD3-87FF-68579592A754}"/>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5" name="Footer Placeholder 4">
            <a:extLst>
              <a:ext uri="{FF2B5EF4-FFF2-40B4-BE49-F238E27FC236}">
                <a16:creationId xmlns:a16="http://schemas.microsoft.com/office/drawing/2014/main" id="{4D278B43-0B25-4957-B0D4-5DBF0B27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253B8-6AEC-4E78-BCF8-B700BC15CF59}"/>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1069730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B7ED8-6064-4B2F-A6D7-A2312EB26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77FB63-5D3D-4746-BFC4-94D33F889A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0D53D-BEA9-4695-B923-25DCB7320F46}"/>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5" name="Footer Placeholder 4">
            <a:extLst>
              <a:ext uri="{FF2B5EF4-FFF2-40B4-BE49-F238E27FC236}">
                <a16:creationId xmlns:a16="http://schemas.microsoft.com/office/drawing/2014/main" id="{C10D4B24-5C22-4BEB-B2D1-CA2CAB069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031B4-FCF1-4398-98C4-805B32354991}"/>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385895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3FA4A9-01B6-49E9-9194-5B2155D469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4D39D6-1DD2-4ECB-ABE1-C6594C04B5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A2F60E-8AC1-46C1-B60E-DE7589195D8E}"/>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5" name="Footer Placeholder 4">
            <a:extLst>
              <a:ext uri="{FF2B5EF4-FFF2-40B4-BE49-F238E27FC236}">
                <a16:creationId xmlns:a16="http://schemas.microsoft.com/office/drawing/2014/main" id="{93D60D47-E09B-4BF9-B7FF-297153B308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DEE0B-1734-40BD-802C-60CC983B7270}"/>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322917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D72BC-0FD7-4466-BCF1-237539C0EF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162B51-0A51-40D9-AC58-485B22E41C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DA34C2-D712-44ED-8655-78CE119DE0B3}"/>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5" name="Footer Placeholder 4">
            <a:extLst>
              <a:ext uri="{FF2B5EF4-FFF2-40B4-BE49-F238E27FC236}">
                <a16:creationId xmlns:a16="http://schemas.microsoft.com/office/drawing/2014/main" id="{0B733085-76CB-4E2C-AA45-1039A2890A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9CD326-414E-40DC-8AD1-4AD74A572598}"/>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292075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1A8E-FAAA-4A99-8575-0F30054182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81FE19-03E9-44B1-BD05-88368AED1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246A01-B9D5-4AA1-81D3-4EF7951F84A7}"/>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5" name="Footer Placeholder 4">
            <a:extLst>
              <a:ext uri="{FF2B5EF4-FFF2-40B4-BE49-F238E27FC236}">
                <a16:creationId xmlns:a16="http://schemas.microsoft.com/office/drawing/2014/main" id="{82701295-904E-4C96-9DC0-16A4973F1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407645-4082-47B7-87D3-BB95DD3C9C89}"/>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2626645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6D029-2DF5-4018-A3F5-CC06D37BCB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BD145C-62CD-40AE-8F6A-3DDCECFFCF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FDE0BD-C596-4FBA-9935-C73CF5E9FA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DDD967-4093-43F0-B413-E2EA0619AA0F}"/>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6" name="Footer Placeholder 5">
            <a:extLst>
              <a:ext uri="{FF2B5EF4-FFF2-40B4-BE49-F238E27FC236}">
                <a16:creationId xmlns:a16="http://schemas.microsoft.com/office/drawing/2014/main" id="{5BB7FF9C-C0A1-49D7-847B-A7E12D8A67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578391-36DD-4D7C-B339-C4A63D631632}"/>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25863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EFC1-E38B-4461-B917-7376C706A6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76F64D-AC41-4956-A058-8D4375858B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51A9B7-F48B-4799-9648-7867D0B612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C758C1-F231-43EB-ABC9-A0D501B96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192B0B-F8B5-4453-81A6-305D80AB6A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27C8E0-A515-4B90-83F0-442D6171C5EE}"/>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8" name="Footer Placeholder 7">
            <a:extLst>
              <a:ext uri="{FF2B5EF4-FFF2-40B4-BE49-F238E27FC236}">
                <a16:creationId xmlns:a16="http://schemas.microsoft.com/office/drawing/2014/main" id="{8540D325-0B37-4478-AD16-AD70621B45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9E8304-DE67-4A68-8BA7-8965E8C051E5}"/>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574814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7675E-F6CE-4D51-A992-AB4CF80A66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3A6786-5692-4630-9052-D6042C42D3E6}"/>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4" name="Footer Placeholder 3">
            <a:extLst>
              <a:ext uri="{FF2B5EF4-FFF2-40B4-BE49-F238E27FC236}">
                <a16:creationId xmlns:a16="http://schemas.microsoft.com/office/drawing/2014/main" id="{3D50C1CA-E926-422C-B1D6-3E82CFA5D7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836466-76B3-495F-B9A6-236EA59011EB}"/>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2479054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7CEB0-E35D-47C6-A495-C1953B7441C5}"/>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3" name="Footer Placeholder 2">
            <a:extLst>
              <a:ext uri="{FF2B5EF4-FFF2-40B4-BE49-F238E27FC236}">
                <a16:creationId xmlns:a16="http://schemas.microsoft.com/office/drawing/2014/main" id="{84ABDE40-7B34-499F-9EEC-02DBCBDB3D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72861C-B616-431F-9E99-DB93393E6895}"/>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361157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091CA-7E3C-4F27-BA87-AA23710604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6F1BCE-C517-4210-841E-8F009045E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CEFA4E-8166-4E24-B048-C790218C5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E5A352-15B0-4E9C-9FA8-260781934FEB}"/>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6" name="Footer Placeholder 5">
            <a:extLst>
              <a:ext uri="{FF2B5EF4-FFF2-40B4-BE49-F238E27FC236}">
                <a16:creationId xmlns:a16="http://schemas.microsoft.com/office/drawing/2014/main" id="{82DE1063-C676-4E0F-BB7F-780F6AD307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E76ABD-734E-4242-A5B1-25FE9B07F468}"/>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485694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49714-8B38-4E8E-A727-CF77BA4F16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1B386F-01C3-461E-B949-6FBE90DD50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6CE194-B5B0-402E-A701-13EEE38690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2AB879-5DA2-4252-BE70-733A059A47B5}"/>
              </a:ext>
            </a:extLst>
          </p:cNvPr>
          <p:cNvSpPr>
            <a:spLocks noGrp="1"/>
          </p:cNvSpPr>
          <p:nvPr>
            <p:ph type="dt" sz="half" idx="10"/>
          </p:nvPr>
        </p:nvSpPr>
        <p:spPr/>
        <p:txBody>
          <a:bodyPr/>
          <a:lstStyle/>
          <a:p>
            <a:fld id="{638E2D54-BC40-4916-B44C-52CCAF089C1F}" type="datetimeFigureOut">
              <a:rPr lang="en-US" smtClean="0"/>
              <a:t>1/29/25</a:t>
            </a:fld>
            <a:endParaRPr lang="en-US"/>
          </a:p>
        </p:txBody>
      </p:sp>
      <p:sp>
        <p:nvSpPr>
          <p:cNvPr id="6" name="Footer Placeholder 5">
            <a:extLst>
              <a:ext uri="{FF2B5EF4-FFF2-40B4-BE49-F238E27FC236}">
                <a16:creationId xmlns:a16="http://schemas.microsoft.com/office/drawing/2014/main" id="{CCA7D050-E4D9-4A05-AD23-7A7D9E6233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996FE1-8A50-4B0C-A85F-0D62FA23C20E}"/>
              </a:ext>
            </a:extLst>
          </p:cNvPr>
          <p:cNvSpPr>
            <a:spLocks noGrp="1"/>
          </p:cNvSpPr>
          <p:nvPr>
            <p:ph type="sldNum" sz="quarter" idx="12"/>
          </p:nvPr>
        </p:nvSpPr>
        <p:spPr/>
        <p:txBody>
          <a:bodyPr/>
          <a:lstStyle/>
          <a:p>
            <a:fld id="{7065E99C-CB1E-4451-A291-5828DC2B40B1}" type="slidenum">
              <a:rPr lang="en-US" smtClean="0"/>
              <a:t>‹#›</a:t>
            </a:fld>
            <a:endParaRPr lang="en-US"/>
          </a:p>
        </p:txBody>
      </p:sp>
    </p:spTree>
    <p:extLst>
      <p:ext uri="{BB962C8B-B14F-4D97-AF65-F5344CB8AC3E}">
        <p14:creationId xmlns:p14="http://schemas.microsoft.com/office/powerpoint/2010/main" val="118440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379826-1739-43D3-8612-B7711D8E92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A5DDEF-6F62-40D4-BB80-2F90A3C2E3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8B19AB-1D62-41FF-A77E-DB4AF7F8D9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E2D54-BC40-4916-B44C-52CCAF089C1F}" type="datetimeFigureOut">
              <a:rPr lang="en-US" smtClean="0"/>
              <a:t>1/29/25</a:t>
            </a:fld>
            <a:endParaRPr lang="en-US"/>
          </a:p>
        </p:txBody>
      </p:sp>
      <p:sp>
        <p:nvSpPr>
          <p:cNvPr id="5" name="Footer Placeholder 4">
            <a:extLst>
              <a:ext uri="{FF2B5EF4-FFF2-40B4-BE49-F238E27FC236}">
                <a16:creationId xmlns:a16="http://schemas.microsoft.com/office/drawing/2014/main" id="{BEE9CDC3-67EE-46C1-B00E-C2CB8092B1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C4F622-7AC2-456F-93D2-2277BD6EC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5E99C-CB1E-4451-A291-5828DC2B40B1}" type="slidenum">
              <a:rPr lang="en-US" smtClean="0"/>
              <a:t>‹#›</a:t>
            </a:fld>
            <a:endParaRPr lang="en-US"/>
          </a:p>
        </p:txBody>
      </p:sp>
    </p:spTree>
    <p:extLst>
      <p:ext uri="{BB962C8B-B14F-4D97-AF65-F5344CB8AC3E}">
        <p14:creationId xmlns:p14="http://schemas.microsoft.com/office/powerpoint/2010/main" val="3175565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countabilityresearch.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mailto:jh1227a@american.edu" TargetMode="External"/><Relationship Id="rId4" Type="http://schemas.openxmlformats.org/officeDocument/2006/relationships/hyperlink" Target="mailto:nc5628a@student.american.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hyperlink" Target="https://accountabilityresearch.org/wp-content/uploads/2024/05/Overview-of-USAID-Subaward-Data-Accountability-Research-Center-5.14.pptx" TargetMode="External"/><Relationship Id="rId3" Type="http://schemas.openxmlformats.org/officeDocument/2006/relationships/image" Target="../media/image2.png"/><Relationship Id="rId7" Type="http://schemas.openxmlformats.org/officeDocument/2006/relationships/hyperlink" Target="https://accountabilityresearch.org/usaid-locally-led-development-open-govern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hyperlink" Target="https://arcapps.shinyapps.io/localization_app_usaid/" TargetMode="External"/><Relationship Id="rId5" Type="http://schemas.openxmlformats.org/officeDocument/2006/relationships/image" Target="../media/image4.png"/><Relationship Id="rId10" Type="http://schemas.openxmlformats.org/officeDocument/2006/relationships/hyperlink" Target="https://accountabilityresearch.org/wp-content/uploads/2024/02/Accountability-Research-Center-Open-Gov-Analysis-of-USAID-Indigenous-Peoples-Projects1.pptx" TargetMode="External"/><Relationship Id="rId4" Type="http://schemas.openxmlformats.org/officeDocument/2006/relationships/image" Target="../media/image3.svg"/><Relationship Id="rId9" Type="http://schemas.openxmlformats.org/officeDocument/2006/relationships/hyperlink" Target="https://accountabilityresearch.org/wp-content/uploads/2024/02/Accountability-Research-Center-Review-of-USAID-Indigenous-and-Land-Related-Projects.pdf"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hyperlink" Target="https://www.usaspending.gov/award/CONT_AWD_72062421F00005_7200_7200AA18D00003_720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usaspending.gov/award/CONT_IDV_AID514H1700001_7200" TargetMode="External"/><Relationship Id="rId5" Type="http://schemas.openxmlformats.org/officeDocument/2006/relationships/hyperlink" Target="https://www.usaspending.gov/award/CONT_AWD_AID497TO1100002_7200_AIDEPPI000600008_7200" TargetMode="External"/><Relationship Id="rId4" Type="http://schemas.openxmlformats.org/officeDocument/2006/relationships/image" Target="../media/image3.svg"/><Relationship Id="rId9"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hyperlink" Target="https://www.usaid.gov/sites/default/files/2024-06/FY%202023%20Localization%20Progress%20Report%20%282%29_0.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C1FB9316-D9EF-44FC-B002-D3914B76D064}"/>
              </a:ext>
            </a:extLst>
          </p:cNvPr>
          <p:cNvSpPr/>
          <p:nvPr/>
        </p:nvSpPr>
        <p:spPr>
          <a:xfrm>
            <a:off x="0" y="2188028"/>
            <a:ext cx="12200389" cy="2460171"/>
          </a:xfrm>
          <a:prstGeom prst="rect">
            <a:avLst/>
          </a:prstGeom>
          <a:solidFill>
            <a:srgbClr val="036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25227B7-CA59-40CB-B18F-4F9433591323}"/>
              </a:ext>
            </a:extLst>
          </p:cNvPr>
          <p:cNvSpPr>
            <a:spLocks noGrp="1"/>
          </p:cNvSpPr>
          <p:nvPr>
            <p:ph type="ctrTitle"/>
          </p:nvPr>
        </p:nvSpPr>
        <p:spPr>
          <a:xfrm>
            <a:off x="-30480" y="2264229"/>
            <a:ext cx="12272806" cy="2188028"/>
          </a:xfrm>
          <a:noFill/>
        </p:spPr>
        <p:txBody>
          <a:bodyPr anchor="ctr">
            <a:noAutofit/>
          </a:bodyPr>
          <a:lstStyle/>
          <a:p>
            <a:pPr>
              <a:lnSpc>
                <a:spcPct val="100000"/>
              </a:lnSpc>
            </a:pPr>
            <a:r>
              <a:rPr kumimoji="0" lang="en-US" sz="5600" b="0" i="0" u="none" strike="noStrike" kern="1200" cap="small" spc="0" normalizeH="0" baseline="0" noProof="0" dirty="0">
                <a:ln>
                  <a:noFill/>
                </a:ln>
                <a:solidFill>
                  <a:prstClr val="white"/>
                </a:solidFill>
                <a:effectLst/>
                <a:uLnTx/>
                <a:uFillTx/>
                <a:latin typeface="Myriad Pro Cond"/>
                <a:ea typeface="+mj-ea"/>
                <a:cs typeface="+mj-cs"/>
              </a:rPr>
              <a:t>USAID Carbon Offsets and Sequestration </a:t>
            </a:r>
            <a:br>
              <a:rPr kumimoji="0" lang="en-US" sz="5600" b="0" i="0" u="none" strike="noStrike" kern="1200" cap="small" spc="0" normalizeH="0" baseline="0" noProof="0" dirty="0">
                <a:ln>
                  <a:noFill/>
                </a:ln>
                <a:solidFill>
                  <a:prstClr val="white"/>
                </a:solidFill>
                <a:effectLst/>
                <a:uLnTx/>
                <a:uFillTx/>
                <a:latin typeface="Myriad Pro Cond"/>
                <a:ea typeface="+mj-ea"/>
                <a:cs typeface="+mj-cs"/>
              </a:rPr>
            </a:br>
            <a:r>
              <a:rPr kumimoji="0" lang="en-US" sz="2000" b="0" i="0" u="none" strike="noStrike" kern="1200" cap="small" spc="0" normalizeH="0" baseline="0" noProof="0" dirty="0">
                <a:ln>
                  <a:noFill/>
                </a:ln>
                <a:solidFill>
                  <a:prstClr val="white"/>
                </a:solidFill>
                <a:effectLst/>
                <a:uLnTx/>
                <a:uFillTx/>
                <a:latin typeface="Myriad Pro Cond"/>
                <a:ea typeface="+mj-ea"/>
                <a:cs typeface="+mj-cs"/>
              </a:rPr>
              <a:t>A Preliminary overview of Publicly Available data</a:t>
            </a:r>
            <a:endParaRPr lang="en-US" cap="small" dirty="0">
              <a:solidFill>
                <a:schemeClr val="bg1"/>
              </a:solidFill>
              <a:effectLst>
                <a:outerShdw blurRad="38100" dist="38100" dir="2700000" algn="tl">
                  <a:srgbClr val="000000">
                    <a:alpha val="43137"/>
                  </a:srgbClr>
                </a:outerShdw>
              </a:effectLst>
              <a:latin typeface="Myriad Pro SemiCond" panose="020B0503030403020204" pitchFamily="34" charset="0"/>
            </a:endParaRPr>
          </a:p>
        </p:txBody>
      </p:sp>
      <p:sp>
        <p:nvSpPr>
          <p:cNvPr id="3" name="TextBox 2">
            <a:extLst>
              <a:ext uri="{FF2B5EF4-FFF2-40B4-BE49-F238E27FC236}">
                <a16:creationId xmlns:a16="http://schemas.microsoft.com/office/drawing/2014/main" id="{A032E057-68E2-42D5-9590-31A34E35C9A4}"/>
              </a:ext>
            </a:extLst>
          </p:cNvPr>
          <p:cNvSpPr txBox="1"/>
          <p:nvPr/>
        </p:nvSpPr>
        <p:spPr>
          <a:xfrm>
            <a:off x="1534886" y="4931229"/>
            <a:ext cx="9187543" cy="2246769"/>
          </a:xfrm>
          <a:prstGeom prst="rect">
            <a:avLst/>
          </a:prstGeom>
          <a:noFill/>
        </p:spPr>
        <p:txBody>
          <a:bodyPr wrap="square" rtlCol="0">
            <a:spAutoFit/>
          </a:bodyPr>
          <a:lstStyle/>
          <a:p>
            <a:pPr algn="ctr"/>
            <a:r>
              <a:rPr lang="en-US" sz="2000" dirty="0"/>
              <a:t>Accountability Research Center (</a:t>
            </a:r>
            <a:r>
              <a:rPr lang="en-US" sz="2000" dirty="0">
                <a:hlinkClick r:id="rId3"/>
              </a:rPr>
              <a:t>Homepage Link</a:t>
            </a:r>
            <a:r>
              <a:rPr lang="en-US" sz="2000" dirty="0"/>
              <a:t>)</a:t>
            </a:r>
          </a:p>
          <a:p>
            <a:pPr algn="ctr"/>
            <a:r>
              <a:rPr lang="en-US" sz="2000" dirty="0"/>
              <a:t> Jan. </a:t>
            </a:r>
            <a:r>
              <a:rPr lang="en-US" sz="2000"/>
              <a:t>29, 2025</a:t>
            </a:r>
            <a:endParaRPr lang="en-US" sz="2000" dirty="0"/>
          </a:p>
          <a:p>
            <a:pPr algn="ctr"/>
            <a:r>
              <a:rPr lang="en-US" sz="2000" dirty="0"/>
              <a:t>Comments Welcome</a:t>
            </a:r>
          </a:p>
          <a:p>
            <a:pPr algn="ctr"/>
            <a:r>
              <a:rPr lang="en-US" sz="2000" dirty="0"/>
              <a:t>E-mail: </a:t>
            </a:r>
            <a:r>
              <a:rPr lang="en-US" sz="2000" dirty="0">
                <a:hlinkClick r:id="rId4"/>
              </a:rPr>
              <a:t>nc5628a@student.american.edu</a:t>
            </a:r>
            <a:r>
              <a:rPr lang="en-US" sz="2000" dirty="0"/>
              <a:t>, </a:t>
            </a:r>
            <a:r>
              <a:rPr lang="en-US" sz="2000" dirty="0">
                <a:hlinkClick r:id="rId5"/>
              </a:rPr>
              <a:t>jh1227a@american.edu</a:t>
            </a:r>
            <a:endParaRPr lang="en-US" sz="2000" dirty="0"/>
          </a:p>
          <a:p>
            <a:pPr algn="ctr"/>
            <a:endParaRPr lang="en-US" sz="2000" dirty="0"/>
          </a:p>
          <a:p>
            <a:pPr algn="ctr"/>
            <a:endParaRPr lang="en-US" sz="2000" dirty="0"/>
          </a:p>
          <a:p>
            <a:pPr algn="ctr"/>
            <a:endParaRPr lang="en-US" sz="2000" dirty="0"/>
          </a:p>
        </p:txBody>
      </p:sp>
      <p:pic>
        <p:nvPicPr>
          <p:cNvPr id="5" name="Picture 4" descr="ARC_logo_rgb_300dpi">
            <a:extLst>
              <a:ext uri="{FF2B5EF4-FFF2-40B4-BE49-F238E27FC236}">
                <a16:creationId xmlns:a16="http://schemas.microsoft.com/office/drawing/2014/main" id="{48E501E9-0ED2-4BED-8258-B7B6AF885D1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138097" y="371505"/>
            <a:ext cx="2797175" cy="1146175"/>
          </a:xfrm>
          <a:prstGeom prst="rect">
            <a:avLst/>
          </a:prstGeom>
          <a:solidFill>
            <a:srgbClr val="EDB137"/>
          </a:solidFill>
        </p:spPr>
      </p:pic>
    </p:spTree>
    <p:extLst>
      <p:ext uri="{BB962C8B-B14F-4D97-AF65-F5344CB8AC3E}">
        <p14:creationId xmlns:p14="http://schemas.microsoft.com/office/powerpoint/2010/main" val="3384403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Accountability Research Center logo: Three overlaping arcs in yellow, bleu and dark gray that look like bridges.">
            <a:extLst>
              <a:ext uri="{FF2B5EF4-FFF2-40B4-BE49-F238E27FC236}">
                <a16:creationId xmlns:a16="http://schemas.microsoft.com/office/drawing/2014/main" id="{A5E35978-D542-44F2-A707-1FAA8B2B07D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6333" y="2371837"/>
            <a:ext cx="6808290" cy="2197384"/>
          </a:xfrm>
          <a:prstGeom prst="rect">
            <a:avLst/>
          </a:prstGeom>
        </p:spPr>
      </p:pic>
      <p:sp>
        <p:nvSpPr>
          <p:cNvPr id="2" name="Rectangle 1">
            <a:extLst>
              <a:ext uri="{FF2B5EF4-FFF2-40B4-BE49-F238E27FC236}">
                <a16:creationId xmlns:a16="http://schemas.microsoft.com/office/drawing/2014/main" id="{613BF0BD-1566-466A-9D8A-70A6E684B78B}"/>
              </a:ext>
            </a:extLst>
          </p:cNvPr>
          <p:cNvSpPr/>
          <p:nvPr/>
        </p:nvSpPr>
        <p:spPr>
          <a:xfrm>
            <a:off x="0" y="0"/>
            <a:ext cx="12192000" cy="1977172"/>
          </a:xfrm>
          <a:prstGeom prst="rect">
            <a:avLst/>
          </a:prstGeom>
          <a:solidFill>
            <a:srgbClr val="036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Rectangle 2">
            <a:extLst>
              <a:ext uri="{FF2B5EF4-FFF2-40B4-BE49-F238E27FC236}">
                <a16:creationId xmlns:a16="http://schemas.microsoft.com/office/drawing/2014/main" id="{7EE755C4-51C1-468F-9CAE-6CEEDFB3E4B9}"/>
              </a:ext>
            </a:extLst>
          </p:cNvPr>
          <p:cNvSpPr/>
          <p:nvPr/>
        </p:nvSpPr>
        <p:spPr>
          <a:xfrm>
            <a:off x="0" y="4963886"/>
            <a:ext cx="12192000" cy="1894114"/>
          </a:xfrm>
          <a:prstGeom prst="rect">
            <a:avLst/>
          </a:prstGeom>
          <a:solidFill>
            <a:srgbClr val="036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30DA9C8D-AA5A-42CC-ABCD-2F7C60D4C123}"/>
              </a:ext>
            </a:extLst>
          </p:cNvPr>
          <p:cNvGrpSpPr>
            <a:grpSpLocks/>
          </p:cNvGrpSpPr>
          <p:nvPr/>
        </p:nvGrpSpPr>
        <p:grpSpPr bwMode="auto">
          <a:xfrm>
            <a:off x="2988" y="4963886"/>
            <a:ext cx="12192000" cy="1894114"/>
            <a:chOff x="3" y="14256"/>
            <a:chExt cx="12240" cy="1584"/>
          </a:xfrm>
        </p:grpSpPr>
        <p:sp>
          <p:nvSpPr>
            <p:cNvPr id="7" name="Rectangle 6">
              <a:extLst>
                <a:ext uri="{FF2B5EF4-FFF2-40B4-BE49-F238E27FC236}">
                  <a16:creationId xmlns:a16="http://schemas.microsoft.com/office/drawing/2014/main" id="{BA2B1057-5A04-4301-82E7-1D75393D254E}"/>
                </a:ext>
              </a:extLst>
            </p:cNvPr>
            <p:cNvSpPr>
              <a:spLocks noChangeArrowheads="1"/>
            </p:cNvSpPr>
            <p:nvPr/>
          </p:nvSpPr>
          <p:spPr bwMode="auto">
            <a:xfrm>
              <a:off x="3" y="14256"/>
              <a:ext cx="12240" cy="1584"/>
            </a:xfrm>
            <a:prstGeom prst="rect">
              <a:avLst/>
            </a:prstGeom>
            <a:solidFill>
              <a:srgbClr val="016C9E"/>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dirty="0"/>
            </a:p>
          </p:txBody>
        </p:sp>
        <p:pic>
          <p:nvPicPr>
            <p:cNvPr id="8" name="Picture 7">
              <a:extLst>
                <a:ext uri="{FF2B5EF4-FFF2-40B4-BE49-F238E27FC236}">
                  <a16:creationId xmlns:a16="http://schemas.microsoft.com/office/drawing/2014/main" id="{2CA739FE-82A9-4D8F-ACB5-5151866E51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 y="15128"/>
              <a:ext cx="327"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8131E434-BD1E-479E-B6B8-8649D79E77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1" y="14789"/>
              <a:ext cx="327"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4">
              <a:extLst>
                <a:ext uri="{FF2B5EF4-FFF2-40B4-BE49-F238E27FC236}">
                  <a16:creationId xmlns:a16="http://schemas.microsoft.com/office/drawing/2014/main" id="{7EBF2306-AAD1-4AB1-8F29-540FD4D3676D}"/>
                </a:ext>
              </a:extLst>
            </p:cNvPr>
            <p:cNvSpPr txBox="1">
              <a:spLocks noChangeArrowheads="1"/>
            </p:cNvSpPr>
            <p:nvPr/>
          </p:nvSpPr>
          <p:spPr bwMode="auto">
            <a:xfrm>
              <a:off x="1031" y="14826"/>
              <a:ext cx="516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35"/>
                </a:spcBef>
                <a:spcAft>
                  <a:spcPts val="0"/>
                </a:spcAft>
              </a:pPr>
              <a:r>
                <a:rPr lang="en-US" sz="1600" b="1" dirty="0" err="1">
                  <a:solidFill>
                    <a:srgbClr val="EEB137"/>
                  </a:solidFill>
                  <a:effectLst/>
                  <a:latin typeface="Trebuchet MS" panose="020B0603020202020204" pitchFamily="34" charset="0"/>
                  <a:ea typeface="Calibri" panose="020F0502020204030204" pitchFamily="34" charset="0"/>
                </a:rPr>
                <a:t>facebook.com</a:t>
              </a:r>
              <a:r>
                <a:rPr lang="en-US" sz="1600" b="1" dirty="0">
                  <a:solidFill>
                    <a:srgbClr val="EEB137"/>
                  </a:solidFill>
                  <a:effectLst/>
                  <a:latin typeface="Trebuchet MS" panose="020B0603020202020204" pitchFamily="34" charset="0"/>
                  <a:ea typeface="Calibri" panose="020F0502020204030204" pitchFamily="34" charset="0"/>
                </a:rPr>
                <a:t>/</a:t>
              </a:r>
              <a:r>
                <a:rPr lang="en-US" sz="1600" b="1" dirty="0" err="1">
                  <a:solidFill>
                    <a:srgbClr val="EEB137"/>
                  </a:solidFill>
                  <a:effectLst/>
                  <a:latin typeface="Trebuchet MS" panose="020B0603020202020204" pitchFamily="34" charset="0"/>
                  <a:ea typeface="Calibri" panose="020F0502020204030204" pitchFamily="34" charset="0"/>
                </a:rPr>
                <a:t>AcctResearchCtr</a:t>
              </a:r>
              <a:r>
                <a:rPr lang="en-US" sz="1600" b="1">
                  <a:solidFill>
                    <a:srgbClr val="EEB137"/>
                  </a:solidFill>
                  <a:effectLst/>
                  <a:latin typeface="Trebuchet MS" panose="020B0603020202020204" pitchFamily="34" charset="0"/>
                  <a:ea typeface="Calibri" panose="020F0502020204030204" pitchFamily="34" charset="0"/>
                </a:rPr>
                <a:t>/</a:t>
              </a:r>
              <a:endParaRPr lang="en-US" sz="1600" dirty="0">
                <a:effectLst/>
                <a:latin typeface="Calibri" panose="020F0502020204030204" pitchFamily="34" charset="0"/>
                <a:ea typeface="Calibri" panose="020F0502020204030204" pitchFamily="34" charset="0"/>
              </a:endParaRPr>
            </a:p>
          </p:txBody>
        </p:sp>
        <p:sp>
          <p:nvSpPr>
            <p:cNvPr id="13" name="Text Box 13">
              <a:extLst>
                <a:ext uri="{FF2B5EF4-FFF2-40B4-BE49-F238E27FC236}">
                  <a16:creationId xmlns:a16="http://schemas.microsoft.com/office/drawing/2014/main" id="{46677A41-3837-41FD-9906-F8235ED21D9D}"/>
                </a:ext>
              </a:extLst>
            </p:cNvPr>
            <p:cNvSpPr txBox="1">
              <a:spLocks noChangeArrowheads="1"/>
            </p:cNvSpPr>
            <p:nvPr/>
          </p:nvSpPr>
          <p:spPr bwMode="auto">
            <a:xfrm>
              <a:off x="1036" y="15159"/>
              <a:ext cx="174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35"/>
                </a:spcBef>
                <a:spcAft>
                  <a:spcPts val="0"/>
                </a:spcAft>
              </a:pPr>
              <a:r>
                <a:rPr lang="en-US" sz="1600" b="1" dirty="0">
                  <a:solidFill>
                    <a:srgbClr val="EEB137"/>
                  </a:solidFill>
                  <a:effectLst/>
                  <a:latin typeface="Trebuchet MS" panose="020B0603020202020204" pitchFamily="34" charset="0"/>
                  <a:ea typeface="Calibri" panose="020F0502020204030204" pitchFamily="34" charset="0"/>
                </a:rPr>
                <a:t>@AcctResearchCtr</a:t>
              </a:r>
              <a:endParaRPr lang="en-US" sz="1100" dirty="0">
                <a:effectLst/>
                <a:latin typeface="Calibri" panose="020F0502020204030204" pitchFamily="34" charset="0"/>
                <a:ea typeface="Calibri" panose="020F0502020204030204" pitchFamily="34" charset="0"/>
              </a:endParaRPr>
            </a:p>
          </p:txBody>
        </p:sp>
      </p:grpSp>
      <p:sp>
        <p:nvSpPr>
          <p:cNvPr id="16" name="Text Box 14">
            <a:extLst>
              <a:ext uri="{FF2B5EF4-FFF2-40B4-BE49-F238E27FC236}">
                <a16:creationId xmlns:a16="http://schemas.microsoft.com/office/drawing/2014/main" id="{DE275D57-5D10-4F01-A72E-EE0C313E7346}"/>
              </a:ext>
            </a:extLst>
          </p:cNvPr>
          <p:cNvSpPr txBox="1">
            <a:spLocks noChangeArrowheads="1"/>
          </p:cNvSpPr>
          <p:nvPr/>
        </p:nvSpPr>
        <p:spPr bwMode="auto">
          <a:xfrm>
            <a:off x="630201" y="5290354"/>
            <a:ext cx="5143749" cy="32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35"/>
              </a:spcBef>
              <a:spcAft>
                <a:spcPts val="0"/>
              </a:spcAft>
            </a:pPr>
            <a:r>
              <a:rPr lang="en-US" sz="1600" b="1" dirty="0">
                <a:solidFill>
                  <a:srgbClr val="EEB137"/>
                </a:solidFill>
                <a:latin typeface="Trebuchet MS" panose="020B0603020202020204" pitchFamily="34" charset="0"/>
                <a:ea typeface="Calibri" panose="020F0502020204030204" pitchFamily="34" charset="0"/>
              </a:rPr>
              <a:t>www.AccountabilityResearch.org</a:t>
            </a:r>
            <a:endParaRPr lang="en-US" sz="1600" dirty="0">
              <a:effectLst/>
              <a:latin typeface="Calibri" panose="020F0502020204030204" pitchFamily="34" charset="0"/>
              <a:ea typeface="Calibri" panose="020F0502020204030204" pitchFamily="34" charset="0"/>
            </a:endParaRPr>
          </a:p>
        </p:txBody>
      </p:sp>
      <p:sp>
        <p:nvSpPr>
          <p:cNvPr id="17" name="Text Box 14">
            <a:extLst>
              <a:ext uri="{FF2B5EF4-FFF2-40B4-BE49-F238E27FC236}">
                <a16:creationId xmlns:a16="http://schemas.microsoft.com/office/drawing/2014/main" id="{30B3BA21-B684-4437-9173-EB2726CC6085}"/>
              </a:ext>
            </a:extLst>
          </p:cNvPr>
          <p:cNvSpPr txBox="1">
            <a:spLocks noChangeArrowheads="1"/>
          </p:cNvSpPr>
          <p:nvPr/>
        </p:nvSpPr>
        <p:spPr bwMode="auto">
          <a:xfrm>
            <a:off x="8290310" y="5224377"/>
            <a:ext cx="5143749" cy="32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35"/>
              </a:spcBef>
              <a:spcAft>
                <a:spcPts val="0"/>
              </a:spcAft>
            </a:pPr>
            <a:r>
              <a:rPr lang="en-US" sz="1600" b="1" dirty="0">
                <a:solidFill>
                  <a:srgbClr val="EEB137"/>
                </a:solidFill>
                <a:latin typeface="Trebuchet MS" panose="020B0603020202020204" pitchFamily="34" charset="0"/>
                <a:ea typeface="Calibri" panose="020F0502020204030204" pitchFamily="34" charset="0"/>
              </a:rPr>
              <a:t>American University</a:t>
            </a:r>
          </a:p>
          <a:p>
            <a:pPr marL="0" marR="0">
              <a:spcBef>
                <a:spcPts val="35"/>
              </a:spcBef>
              <a:spcAft>
                <a:spcPts val="0"/>
              </a:spcAft>
            </a:pPr>
            <a:r>
              <a:rPr lang="en-US" sz="1600" b="1" dirty="0">
                <a:solidFill>
                  <a:srgbClr val="EEB137"/>
                </a:solidFill>
                <a:effectLst/>
                <a:latin typeface="Trebuchet MS" panose="020B0603020202020204" pitchFamily="34" charset="0"/>
                <a:ea typeface="Calibri" panose="020F0502020204030204" pitchFamily="34" charset="0"/>
              </a:rPr>
              <a:t>School of International Service</a:t>
            </a:r>
          </a:p>
          <a:p>
            <a:pPr marL="0" marR="0">
              <a:spcBef>
                <a:spcPts val="35"/>
              </a:spcBef>
              <a:spcAft>
                <a:spcPts val="0"/>
              </a:spcAft>
            </a:pPr>
            <a:r>
              <a:rPr lang="en-US" sz="1600" b="1" dirty="0">
                <a:solidFill>
                  <a:srgbClr val="EEB137"/>
                </a:solidFill>
                <a:latin typeface="Trebuchet MS" panose="020B0603020202020204" pitchFamily="34" charset="0"/>
                <a:ea typeface="Calibri" panose="020F0502020204030204" pitchFamily="34" charset="0"/>
              </a:rPr>
              <a:t>4400 Massachusetts Ave. NW</a:t>
            </a:r>
          </a:p>
          <a:p>
            <a:pPr marL="0" marR="0">
              <a:spcBef>
                <a:spcPts val="35"/>
              </a:spcBef>
              <a:spcAft>
                <a:spcPts val="0"/>
              </a:spcAft>
            </a:pPr>
            <a:r>
              <a:rPr lang="en-US" sz="1600" b="1" dirty="0">
                <a:solidFill>
                  <a:srgbClr val="EEB137"/>
                </a:solidFill>
                <a:effectLst/>
                <a:latin typeface="Trebuchet MS" panose="020B0603020202020204" pitchFamily="34" charset="0"/>
                <a:ea typeface="Calibri" panose="020F0502020204030204" pitchFamily="34" charset="0"/>
              </a:rPr>
              <a:t>Washington, DC 20016</a:t>
            </a:r>
          </a:p>
          <a:p>
            <a:pPr marL="0" marR="0">
              <a:spcBef>
                <a:spcPts val="35"/>
              </a:spcBef>
              <a:spcAft>
                <a:spcPts val="0"/>
              </a:spcAft>
            </a:pPr>
            <a:r>
              <a:rPr lang="en-US" sz="1600" b="1" dirty="0">
                <a:solidFill>
                  <a:srgbClr val="EEB137"/>
                </a:solidFill>
                <a:latin typeface="Trebuchet MS" panose="020B0603020202020204" pitchFamily="34" charset="0"/>
                <a:ea typeface="Calibri" panose="020F0502020204030204" pitchFamily="34" charset="0"/>
              </a:rPr>
              <a:t>Email: arc@american.edu </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468430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8154A-B69B-437B-A991-98BDF7FD47FC}"/>
              </a:ext>
            </a:extLst>
          </p:cNvPr>
          <p:cNvSpPr>
            <a:spLocks noGrp="1"/>
          </p:cNvSpPr>
          <p:nvPr>
            <p:ph type="title"/>
          </p:nvPr>
        </p:nvSpPr>
        <p:spPr>
          <a:xfrm>
            <a:off x="977774" y="634609"/>
            <a:ext cx="10951624" cy="837796"/>
          </a:xfrm>
        </p:spPr>
        <p:txBody>
          <a:bodyPr>
            <a:noAutofit/>
          </a:bodyPr>
          <a:lstStyle/>
          <a:p>
            <a:r>
              <a:rPr lang="en-US" sz="3300" dirty="0">
                <a:solidFill>
                  <a:srgbClr val="036C9E"/>
                </a:solidFill>
                <a:latin typeface="Myriad Pro SemiCond" panose="020B0503030403020204" pitchFamily="34" charset="0"/>
              </a:rPr>
              <a:t>ARC Open Government Analysis</a:t>
            </a:r>
          </a:p>
        </p:txBody>
      </p:sp>
      <p:pic>
        <p:nvPicPr>
          <p:cNvPr id="5" name="Content Placeholder 4">
            <a:extLst>
              <a:ext uri="{FF2B5EF4-FFF2-40B4-BE49-F238E27FC236}">
                <a16:creationId xmlns:a16="http://schemas.microsoft.com/office/drawing/2014/main" id="{4A624F7A-4553-45CB-9990-3F31BF49B680}"/>
              </a:ext>
            </a:extLst>
          </p:cNvPr>
          <p:cNvPicPr>
            <a:picLocks noGrp="1" noChangeAspect="1"/>
          </p:cNvPicPr>
          <p:nvPr>
            <p:ph idx="1"/>
          </p:nvPr>
        </p:nvPicPr>
        <p:blipFill>
          <a:blip r:embed="rId3">
            <a:alphaModFix amt="27000"/>
            <a:extLst>
              <a:ext uri="{96DAC541-7B7A-43D3-8B79-37D633B846F1}">
                <asvg:svgBlip xmlns:asvg="http://schemas.microsoft.com/office/drawing/2016/SVG/main" r:embed="rId4"/>
              </a:ext>
            </a:extLst>
          </a:blip>
          <a:stretch>
            <a:fillRect/>
          </a:stretch>
        </p:blipFill>
        <p:spPr>
          <a:xfrm>
            <a:off x="3643424" y="4720856"/>
            <a:ext cx="8548576" cy="2137144"/>
          </a:xfrm>
          <a:prstGeom prst="rect">
            <a:avLst/>
          </a:prstGeom>
        </p:spPr>
      </p:pic>
      <p:pic>
        <p:nvPicPr>
          <p:cNvPr id="8" name="Graphic 7">
            <a:extLst>
              <a:ext uri="{FF2B5EF4-FFF2-40B4-BE49-F238E27FC236}">
                <a16:creationId xmlns:a16="http://schemas.microsoft.com/office/drawing/2014/main" id="{CCBA3658-7818-4A07-A995-E29628A3018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2602" y="763257"/>
            <a:ext cx="575598" cy="575598"/>
          </a:xfrm>
          <a:prstGeom prst="rect">
            <a:avLst/>
          </a:prstGeom>
        </p:spPr>
      </p:pic>
      <p:sp>
        <p:nvSpPr>
          <p:cNvPr id="3" name="TextBox 2">
            <a:extLst>
              <a:ext uri="{FF2B5EF4-FFF2-40B4-BE49-F238E27FC236}">
                <a16:creationId xmlns:a16="http://schemas.microsoft.com/office/drawing/2014/main" id="{B4C2AE31-C83A-6CCB-6971-9654A4BCB1CF}"/>
              </a:ext>
            </a:extLst>
          </p:cNvPr>
          <p:cNvSpPr txBox="1"/>
          <p:nvPr/>
        </p:nvSpPr>
        <p:spPr>
          <a:xfrm>
            <a:off x="262602" y="1590405"/>
            <a:ext cx="11451429" cy="4216539"/>
          </a:xfrm>
          <a:prstGeom prst="rect">
            <a:avLst/>
          </a:prstGeom>
          <a:noFill/>
        </p:spPr>
        <p:txBody>
          <a:bodyPr wrap="square" rtlCol="0">
            <a:spAutoFit/>
          </a:bodyPr>
          <a:lstStyle/>
          <a:p>
            <a:pPr marL="342900" indent="-342900">
              <a:buFont typeface="Arial" panose="020B0604020202020204" pitchFamily="34" charset="0"/>
              <a:buChar char="•"/>
            </a:pPr>
            <a:r>
              <a:rPr lang="en-US" sz="2200" dirty="0"/>
              <a:t>This sectoral review of USAID funding trends is part of ARC’s broader review of localization trends using open government tools (</a:t>
            </a:r>
            <a:r>
              <a:rPr lang="en-US" sz="2200" dirty="0">
                <a:hlinkClick r:id="rId7"/>
              </a:rPr>
              <a:t>Project Page</a:t>
            </a:r>
            <a:r>
              <a:rPr lang="en-US" sz="2200" dirty="0"/>
              <a:t>):</a:t>
            </a:r>
          </a:p>
          <a:p>
            <a:pPr marL="342900" indent="-342900">
              <a:buFont typeface="Arial" panose="020B0604020202020204" pitchFamily="34" charset="0"/>
              <a:buChar char="•"/>
            </a:pPr>
            <a:r>
              <a:rPr lang="en-US" sz="2200" dirty="0"/>
              <a:t>This pilot project:</a:t>
            </a:r>
            <a:endParaRPr lang="en-US" sz="2000" dirty="0"/>
          </a:p>
          <a:p>
            <a:pPr marL="800100" lvl="1" indent="-342900">
              <a:buFont typeface="Courier New" panose="02070309020205020404" pitchFamily="49" charset="0"/>
              <a:buChar char="o"/>
            </a:pPr>
            <a:r>
              <a:rPr lang="en-US" sz="2000" dirty="0"/>
              <a:t>Analyzes publicly available data from the International Aid Transparency Initiative (IATI) to take stock of USAID funding to carbon related projects</a:t>
            </a:r>
          </a:p>
          <a:p>
            <a:pPr marL="800100" lvl="1" indent="-342900">
              <a:buFont typeface="Courier New" panose="02070309020205020404" pitchFamily="49" charset="0"/>
              <a:buChar char="o"/>
            </a:pPr>
            <a:r>
              <a:rPr lang="en-US" sz="2000" dirty="0"/>
              <a:t>Applies USAID’s definition of “Direct Local Funding” to calculate sectoral localization percentages and trends</a:t>
            </a:r>
          </a:p>
          <a:p>
            <a:pPr marL="342900" indent="-342900">
              <a:buFont typeface="Arial" panose="020B0604020202020204" pitchFamily="34" charset="0"/>
              <a:buChar char="•"/>
            </a:pPr>
            <a:r>
              <a:rPr lang="en-US" sz="2200" dirty="0"/>
              <a:t>Other work in ARC’s open government review of USAID’s localization initiative includes:</a:t>
            </a:r>
            <a:endParaRPr lang="en-US" sz="2000" dirty="0"/>
          </a:p>
          <a:p>
            <a:pPr marL="800100" lvl="1" indent="-342900">
              <a:buFont typeface="Courier New" panose="02070309020205020404" pitchFamily="49" charset="0"/>
              <a:buChar char="o"/>
            </a:pPr>
            <a:r>
              <a:rPr lang="en-US" sz="2000" dirty="0"/>
              <a:t>A </a:t>
            </a:r>
            <a:r>
              <a:rPr lang="en-US" sz="2000" dirty="0">
                <a:hlinkClick r:id="rId8"/>
              </a:rPr>
              <a:t>survey of USAID subaward data </a:t>
            </a:r>
            <a:r>
              <a:rPr lang="en-US" sz="2000" dirty="0"/>
              <a:t>which finds widespread data quality and accessibility issues</a:t>
            </a:r>
          </a:p>
          <a:p>
            <a:pPr marL="800100" lvl="1" indent="-342900">
              <a:buFont typeface="Courier New" panose="02070309020205020404" pitchFamily="49" charset="0"/>
              <a:buChar char="o"/>
            </a:pPr>
            <a:r>
              <a:rPr lang="en-US" sz="2000" dirty="0"/>
              <a:t>Sectoral overviews of USAID’s </a:t>
            </a:r>
            <a:r>
              <a:rPr lang="en-US" sz="2000" dirty="0">
                <a:hlinkClick r:id="rId9"/>
              </a:rPr>
              <a:t>land and indigenous rights portfolio</a:t>
            </a:r>
            <a:r>
              <a:rPr lang="en-US" sz="2000" dirty="0"/>
              <a:t>, with a </a:t>
            </a:r>
            <a:r>
              <a:rPr lang="en-US" sz="2000" dirty="0">
                <a:hlinkClick r:id="rId10"/>
              </a:rPr>
              <a:t>case study</a:t>
            </a:r>
            <a:r>
              <a:rPr lang="en-US" sz="2000" dirty="0"/>
              <a:t> of projects in Colombia</a:t>
            </a:r>
          </a:p>
          <a:p>
            <a:pPr marL="800100" lvl="1" indent="-342900">
              <a:buFont typeface="Courier New" panose="02070309020205020404" pitchFamily="49" charset="0"/>
              <a:buChar char="o"/>
            </a:pPr>
            <a:r>
              <a:rPr lang="en-US" sz="2000" b="0" i="0" dirty="0">
                <a:solidFill>
                  <a:srgbClr val="000000"/>
                </a:solidFill>
                <a:effectLst/>
              </a:rPr>
              <a:t>A </a:t>
            </a:r>
            <a:r>
              <a:rPr lang="en-US" sz="2000" dirty="0">
                <a:solidFill>
                  <a:srgbClr val="000000"/>
                </a:solidFill>
                <a:hlinkClick r:id="rId11"/>
              </a:rPr>
              <a:t>Localization Dashboard</a:t>
            </a:r>
            <a:r>
              <a:rPr lang="en-US" sz="2000" dirty="0">
                <a:solidFill>
                  <a:srgbClr val="000000"/>
                </a:solidFill>
              </a:rPr>
              <a:t> </a:t>
            </a:r>
            <a:r>
              <a:rPr lang="en-US" sz="2000" b="0" i="0" dirty="0">
                <a:solidFill>
                  <a:srgbClr val="000000"/>
                </a:solidFill>
                <a:effectLst/>
              </a:rPr>
              <a:t>allowing for the interactive visualization of USAID’s self-reported localization data</a:t>
            </a:r>
            <a:endParaRPr lang="en-US" sz="2200" dirty="0"/>
          </a:p>
        </p:txBody>
      </p:sp>
    </p:spTree>
    <p:extLst>
      <p:ext uri="{BB962C8B-B14F-4D97-AF65-F5344CB8AC3E}">
        <p14:creationId xmlns:p14="http://schemas.microsoft.com/office/powerpoint/2010/main" val="210546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94918A-24C1-549E-0152-22D1041E7D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F2512-3C55-C75A-1C6B-138BD908F550}"/>
              </a:ext>
            </a:extLst>
          </p:cNvPr>
          <p:cNvSpPr>
            <a:spLocks noGrp="1"/>
          </p:cNvSpPr>
          <p:nvPr>
            <p:ph type="title"/>
          </p:nvPr>
        </p:nvSpPr>
        <p:spPr>
          <a:xfrm>
            <a:off x="760060" y="371349"/>
            <a:ext cx="11431940" cy="837796"/>
          </a:xfrm>
        </p:spPr>
        <p:txBody>
          <a:bodyPr>
            <a:noAutofit/>
          </a:bodyPr>
          <a:lstStyle/>
          <a:p>
            <a:r>
              <a:rPr lang="en-US" sz="2800" dirty="0">
                <a:solidFill>
                  <a:srgbClr val="036C9E"/>
                </a:solidFill>
                <a:latin typeface="Myriad Pro SemiCond" panose="020B0503030403020204" pitchFamily="34" charset="0"/>
              </a:rPr>
              <a:t>USAID Carbon Sequestration and Carbon Offset Projects: Key Findings</a:t>
            </a:r>
          </a:p>
        </p:txBody>
      </p:sp>
      <p:pic>
        <p:nvPicPr>
          <p:cNvPr id="5" name="Content Placeholder 4">
            <a:extLst>
              <a:ext uri="{FF2B5EF4-FFF2-40B4-BE49-F238E27FC236}">
                <a16:creationId xmlns:a16="http://schemas.microsoft.com/office/drawing/2014/main" id="{AB6CE54F-6F2B-D5AC-9B20-169D7A023352}"/>
              </a:ext>
            </a:extLst>
          </p:cNvPr>
          <p:cNvPicPr>
            <a:picLocks noGrp="1" noChangeAspect="1"/>
          </p:cNvPicPr>
          <p:nvPr>
            <p:ph idx="1"/>
          </p:nvPr>
        </p:nvPicPr>
        <p:blipFill>
          <a:blip r:embed="rId3">
            <a:alphaModFix amt="27000"/>
            <a:extLst>
              <a:ext uri="{96DAC541-7B7A-43D3-8B79-37D633B846F1}">
                <asvg:svgBlip xmlns:asvg="http://schemas.microsoft.com/office/drawing/2016/SVG/main" r:embed="rId4"/>
              </a:ext>
            </a:extLst>
          </a:blip>
          <a:stretch>
            <a:fillRect/>
          </a:stretch>
        </p:blipFill>
        <p:spPr>
          <a:xfrm>
            <a:off x="3643424" y="4720856"/>
            <a:ext cx="8548576" cy="2137144"/>
          </a:xfrm>
          <a:prstGeom prst="rect">
            <a:avLst/>
          </a:prstGeom>
        </p:spPr>
      </p:pic>
      <p:sp>
        <p:nvSpPr>
          <p:cNvPr id="6" name="TextBox 5">
            <a:extLst>
              <a:ext uri="{FF2B5EF4-FFF2-40B4-BE49-F238E27FC236}">
                <a16:creationId xmlns:a16="http://schemas.microsoft.com/office/drawing/2014/main" id="{C2090EC8-FE7C-42FA-A6DD-44464837EFEE}"/>
              </a:ext>
            </a:extLst>
          </p:cNvPr>
          <p:cNvSpPr txBox="1"/>
          <p:nvPr/>
        </p:nvSpPr>
        <p:spPr>
          <a:xfrm>
            <a:off x="146488" y="1266162"/>
            <a:ext cx="11263746" cy="5411196"/>
          </a:xfrm>
          <a:prstGeom prst="rect">
            <a:avLst/>
          </a:prstGeom>
          <a:noFill/>
        </p:spPr>
        <p:txBody>
          <a:bodyPr wrap="square" rtlCol="0">
            <a:noAutofit/>
          </a:bodyPr>
          <a:lstStyle/>
          <a:p>
            <a:pPr marL="342900" indent="-342900">
              <a:buFont typeface="Arial" panose="020B0604020202020204" pitchFamily="34" charset="0"/>
              <a:buChar char="•"/>
            </a:pPr>
            <a:r>
              <a:rPr lang="en-US" sz="2200" dirty="0"/>
              <a:t>Overall funding trends indicate a recent increase in USAID funding for projects related to Carbon Sequestration and Offsets</a:t>
            </a:r>
          </a:p>
          <a:p>
            <a:pPr marL="800100" lvl="1" indent="-342900">
              <a:buFont typeface="Courier New" panose="02070309020205020404" pitchFamily="49" charset="0"/>
              <a:buChar char="o"/>
            </a:pPr>
            <a:r>
              <a:rPr lang="en-US" dirty="0"/>
              <a:t>In 2023 USAID disbursed an estimated $61.5m in Carbon Sequestration and Carbon Offset related funding, a </a:t>
            </a:r>
            <a:r>
              <a:rPr lang="en-US" b="1" dirty="0"/>
              <a:t>$43.7m (245%) increase </a:t>
            </a:r>
            <a:r>
              <a:rPr lang="en-US" dirty="0"/>
              <a:t>from 2018 funding levels.</a:t>
            </a:r>
            <a:endParaRPr lang="en-US" sz="2400" dirty="0"/>
          </a:p>
          <a:p>
            <a:pPr marL="342900" indent="-342900">
              <a:buFont typeface="Arial" panose="020B0604020202020204" pitchFamily="34" charset="0"/>
              <a:buChar char="•"/>
            </a:pPr>
            <a:r>
              <a:rPr lang="en-US" sz="2200" dirty="0"/>
              <a:t>8 of the 10 largest projects were implemented by for-profit United States firms (ARD, Chemonics, and ICF International)</a:t>
            </a:r>
          </a:p>
          <a:p>
            <a:pPr marL="742950" lvl="1" indent="-285750">
              <a:buFont typeface="Courier New" panose="02070309020205020404" pitchFamily="49" charset="0"/>
              <a:buChar char="o"/>
            </a:pPr>
            <a:r>
              <a:rPr lang="en-US" dirty="0"/>
              <a:t>The percentage of direct local funding has decreased from </a:t>
            </a:r>
            <a:r>
              <a:rPr lang="en-US" b="1" dirty="0"/>
              <a:t>17.3%</a:t>
            </a:r>
            <a:r>
              <a:rPr lang="en-US" dirty="0"/>
              <a:t> in 2018 to </a:t>
            </a:r>
            <a:r>
              <a:rPr lang="en-US" b="1" dirty="0"/>
              <a:t>2.9% </a:t>
            </a:r>
            <a:r>
              <a:rPr lang="en-US" dirty="0"/>
              <a:t>in 2023</a:t>
            </a:r>
          </a:p>
          <a:p>
            <a:pPr marL="742950" lvl="1" indent="-285750">
              <a:buFont typeface="Courier New" panose="02070309020205020404" pitchFamily="49" charset="0"/>
              <a:buChar char="o"/>
            </a:pPr>
            <a:r>
              <a:rPr lang="en-US" sz="1800" dirty="0"/>
              <a:t>6.3% of disbursements ($25.7m) went to projects with local implementers between 2012–2023</a:t>
            </a:r>
          </a:p>
          <a:p>
            <a:pPr marL="742950" lvl="1" indent="-285750">
              <a:buFont typeface="Courier New" panose="02070309020205020404" pitchFamily="49" charset="0"/>
              <a:buChar char="o"/>
            </a:pPr>
            <a:r>
              <a:rPr lang="en-US" dirty="0"/>
              <a:t>Local prime contracts as a share of annual sectoral funding decreased from 11.4% in 2018 to 5.4% in 2023</a:t>
            </a:r>
          </a:p>
          <a:p>
            <a:pPr marL="342900" indent="-342900">
              <a:buFont typeface="Arial" panose="020B0604020202020204" pitchFamily="34" charset="0"/>
              <a:buChar char="•"/>
            </a:pPr>
            <a:r>
              <a:rPr lang="en-US" sz="2200" dirty="0"/>
              <a:t>Subawards were infrequently awarded to local organizations between 2012–2023</a:t>
            </a:r>
          </a:p>
          <a:p>
            <a:pPr marL="800100" lvl="1" indent="-342900">
              <a:buFont typeface="Courier New" panose="02070309020205020404" pitchFamily="49" charset="0"/>
              <a:buChar char="o"/>
            </a:pPr>
            <a:r>
              <a:rPr lang="en-US" dirty="0"/>
              <a:t>Of the top 3 projects by disbursement, 2 did not report any subawards (</a:t>
            </a:r>
            <a:r>
              <a:rPr lang="en-US" dirty="0">
                <a:hlinkClick r:id="rId5"/>
              </a:rPr>
              <a:t>IFACS</a:t>
            </a:r>
            <a:r>
              <a:rPr lang="en-US" dirty="0"/>
              <a:t> and </a:t>
            </a:r>
            <a:r>
              <a:rPr lang="en-US" dirty="0">
                <a:hlinkClick r:id="rId6"/>
              </a:rPr>
              <a:t>Natural Wealth</a:t>
            </a:r>
            <a:r>
              <a:rPr lang="en-US" dirty="0"/>
              <a:t>) and 1 reported $7.24m in subawards, all to </a:t>
            </a:r>
            <a:r>
              <a:rPr lang="en-US" b="1" dirty="0"/>
              <a:t>non-local organizations </a:t>
            </a:r>
            <a:r>
              <a:rPr lang="en-US" dirty="0"/>
              <a:t>(</a:t>
            </a:r>
            <a:r>
              <a:rPr lang="en-US" dirty="0">
                <a:hlinkClick r:id="rId7"/>
              </a:rPr>
              <a:t>West Africa Biodiversity</a:t>
            </a:r>
            <a:r>
              <a:rPr lang="en-US" dirty="0"/>
              <a:t>)</a:t>
            </a:r>
          </a:p>
          <a:p>
            <a:pPr marL="342900" indent="-342900">
              <a:buFont typeface="Arial" panose="020B0604020202020204" pitchFamily="34" charset="0"/>
              <a:buChar char="•"/>
            </a:pPr>
            <a:r>
              <a:rPr lang="en-US" sz="2200" dirty="0"/>
              <a:t>Carbon offsets are often monetarily small parts of larger sequestration projects</a:t>
            </a:r>
          </a:p>
          <a:p>
            <a:pPr marL="800100" lvl="1" indent="-342900">
              <a:buFont typeface="Courier New" panose="02070309020205020404" pitchFamily="49" charset="0"/>
              <a:buChar char="o"/>
            </a:pPr>
            <a:r>
              <a:rPr lang="en-US" dirty="0"/>
              <a:t>Large, multicomponent projects did not disclose exact funding allocations, making it impossible to disaggregate between carbon offset and carbons sequestration funding using public data</a:t>
            </a:r>
          </a:p>
          <a:p>
            <a:pPr marL="800100" lvl="1" indent="-342900">
              <a:buFont typeface="Courier New" panose="02070309020205020404" pitchFamily="49" charset="0"/>
              <a:buChar char="o"/>
            </a:pPr>
            <a:r>
              <a:rPr lang="en-US" dirty="0"/>
              <a:t>A lack of demand for carbon credits means that carbon offset projects largely struggled to generate meaningful funding streams through carbon stock sales</a:t>
            </a:r>
          </a:p>
          <a:p>
            <a:pPr marL="742950" lvl="1" indent="-285750">
              <a:buFont typeface="Courier New" panose="02070309020205020404" pitchFamily="49" charset="0"/>
              <a:buChar char="o"/>
            </a:pPr>
            <a:endParaRPr lang="en-US" dirty="0"/>
          </a:p>
          <a:p>
            <a:pPr marL="800100" lvl="1" indent="-342900">
              <a:buFont typeface="Courier New" panose="02070309020205020404" pitchFamily="49" charset="0"/>
              <a:buChar char="o"/>
            </a:pPr>
            <a:endParaRPr lang="en-US" dirty="0"/>
          </a:p>
          <a:p>
            <a:pPr lvl="1"/>
            <a:endParaRPr lang="en-US" dirty="0"/>
          </a:p>
          <a:p>
            <a:pPr marL="800100" lvl="1" indent="-342900">
              <a:buFont typeface="Courier New" panose="02070309020205020404" pitchFamily="49" charset="0"/>
              <a:buChar char="o"/>
            </a:pPr>
            <a:endParaRPr lang="en-US" b="1" dirty="0"/>
          </a:p>
          <a:p>
            <a:pPr marL="800100" lvl="1" indent="-342900">
              <a:buFont typeface="Courier New" panose="02070309020205020404" pitchFamily="49" charset="0"/>
              <a:buChar char="o"/>
            </a:pPr>
            <a:endParaRPr lang="en-US" dirty="0"/>
          </a:p>
        </p:txBody>
      </p:sp>
      <p:pic>
        <p:nvPicPr>
          <p:cNvPr id="8" name="Graphic 7">
            <a:extLst>
              <a:ext uri="{FF2B5EF4-FFF2-40B4-BE49-F238E27FC236}">
                <a16:creationId xmlns:a16="http://schemas.microsoft.com/office/drawing/2014/main" id="{68BE4CAD-0C9F-0615-0834-9510BC9C344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46488" y="502448"/>
            <a:ext cx="575598" cy="575598"/>
          </a:xfrm>
          <a:prstGeom prst="rect">
            <a:avLst/>
          </a:prstGeom>
        </p:spPr>
      </p:pic>
    </p:spTree>
    <p:extLst>
      <p:ext uri="{BB962C8B-B14F-4D97-AF65-F5344CB8AC3E}">
        <p14:creationId xmlns:p14="http://schemas.microsoft.com/office/powerpoint/2010/main" val="1755417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FF8F0-6DE1-B116-63A0-498A67E8FD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EFCAF9-3295-AD03-F229-CBF3769A43D8}"/>
              </a:ext>
            </a:extLst>
          </p:cNvPr>
          <p:cNvSpPr>
            <a:spLocks noGrp="1"/>
          </p:cNvSpPr>
          <p:nvPr>
            <p:ph type="title"/>
          </p:nvPr>
        </p:nvSpPr>
        <p:spPr>
          <a:xfrm>
            <a:off x="977774" y="609008"/>
            <a:ext cx="11431940" cy="837796"/>
          </a:xfrm>
        </p:spPr>
        <p:txBody>
          <a:bodyPr>
            <a:noAutofit/>
          </a:bodyPr>
          <a:lstStyle/>
          <a:p>
            <a:r>
              <a:rPr lang="en-US" sz="2800" dirty="0">
                <a:solidFill>
                  <a:srgbClr val="036C9E"/>
                </a:solidFill>
                <a:latin typeface="Myriad Pro SemiCond" panose="020B0503030403020204" pitchFamily="34" charset="0"/>
              </a:rPr>
              <a:t>Carbon Offsets vs. Sequestration</a:t>
            </a:r>
          </a:p>
        </p:txBody>
      </p:sp>
      <p:pic>
        <p:nvPicPr>
          <p:cNvPr id="5" name="Content Placeholder 4">
            <a:extLst>
              <a:ext uri="{FF2B5EF4-FFF2-40B4-BE49-F238E27FC236}">
                <a16:creationId xmlns:a16="http://schemas.microsoft.com/office/drawing/2014/main" id="{D26842D5-EC8A-5BA8-851A-71423648F7E4}"/>
              </a:ext>
            </a:extLst>
          </p:cNvPr>
          <p:cNvPicPr>
            <a:picLocks noGrp="1" noChangeAspect="1"/>
          </p:cNvPicPr>
          <p:nvPr>
            <p:ph idx="1"/>
          </p:nvPr>
        </p:nvPicPr>
        <p:blipFill>
          <a:blip r:embed="rId3">
            <a:alphaModFix amt="27000"/>
            <a:extLst>
              <a:ext uri="{96DAC541-7B7A-43D3-8B79-37D633B846F1}">
                <asvg:svgBlip xmlns:asvg="http://schemas.microsoft.com/office/drawing/2016/SVG/main" r:embed="rId4"/>
              </a:ext>
            </a:extLst>
          </a:blip>
          <a:stretch>
            <a:fillRect/>
          </a:stretch>
        </p:blipFill>
        <p:spPr>
          <a:xfrm>
            <a:off x="3643424" y="4720856"/>
            <a:ext cx="8548576" cy="2137144"/>
          </a:xfrm>
          <a:prstGeom prst="rect">
            <a:avLst/>
          </a:prstGeom>
        </p:spPr>
      </p:pic>
      <p:pic>
        <p:nvPicPr>
          <p:cNvPr id="8" name="Graphic 7">
            <a:extLst>
              <a:ext uri="{FF2B5EF4-FFF2-40B4-BE49-F238E27FC236}">
                <a16:creationId xmlns:a16="http://schemas.microsoft.com/office/drawing/2014/main" id="{5F5A284C-D113-3238-B465-0DC2E91C93E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2602" y="740107"/>
            <a:ext cx="575598" cy="575598"/>
          </a:xfrm>
          <a:prstGeom prst="rect">
            <a:avLst/>
          </a:prstGeom>
        </p:spPr>
      </p:pic>
      <p:sp>
        <p:nvSpPr>
          <p:cNvPr id="3" name="TextBox 2">
            <a:extLst>
              <a:ext uri="{FF2B5EF4-FFF2-40B4-BE49-F238E27FC236}">
                <a16:creationId xmlns:a16="http://schemas.microsoft.com/office/drawing/2014/main" id="{5AC176BF-4BD3-8168-AB42-A3B692F34543}"/>
              </a:ext>
            </a:extLst>
          </p:cNvPr>
          <p:cNvSpPr txBox="1"/>
          <p:nvPr/>
        </p:nvSpPr>
        <p:spPr>
          <a:xfrm>
            <a:off x="262602" y="1683433"/>
            <a:ext cx="11675398" cy="4401205"/>
          </a:xfrm>
          <a:prstGeom prst="rect">
            <a:avLst/>
          </a:prstGeom>
          <a:noFill/>
        </p:spPr>
        <p:txBody>
          <a:bodyPr wrap="square" rtlCol="0">
            <a:spAutoFit/>
          </a:bodyPr>
          <a:lstStyle/>
          <a:p>
            <a:r>
              <a:rPr lang="en-US" sz="2000" b="1" dirty="0"/>
              <a:t>USAID does not officially define Carbon Offset or Carbon Sequestration</a:t>
            </a:r>
            <a:r>
              <a:rPr lang="en-US" sz="2000" b="1"/>
              <a:t>. For </a:t>
            </a:r>
            <a:r>
              <a:rPr lang="en-US" sz="2000" b="1" dirty="0"/>
              <a:t>the purposes of this review, the following definitions were used:</a:t>
            </a:r>
            <a:endParaRPr lang="en-US" sz="2000" dirty="0"/>
          </a:p>
          <a:p>
            <a:pPr marL="285750" indent="-285750">
              <a:buFont typeface="Courier New" panose="02070309020205020404" pitchFamily="49" charset="0"/>
              <a:buChar char="o"/>
            </a:pPr>
            <a:r>
              <a:rPr lang="en-US" sz="2000" b="1" dirty="0"/>
              <a:t>Carbon Sequestration Project: </a:t>
            </a:r>
            <a:r>
              <a:rPr lang="en-US" sz="2000" dirty="0"/>
              <a:t>Any project with a component that focuses on the capturing or storing of carbon in natural or artificial sinks. Includes projects with descriptions that explicitly mention: carbon sequestration, carbon sinks, ecosystem protections to cut carbon emissions, and decreasing carbon emissions from land usage.</a:t>
            </a:r>
            <a:endParaRPr lang="en-US" sz="2000" b="1" dirty="0"/>
          </a:p>
          <a:p>
            <a:pPr marL="285750" indent="-285750">
              <a:buFont typeface="Courier New" panose="02070309020205020404" pitchFamily="49" charset="0"/>
              <a:buChar char="o"/>
            </a:pPr>
            <a:r>
              <a:rPr lang="en-US" sz="2000" b="1" dirty="0"/>
              <a:t>Carbon Offset Project: </a:t>
            </a:r>
            <a:r>
              <a:rPr lang="en-US" sz="2000" dirty="0"/>
              <a:t>Any project with a component that promotes the trade or sale of carbon stocks. Includes projects with descriptions that explicitly mention: carbon credits, carbon pricing, sale of carbon stocks, carbon trading, and carbon offsets.  Also includes projects which fund the measurement and verification of carbon stocks for the purposes of generating tradeable credits in the future.  Projects that met both the sequestration and offset definitions were classified as carbon offset projects.</a:t>
            </a:r>
          </a:p>
          <a:p>
            <a:r>
              <a:rPr lang="en-US" sz="2000" dirty="0"/>
              <a:t>For initial coding, all USAID projects with the keyword “carbon” were pulled from the International Aid Transparency Initiative (IATI) database then manually categorized using the above definitions.</a:t>
            </a:r>
          </a:p>
        </p:txBody>
      </p:sp>
    </p:spTree>
    <p:extLst>
      <p:ext uri="{BB962C8B-B14F-4D97-AF65-F5344CB8AC3E}">
        <p14:creationId xmlns:p14="http://schemas.microsoft.com/office/powerpoint/2010/main" val="383156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7EFA7E-FAC1-F602-3723-ED36D0174F61}"/>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BE3925D-9EDA-7377-42ED-C6E7C506605C}"/>
              </a:ext>
            </a:extLst>
          </p:cNvPr>
          <p:cNvPicPr>
            <a:picLocks noGrp="1" noChangeAspect="1"/>
          </p:cNvPicPr>
          <p:nvPr>
            <p:ph idx="1"/>
          </p:nvPr>
        </p:nvPicPr>
        <p:blipFill>
          <a:blip r:embed="rId3">
            <a:alphaModFix amt="27000"/>
            <a:extLst>
              <a:ext uri="{96DAC541-7B7A-43D3-8B79-37D633B846F1}">
                <asvg:svgBlip xmlns:asvg="http://schemas.microsoft.com/office/drawing/2016/SVG/main" r:embed="rId4"/>
              </a:ext>
            </a:extLst>
          </a:blip>
          <a:stretch>
            <a:fillRect/>
          </a:stretch>
        </p:blipFill>
        <p:spPr>
          <a:xfrm>
            <a:off x="3643424" y="4720856"/>
            <a:ext cx="8548576" cy="2137144"/>
          </a:xfrm>
          <a:prstGeom prst="rect">
            <a:avLst/>
          </a:prstGeom>
        </p:spPr>
      </p:pic>
      <p:pic>
        <p:nvPicPr>
          <p:cNvPr id="9" name="Content Placeholder 23">
            <a:extLst>
              <a:ext uri="{FF2B5EF4-FFF2-40B4-BE49-F238E27FC236}">
                <a16:creationId xmlns:a16="http://schemas.microsoft.com/office/drawing/2014/main" id="{8FF6C119-C945-2254-2C1F-FA57BBD15597}"/>
              </a:ext>
            </a:extLst>
          </p:cNvPr>
          <p:cNvPicPr>
            <a:picLocks noChangeAspect="1"/>
          </p:cNvPicPr>
          <p:nvPr/>
        </p:nvPicPr>
        <p:blipFill>
          <a:blip r:embed="rId5"/>
          <a:stretch>
            <a:fillRect/>
          </a:stretch>
        </p:blipFill>
        <p:spPr>
          <a:xfrm>
            <a:off x="0" y="619380"/>
            <a:ext cx="9334500" cy="5886285"/>
          </a:xfrm>
          <a:prstGeom prst="rect">
            <a:avLst/>
          </a:prstGeom>
        </p:spPr>
      </p:pic>
      <p:sp>
        <p:nvSpPr>
          <p:cNvPr id="10" name="TextBox 9">
            <a:extLst>
              <a:ext uri="{FF2B5EF4-FFF2-40B4-BE49-F238E27FC236}">
                <a16:creationId xmlns:a16="http://schemas.microsoft.com/office/drawing/2014/main" id="{83F69E76-B11E-4B8F-F870-EA422CCBCB43}"/>
              </a:ext>
            </a:extLst>
          </p:cNvPr>
          <p:cNvSpPr txBox="1"/>
          <p:nvPr/>
        </p:nvSpPr>
        <p:spPr>
          <a:xfrm>
            <a:off x="0" y="6038565"/>
            <a:ext cx="6412442" cy="400110"/>
          </a:xfrm>
          <a:prstGeom prst="rect">
            <a:avLst/>
          </a:prstGeom>
          <a:noFill/>
        </p:spPr>
        <p:txBody>
          <a:bodyPr wrap="square" rtlCol="0">
            <a:spAutoFit/>
          </a:bodyPr>
          <a:lstStyle/>
          <a:p>
            <a:r>
              <a:rPr lang="en-US" sz="1000" b="1" dirty="0"/>
              <a:t>*Note: </a:t>
            </a:r>
            <a:r>
              <a:rPr lang="en-US" sz="1000" dirty="0"/>
              <a:t>Carbon Credits/Offsets related funding captures all projects that explicitly mention carbon offsets, carbon credits, or carbon markets as a project component.</a:t>
            </a:r>
            <a:endParaRPr lang="en-US" sz="1000" b="1" dirty="0"/>
          </a:p>
        </p:txBody>
      </p:sp>
      <p:sp>
        <p:nvSpPr>
          <p:cNvPr id="11" name="TextBox 10">
            <a:extLst>
              <a:ext uri="{FF2B5EF4-FFF2-40B4-BE49-F238E27FC236}">
                <a16:creationId xmlns:a16="http://schemas.microsoft.com/office/drawing/2014/main" id="{153CF7E8-3286-9418-11E4-75595DDB32A4}"/>
              </a:ext>
            </a:extLst>
          </p:cNvPr>
          <p:cNvSpPr txBox="1"/>
          <p:nvPr/>
        </p:nvSpPr>
        <p:spPr>
          <a:xfrm>
            <a:off x="9334500" y="1464892"/>
            <a:ext cx="2959100" cy="2554545"/>
          </a:xfrm>
          <a:prstGeom prst="rect">
            <a:avLst/>
          </a:prstGeom>
          <a:noFill/>
        </p:spPr>
        <p:txBody>
          <a:bodyPr wrap="square" rtlCol="0">
            <a:spAutoFit/>
          </a:bodyPr>
          <a:lstStyle/>
          <a:p>
            <a:r>
              <a:rPr lang="en-US" sz="2000" dirty="0">
                <a:effectLst/>
              </a:rPr>
              <a:t>The USAID carbon project portfolio has shifted from an emphasis on carbon credits (peaking in 2014) to a primary emphasis on sequestration projects.</a:t>
            </a:r>
            <a:endParaRPr lang="en-US" sz="2000" dirty="0"/>
          </a:p>
        </p:txBody>
      </p:sp>
    </p:spTree>
    <p:extLst>
      <p:ext uri="{BB962C8B-B14F-4D97-AF65-F5344CB8AC3E}">
        <p14:creationId xmlns:p14="http://schemas.microsoft.com/office/powerpoint/2010/main" val="402875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18B79-986E-639E-08A0-64ACD6E36A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7579CB-A4EA-3A00-6B5E-DEA009EBA70E}"/>
              </a:ext>
            </a:extLst>
          </p:cNvPr>
          <p:cNvSpPr>
            <a:spLocks noGrp="1"/>
          </p:cNvSpPr>
          <p:nvPr>
            <p:ph type="title"/>
          </p:nvPr>
        </p:nvSpPr>
        <p:spPr>
          <a:xfrm>
            <a:off x="977774" y="609008"/>
            <a:ext cx="11431940" cy="837796"/>
          </a:xfrm>
        </p:spPr>
        <p:txBody>
          <a:bodyPr>
            <a:noAutofit/>
          </a:bodyPr>
          <a:lstStyle/>
          <a:p>
            <a:r>
              <a:rPr lang="en-US" sz="2800" dirty="0">
                <a:solidFill>
                  <a:srgbClr val="036C9E"/>
                </a:solidFill>
                <a:latin typeface="Myriad Pro SemiCond" panose="020B0503030403020204" pitchFamily="34" charset="0"/>
              </a:rPr>
              <a:t>Top 5 Carbon Offset Projects by Total Disbursement</a:t>
            </a:r>
          </a:p>
        </p:txBody>
      </p:sp>
      <p:pic>
        <p:nvPicPr>
          <p:cNvPr id="5" name="Content Placeholder 4">
            <a:extLst>
              <a:ext uri="{FF2B5EF4-FFF2-40B4-BE49-F238E27FC236}">
                <a16:creationId xmlns:a16="http://schemas.microsoft.com/office/drawing/2014/main" id="{8796A8B9-9D26-3735-B3E4-CA74BB5AD4E2}"/>
              </a:ext>
            </a:extLst>
          </p:cNvPr>
          <p:cNvPicPr>
            <a:picLocks noGrp="1" noChangeAspect="1"/>
          </p:cNvPicPr>
          <p:nvPr>
            <p:ph idx="1"/>
          </p:nvPr>
        </p:nvPicPr>
        <p:blipFill>
          <a:blip r:embed="rId3">
            <a:alphaModFix amt="27000"/>
            <a:extLst>
              <a:ext uri="{96DAC541-7B7A-43D3-8B79-37D633B846F1}">
                <asvg:svgBlip xmlns:asvg="http://schemas.microsoft.com/office/drawing/2016/SVG/main" r:embed="rId4"/>
              </a:ext>
            </a:extLst>
          </a:blip>
          <a:stretch>
            <a:fillRect/>
          </a:stretch>
        </p:blipFill>
        <p:spPr>
          <a:xfrm>
            <a:off x="3643424" y="4720856"/>
            <a:ext cx="8548576" cy="2137144"/>
          </a:xfrm>
          <a:prstGeom prst="rect">
            <a:avLst/>
          </a:prstGeom>
        </p:spPr>
      </p:pic>
      <p:pic>
        <p:nvPicPr>
          <p:cNvPr id="8" name="Graphic 7">
            <a:extLst>
              <a:ext uri="{FF2B5EF4-FFF2-40B4-BE49-F238E27FC236}">
                <a16:creationId xmlns:a16="http://schemas.microsoft.com/office/drawing/2014/main" id="{9AA019A3-53DB-B64C-7140-8D4BD36C80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2602" y="740107"/>
            <a:ext cx="575598" cy="575598"/>
          </a:xfrm>
          <a:prstGeom prst="rect">
            <a:avLst/>
          </a:prstGeom>
        </p:spPr>
      </p:pic>
      <p:graphicFrame>
        <p:nvGraphicFramePr>
          <p:cNvPr id="3" name="Content Placeholder 4">
            <a:extLst>
              <a:ext uri="{FF2B5EF4-FFF2-40B4-BE49-F238E27FC236}">
                <a16:creationId xmlns:a16="http://schemas.microsoft.com/office/drawing/2014/main" id="{4F9D13AD-B46B-497F-1A67-4B2F1D114459}"/>
              </a:ext>
            </a:extLst>
          </p:cNvPr>
          <p:cNvGraphicFramePr>
            <a:graphicFrameLocks/>
          </p:cNvGraphicFramePr>
          <p:nvPr>
            <p:extLst>
              <p:ext uri="{D42A27DB-BD31-4B8C-83A1-F6EECF244321}">
                <p14:modId xmlns:p14="http://schemas.microsoft.com/office/powerpoint/2010/main" val="3798541629"/>
              </p:ext>
            </p:extLst>
          </p:nvPr>
        </p:nvGraphicFramePr>
        <p:xfrm>
          <a:off x="100361" y="1955790"/>
          <a:ext cx="11991278" cy="3840424"/>
        </p:xfrm>
        <a:graphic>
          <a:graphicData uri="http://schemas.openxmlformats.org/drawingml/2006/table">
            <a:tbl>
              <a:tblPr/>
              <a:tblGrid>
                <a:gridCol w="1285650">
                  <a:extLst>
                    <a:ext uri="{9D8B030D-6E8A-4147-A177-3AD203B41FA5}">
                      <a16:colId xmlns:a16="http://schemas.microsoft.com/office/drawing/2014/main" val="2054253970"/>
                    </a:ext>
                  </a:extLst>
                </a:gridCol>
                <a:gridCol w="2096277">
                  <a:extLst>
                    <a:ext uri="{9D8B030D-6E8A-4147-A177-3AD203B41FA5}">
                      <a16:colId xmlns:a16="http://schemas.microsoft.com/office/drawing/2014/main" val="2423529574"/>
                    </a:ext>
                  </a:extLst>
                </a:gridCol>
                <a:gridCol w="2533338">
                  <a:extLst>
                    <a:ext uri="{9D8B030D-6E8A-4147-A177-3AD203B41FA5}">
                      <a16:colId xmlns:a16="http://schemas.microsoft.com/office/drawing/2014/main" val="1943172387"/>
                    </a:ext>
                  </a:extLst>
                </a:gridCol>
                <a:gridCol w="1783829">
                  <a:extLst>
                    <a:ext uri="{9D8B030D-6E8A-4147-A177-3AD203B41FA5}">
                      <a16:colId xmlns:a16="http://schemas.microsoft.com/office/drawing/2014/main" val="3224081918"/>
                    </a:ext>
                  </a:extLst>
                </a:gridCol>
                <a:gridCol w="2683240">
                  <a:extLst>
                    <a:ext uri="{9D8B030D-6E8A-4147-A177-3AD203B41FA5}">
                      <a16:colId xmlns:a16="http://schemas.microsoft.com/office/drawing/2014/main" val="2230430103"/>
                    </a:ext>
                  </a:extLst>
                </a:gridCol>
                <a:gridCol w="1608944">
                  <a:extLst>
                    <a:ext uri="{9D8B030D-6E8A-4147-A177-3AD203B41FA5}">
                      <a16:colId xmlns:a16="http://schemas.microsoft.com/office/drawing/2014/main" val="1384410936"/>
                    </a:ext>
                  </a:extLst>
                </a:gridCol>
              </a:tblGrid>
              <a:tr h="845467">
                <a:tc>
                  <a:txBody>
                    <a:bodyPr/>
                    <a:lstStyle/>
                    <a:p>
                      <a:pPr algn="ctr" fontAlgn="b"/>
                      <a:r>
                        <a:rPr lang="en-US" sz="2000" b="1" i="0" u="none" strike="noStrike">
                          <a:solidFill>
                            <a:srgbClr val="FFFFFF"/>
                          </a:solidFill>
                          <a:effectLst/>
                          <a:latin typeface="Aptos Narrow" panose="020B0004020202020204" pitchFamily="34" charset="0"/>
                        </a:rPr>
                        <a:t>Project</a:t>
                      </a:r>
                    </a:p>
                  </a:txBody>
                  <a:tcPr marL="7620" marR="7620" marT="7620" marB="0" anchor="b">
                    <a:lnL w="6350" cap="flat" cmpd="sng" algn="ctr">
                      <a:solidFill>
                        <a:srgbClr val="44B3E1"/>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tc>
                  <a:txBody>
                    <a:bodyPr/>
                    <a:lstStyle/>
                    <a:p>
                      <a:pPr algn="ctr" fontAlgn="b"/>
                      <a:r>
                        <a:rPr lang="en-US" sz="2000" b="1" i="0" u="none" strike="noStrike" dirty="0">
                          <a:solidFill>
                            <a:srgbClr val="FFFFFF"/>
                          </a:solidFill>
                          <a:effectLst/>
                          <a:latin typeface="Aptos Narrow" panose="020B0004020202020204" pitchFamily="34" charset="0"/>
                        </a:rPr>
                        <a:t>Country</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tc>
                  <a:txBody>
                    <a:bodyPr/>
                    <a:lstStyle/>
                    <a:p>
                      <a:pPr algn="ctr" fontAlgn="b"/>
                      <a:r>
                        <a:rPr lang="en-US" sz="2000" b="1" i="0" u="none" strike="noStrike">
                          <a:solidFill>
                            <a:srgbClr val="FFFFFF"/>
                          </a:solidFill>
                          <a:effectLst/>
                          <a:latin typeface="Aptos Narrow" panose="020B0004020202020204" pitchFamily="34" charset="0"/>
                        </a:rPr>
                        <a:t>Implementing Partner </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tc>
                  <a:txBody>
                    <a:bodyPr/>
                    <a:lstStyle/>
                    <a:p>
                      <a:pPr algn="ctr" fontAlgn="b"/>
                      <a:r>
                        <a:rPr lang="en-US" sz="2000" b="1" i="0" u="none" strike="noStrike">
                          <a:solidFill>
                            <a:srgbClr val="FFFFFF"/>
                          </a:solidFill>
                          <a:effectLst/>
                          <a:latin typeface="Aptos Narrow" panose="020B0004020202020204" pitchFamily="34" charset="0"/>
                        </a:rPr>
                        <a:t>Disbursements</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tc>
                  <a:txBody>
                    <a:bodyPr/>
                    <a:lstStyle/>
                    <a:p>
                      <a:pPr algn="ctr" fontAlgn="b"/>
                      <a:r>
                        <a:rPr lang="en-US" sz="2000" b="1" i="0" u="none" strike="noStrike" dirty="0">
                          <a:solidFill>
                            <a:srgbClr val="FFFFFF"/>
                          </a:solidFill>
                          <a:effectLst/>
                          <a:latin typeface="Aptos Narrow" panose="020B0004020202020204" pitchFamily="34" charset="0"/>
                        </a:rPr>
                        <a:t>Carbon Offsets Issued</a:t>
                      </a:r>
                    </a:p>
                  </a:txBody>
                  <a:tcPr marL="7620" marR="7620" marT="7620" marB="0" anchor="b">
                    <a:lnL>
                      <a:noFill/>
                    </a:lnL>
                    <a:lnR w="6350" cap="flat" cmpd="sng" algn="ctr">
                      <a:no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tc>
                  <a:txBody>
                    <a:bodyPr/>
                    <a:lstStyle/>
                    <a:p>
                      <a:pPr algn="ctr" fontAlgn="b"/>
                      <a:r>
                        <a:rPr lang="en-US" sz="2000" b="1" i="0" u="none" strike="noStrike" dirty="0">
                          <a:solidFill>
                            <a:srgbClr val="FFFFFF"/>
                          </a:solidFill>
                          <a:effectLst/>
                          <a:latin typeface="Aptos Narrow" panose="020B0004020202020204" pitchFamily="34" charset="0"/>
                        </a:rPr>
                        <a:t>Year</a:t>
                      </a:r>
                    </a:p>
                  </a:txBody>
                  <a:tcPr marL="7620" marR="7620" marT="7620"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extLst>
                  <a:ext uri="{0D108BD9-81ED-4DB2-BD59-A6C34878D82A}">
                    <a16:rowId xmlns:a16="http://schemas.microsoft.com/office/drawing/2014/main" val="1544392159"/>
                  </a:ext>
                </a:extLst>
              </a:tr>
              <a:tr h="635943">
                <a:tc>
                  <a:txBody>
                    <a:bodyPr/>
                    <a:lstStyle/>
                    <a:p>
                      <a:pPr algn="ctr" fontAlgn="b"/>
                      <a:r>
                        <a:rPr lang="en-US" sz="2000" b="0" i="0" u="none" strike="noStrike">
                          <a:solidFill>
                            <a:srgbClr val="000000"/>
                          </a:solidFill>
                          <a:effectLst/>
                          <a:latin typeface="Aptos Narrow" panose="020B0004020202020204" pitchFamily="34" charset="0"/>
                        </a:rPr>
                        <a:t>Natural Wealth</a:t>
                      </a:r>
                    </a:p>
                  </a:txBody>
                  <a:tcPr marL="7620" marR="7620" marT="7620" marB="0" anchor="b">
                    <a:lnL w="6350" cap="flat" cmpd="sng" algn="ctr">
                      <a:solidFill>
                        <a:srgbClr val="44B3E1"/>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Colombia</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dirty="0">
                          <a:solidFill>
                            <a:srgbClr val="000000"/>
                          </a:solidFill>
                          <a:effectLst/>
                          <a:latin typeface="Aptos Narrow" panose="020B0004020202020204" pitchFamily="34" charset="0"/>
                        </a:rPr>
                        <a:t>Chemonics</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$38,374,144</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dirty="0">
                          <a:solidFill>
                            <a:srgbClr val="000000"/>
                          </a:solidFill>
                          <a:effectLst/>
                          <a:latin typeface="Aptos Narrow" panose="020B0004020202020204" pitchFamily="34" charset="0"/>
                        </a:rPr>
                        <a:t>$250,000</a:t>
                      </a:r>
                    </a:p>
                  </a:txBody>
                  <a:tcPr marL="7620" marR="7620" marT="7620" marB="0" anchor="b">
                    <a:lnL>
                      <a:noFill/>
                    </a:lnL>
                    <a:lnR w="6350" cap="flat" cmpd="sng" algn="ctr">
                      <a:no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dirty="0">
                          <a:solidFill>
                            <a:srgbClr val="000000"/>
                          </a:solidFill>
                          <a:effectLst/>
                          <a:latin typeface="Aptos Narrow" panose="020B0004020202020204" pitchFamily="34" charset="0"/>
                        </a:rPr>
                        <a:t>2017 - 2024</a:t>
                      </a:r>
                    </a:p>
                  </a:txBody>
                  <a:tcPr marL="7620" marR="7620" marT="7620"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1599520451"/>
                  </a:ext>
                </a:extLst>
              </a:tr>
              <a:tr h="587409">
                <a:tc>
                  <a:txBody>
                    <a:bodyPr/>
                    <a:lstStyle/>
                    <a:p>
                      <a:pPr algn="ctr" fontAlgn="b"/>
                      <a:r>
                        <a:rPr lang="en-US" sz="2000" b="0" i="0" u="none" strike="noStrike" dirty="0">
                          <a:solidFill>
                            <a:srgbClr val="000000"/>
                          </a:solidFill>
                          <a:effectLst/>
                          <a:latin typeface="Aptos Narrow" panose="020B0004020202020204" pitchFamily="34" charset="0"/>
                        </a:rPr>
                        <a:t>MREDD</a:t>
                      </a:r>
                    </a:p>
                  </a:txBody>
                  <a:tcPr marL="7620" marR="7620" marT="7620" marB="0" anchor="b">
                    <a:lnL w="6350" cap="flat" cmpd="sng" algn="ctr">
                      <a:solidFill>
                        <a:srgbClr val="44B3E1"/>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dirty="0">
                          <a:solidFill>
                            <a:srgbClr val="000000"/>
                          </a:solidFill>
                          <a:effectLst/>
                          <a:latin typeface="Aptos Narrow" panose="020B0004020202020204" pitchFamily="34" charset="0"/>
                        </a:rPr>
                        <a:t>Mexico</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dirty="0">
                          <a:solidFill>
                            <a:srgbClr val="000000"/>
                          </a:solidFill>
                          <a:effectLst/>
                          <a:latin typeface="Aptos Narrow" panose="020B0004020202020204" pitchFamily="34" charset="0"/>
                        </a:rPr>
                        <a:t>The Nature Conservancy</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ptos Narrow" panose="020B0004020202020204" pitchFamily="34" charset="0"/>
                        </a:rPr>
                        <a:t>$29,118,428</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dirty="0">
                          <a:solidFill>
                            <a:srgbClr val="000000"/>
                          </a:solidFill>
                          <a:effectLst/>
                          <a:latin typeface="Aptos Narrow" panose="020B0004020202020204" pitchFamily="34" charset="0"/>
                        </a:rPr>
                        <a:t>No Report Found</a:t>
                      </a:r>
                    </a:p>
                  </a:txBody>
                  <a:tcPr marL="7620" marR="7620" marT="7620" marB="0" anchor="b">
                    <a:lnL>
                      <a:noFill/>
                    </a:lnL>
                    <a:lnR w="6350" cap="flat" cmpd="sng" algn="ctr">
                      <a:no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FFFFFF"/>
                    </a:solidFill>
                  </a:tcPr>
                </a:tc>
                <a:tc>
                  <a:txBody>
                    <a:bodyPr/>
                    <a:lstStyle/>
                    <a:p>
                      <a:pPr algn="ctr" fontAlgn="b"/>
                      <a:r>
                        <a:rPr lang="en-US" sz="2000" b="0" i="0" u="none" strike="noStrike" dirty="0">
                          <a:solidFill>
                            <a:srgbClr val="000000"/>
                          </a:solidFill>
                          <a:effectLst/>
                          <a:latin typeface="Aptos Narrow" panose="020B0004020202020204" pitchFamily="34" charset="0"/>
                        </a:rPr>
                        <a:t>2011 - 2018</a:t>
                      </a:r>
                    </a:p>
                  </a:txBody>
                  <a:tcPr marL="7620" marR="7620" marT="7620"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FFFFFF"/>
                    </a:solidFill>
                  </a:tcPr>
                </a:tc>
                <a:extLst>
                  <a:ext uri="{0D108BD9-81ED-4DB2-BD59-A6C34878D82A}">
                    <a16:rowId xmlns:a16="http://schemas.microsoft.com/office/drawing/2014/main" val="2307303486"/>
                  </a:ext>
                </a:extLst>
              </a:tr>
              <a:tr h="537165">
                <a:tc>
                  <a:txBody>
                    <a:bodyPr/>
                    <a:lstStyle/>
                    <a:p>
                      <a:pPr algn="ctr" fontAlgn="b"/>
                      <a:r>
                        <a:rPr lang="en-US" sz="2000" b="0" i="0" u="none" strike="noStrike" dirty="0">
                          <a:solidFill>
                            <a:srgbClr val="000000"/>
                          </a:solidFill>
                          <a:effectLst/>
                          <a:latin typeface="Aptos Narrow" panose="020B0004020202020204" pitchFamily="34" charset="0"/>
                        </a:rPr>
                        <a:t>BIO-REDD+</a:t>
                      </a:r>
                    </a:p>
                  </a:txBody>
                  <a:tcPr marL="7620" marR="7620" marT="7620" marB="0" anchor="b">
                    <a:lnL w="6350" cap="flat" cmpd="sng" algn="ctr">
                      <a:solidFill>
                        <a:srgbClr val="44B3E1"/>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Colombia</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Chemonics</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$28,744,429</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dirty="0">
                          <a:solidFill>
                            <a:srgbClr val="000000"/>
                          </a:solidFill>
                          <a:effectLst/>
                          <a:latin typeface="Aptos Narrow" panose="020B0004020202020204" pitchFamily="34" charset="0"/>
                        </a:rPr>
                        <a:t>0*</a:t>
                      </a:r>
                    </a:p>
                  </a:txBody>
                  <a:tcPr marL="7620" marR="7620" marT="7620" marB="0" anchor="b">
                    <a:lnL>
                      <a:noFill/>
                    </a:lnL>
                    <a:lnR w="6350" cap="flat" cmpd="sng" algn="ctr">
                      <a:no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dirty="0">
                          <a:solidFill>
                            <a:srgbClr val="000000"/>
                          </a:solidFill>
                          <a:effectLst/>
                          <a:latin typeface="Aptos Narrow" panose="020B0004020202020204" pitchFamily="34" charset="0"/>
                        </a:rPr>
                        <a:t>2011 - 2015</a:t>
                      </a:r>
                    </a:p>
                  </a:txBody>
                  <a:tcPr marL="7620" marR="7620" marT="7620"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1257022823"/>
                  </a:ext>
                </a:extLst>
              </a:tr>
              <a:tr h="537165">
                <a:tc>
                  <a:txBody>
                    <a:bodyPr/>
                    <a:lstStyle/>
                    <a:p>
                      <a:pPr algn="ctr" fontAlgn="b"/>
                      <a:r>
                        <a:rPr lang="en-US" sz="2000" b="0" i="0" u="none" strike="noStrike">
                          <a:solidFill>
                            <a:srgbClr val="000000"/>
                          </a:solidFill>
                          <a:effectLst/>
                          <a:latin typeface="Aptos Narrow" panose="020B0004020202020204" pitchFamily="34" charset="0"/>
                        </a:rPr>
                        <a:t>LEAD</a:t>
                      </a:r>
                    </a:p>
                  </a:txBody>
                  <a:tcPr marL="7620" marR="7620" marT="7620" marB="0" anchor="b">
                    <a:lnL w="6350" cap="flat" cmpd="sng" algn="ctr">
                      <a:solidFill>
                        <a:srgbClr val="44B3E1"/>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ptos Narrow" panose="020B0004020202020204" pitchFamily="34" charset="0"/>
                        </a:rPr>
                        <a:t>Far East Asia, regional</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ptos Narrow" panose="020B0004020202020204" pitchFamily="34" charset="0"/>
                        </a:rPr>
                        <a:t>ICF Int.</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dirty="0">
                          <a:solidFill>
                            <a:srgbClr val="000000"/>
                          </a:solidFill>
                          <a:effectLst/>
                          <a:latin typeface="Aptos Narrow" panose="020B0004020202020204" pitchFamily="34" charset="0"/>
                        </a:rPr>
                        <a:t>$18,464,401</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ctr" fontAlgn="b"/>
                      <a:r>
                        <a:rPr lang="en-US" sz="2000" b="0" i="0" u="none" strike="noStrike" dirty="0">
                          <a:solidFill>
                            <a:srgbClr val="000000"/>
                          </a:solidFill>
                          <a:effectLst/>
                          <a:latin typeface="Aptos Narrow" panose="020B0004020202020204" pitchFamily="34" charset="0"/>
                        </a:rPr>
                        <a:t>0*</a:t>
                      </a:r>
                    </a:p>
                  </a:txBody>
                  <a:tcPr marL="7620" marR="7620" marT="7620" marB="0" anchor="b">
                    <a:lnL>
                      <a:noFill/>
                    </a:lnL>
                    <a:lnR w="6350" cap="flat" cmpd="sng" algn="ctr">
                      <a:no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FFFFFF"/>
                    </a:solidFill>
                  </a:tcPr>
                </a:tc>
                <a:tc>
                  <a:txBody>
                    <a:bodyPr/>
                    <a:lstStyle/>
                    <a:p>
                      <a:pPr algn="ctr" fontAlgn="b"/>
                      <a:r>
                        <a:rPr lang="en-US" sz="2000" b="0" i="0" u="none" strike="noStrike" dirty="0">
                          <a:solidFill>
                            <a:srgbClr val="000000"/>
                          </a:solidFill>
                          <a:effectLst/>
                          <a:latin typeface="Aptos Narrow" panose="020B0004020202020204" pitchFamily="34" charset="0"/>
                        </a:rPr>
                        <a:t>2011 - 2017</a:t>
                      </a:r>
                    </a:p>
                  </a:txBody>
                  <a:tcPr marL="7620" marR="7620" marT="7620"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FFFFFF"/>
                    </a:solidFill>
                  </a:tcPr>
                </a:tc>
                <a:extLst>
                  <a:ext uri="{0D108BD9-81ED-4DB2-BD59-A6C34878D82A}">
                    <a16:rowId xmlns:a16="http://schemas.microsoft.com/office/drawing/2014/main" val="3730318558"/>
                  </a:ext>
                </a:extLst>
              </a:tr>
              <a:tr h="537165">
                <a:tc>
                  <a:txBody>
                    <a:bodyPr/>
                    <a:lstStyle/>
                    <a:p>
                      <a:pPr algn="ctr" fontAlgn="b"/>
                      <a:r>
                        <a:rPr lang="en-US" sz="2000" b="0" i="0" u="none" strike="noStrike">
                          <a:solidFill>
                            <a:srgbClr val="000000"/>
                          </a:solidFill>
                          <a:effectLst/>
                          <a:latin typeface="Aptos Narrow" panose="020B0004020202020204" pitchFamily="34" charset="0"/>
                        </a:rPr>
                        <a:t>LEAF</a:t>
                      </a:r>
                    </a:p>
                  </a:txBody>
                  <a:tcPr marL="7620" marR="7620" marT="7620" marB="0" anchor="b">
                    <a:lnL w="6350" cap="flat" cmpd="sng" algn="ctr">
                      <a:solidFill>
                        <a:srgbClr val="44B3E1"/>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Far East Asia, regional</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Winrock Int.</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a:solidFill>
                            <a:srgbClr val="000000"/>
                          </a:solidFill>
                          <a:effectLst/>
                          <a:latin typeface="Aptos Narrow" panose="020B0004020202020204" pitchFamily="34" charset="0"/>
                        </a:rPr>
                        <a:t>$15,634,443</a:t>
                      </a:r>
                    </a:p>
                  </a:txBody>
                  <a:tcPr marL="7620" marR="7620" marT="7620"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dirty="0">
                          <a:solidFill>
                            <a:srgbClr val="000000"/>
                          </a:solidFill>
                          <a:effectLst/>
                          <a:latin typeface="Aptos Narrow" panose="020B0004020202020204" pitchFamily="34" charset="0"/>
                        </a:rPr>
                        <a:t>0*</a:t>
                      </a:r>
                    </a:p>
                  </a:txBody>
                  <a:tcPr marL="7620" marR="7620" marT="7620" marB="0" anchor="b">
                    <a:lnL>
                      <a:noFill/>
                    </a:lnL>
                    <a:lnR w="6350" cap="flat" cmpd="sng" algn="ctr">
                      <a:no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tc>
                  <a:txBody>
                    <a:bodyPr/>
                    <a:lstStyle/>
                    <a:p>
                      <a:pPr algn="ctr" fontAlgn="b"/>
                      <a:r>
                        <a:rPr lang="en-US" sz="2000" b="0" i="0" u="none" strike="noStrike" dirty="0">
                          <a:solidFill>
                            <a:srgbClr val="000000"/>
                          </a:solidFill>
                          <a:effectLst/>
                          <a:latin typeface="Aptos Narrow" panose="020B0004020202020204" pitchFamily="34" charset="0"/>
                        </a:rPr>
                        <a:t>2011 - 2016</a:t>
                      </a:r>
                    </a:p>
                  </a:txBody>
                  <a:tcPr marL="7620" marR="7620" marT="7620"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1731947759"/>
                  </a:ext>
                </a:extLst>
              </a:tr>
            </a:tbl>
          </a:graphicData>
        </a:graphic>
      </p:graphicFrame>
      <p:sp>
        <p:nvSpPr>
          <p:cNvPr id="4" name="TextBox 3">
            <a:extLst>
              <a:ext uri="{FF2B5EF4-FFF2-40B4-BE49-F238E27FC236}">
                <a16:creationId xmlns:a16="http://schemas.microsoft.com/office/drawing/2014/main" id="{A498DF0F-BECC-7559-6C51-B3F82CC31B95}"/>
              </a:ext>
            </a:extLst>
          </p:cNvPr>
          <p:cNvSpPr txBox="1"/>
          <p:nvPr/>
        </p:nvSpPr>
        <p:spPr>
          <a:xfrm>
            <a:off x="0" y="5896220"/>
            <a:ext cx="8156406" cy="861774"/>
          </a:xfrm>
          <a:prstGeom prst="rect">
            <a:avLst/>
          </a:prstGeom>
          <a:noFill/>
        </p:spPr>
        <p:txBody>
          <a:bodyPr wrap="square" rtlCol="0">
            <a:spAutoFit/>
          </a:bodyPr>
          <a:lstStyle/>
          <a:p>
            <a:r>
              <a:rPr lang="en-US" sz="1000" b="1" dirty="0"/>
              <a:t>Source</a:t>
            </a:r>
            <a:r>
              <a:rPr lang="en-US" sz="1000" dirty="0"/>
              <a:t>: Disbursement figures and descriptive project information obtained from IATI (10/16/2024).  Implementer information sourced from foreignassistance.gov.  Carbon offsets figures sourced from project reports and evaluations.</a:t>
            </a:r>
          </a:p>
          <a:p>
            <a:r>
              <a:rPr lang="en-US" sz="1000" b="1" dirty="0"/>
              <a:t>*Note: </a:t>
            </a:r>
            <a:r>
              <a:rPr lang="en-US" sz="1000" dirty="0"/>
              <a:t>Projects with $0 in issued carbon offsets justified their lack of measurable success as due to a lack of global demand for carbon credits.  Due to a lack of demand for carbon credits, these projects invested in carbon market related infrastructure in anticipation of future demand, including the creation of carbon registries and baseline carbon measurement.</a:t>
            </a:r>
            <a:endParaRPr lang="en-US" sz="1000" b="1" dirty="0"/>
          </a:p>
        </p:txBody>
      </p:sp>
    </p:spTree>
    <p:extLst>
      <p:ext uri="{BB962C8B-B14F-4D97-AF65-F5344CB8AC3E}">
        <p14:creationId xmlns:p14="http://schemas.microsoft.com/office/powerpoint/2010/main" val="415489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C97047-EEEE-61FE-7321-2CE8B5769232}"/>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8D57F07-73BD-C14F-8296-F73112B46755}"/>
              </a:ext>
            </a:extLst>
          </p:cNvPr>
          <p:cNvPicPr>
            <a:picLocks noGrp="1" noChangeAspect="1"/>
          </p:cNvPicPr>
          <p:nvPr>
            <p:ph idx="1"/>
          </p:nvPr>
        </p:nvPicPr>
        <p:blipFill>
          <a:blip r:embed="rId3">
            <a:alphaModFix amt="27000"/>
            <a:extLst>
              <a:ext uri="{96DAC541-7B7A-43D3-8B79-37D633B846F1}">
                <asvg:svgBlip xmlns:asvg="http://schemas.microsoft.com/office/drawing/2016/SVG/main" r:embed="rId4"/>
              </a:ext>
            </a:extLst>
          </a:blip>
          <a:stretch>
            <a:fillRect/>
          </a:stretch>
        </p:blipFill>
        <p:spPr>
          <a:xfrm>
            <a:off x="3643424" y="4720856"/>
            <a:ext cx="8548576" cy="2137144"/>
          </a:xfrm>
          <a:prstGeom prst="rect">
            <a:avLst/>
          </a:prstGeom>
        </p:spPr>
      </p:pic>
      <p:pic>
        <p:nvPicPr>
          <p:cNvPr id="8" name="Graphic 7">
            <a:extLst>
              <a:ext uri="{FF2B5EF4-FFF2-40B4-BE49-F238E27FC236}">
                <a16:creationId xmlns:a16="http://schemas.microsoft.com/office/drawing/2014/main" id="{6FF80028-9EEF-D21C-A687-8B85B97D766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2602" y="740107"/>
            <a:ext cx="575598" cy="575598"/>
          </a:xfrm>
          <a:prstGeom prst="rect">
            <a:avLst/>
          </a:prstGeom>
        </p:spPr>
      </p:pic>
      <p:sp>
        <p:nvSpPr>
          <p:cNvPr id="4" name="Title 3">
            <a:extLst>
              <a:ext uri="{FF2B5EF4-FFF2-40B4-BE49-F238E27FC236}">
                <a16:creationId xmlns:a16="http://schemas.microsoft.com/office/drawing/2014/main" id="{F2E7F59B-6650-A8A4-68D0-99BF37C7DAD1}"/>
              </a:ext>
            </a:extLst>
          </p:cNvPr>
          <p:cNvSpPr>
            <a:spLocks noGrp="1"/>
          </p:cNvSpPr>
          <p:nvPr>
            <p:ph type="title"/>
          </p:nvPr>
        </p:nvSpPr>
        <p:spPr>
          <a:xfrm>
            <a:off x="838200" y="365124"/>
            <a:ext cx="10363200" cy="1325563"/>
          </a:xfrm>
        </p:spPr>
        <p:txBody>
          <a:bodyPr>
            <a:normAutofit/>
          </a:bodyPr>
          <a:lstStyle/>
          <a:p>
            <a:r>
              <a:rPr lang="en-US" sz="3600" dirty="0"/>
              <a:t>Localization: Carbon Sequestration and Offsets</a:t>
            </a:r>
            <a:br>
              <a:rPr lang="en-US" sz="3600" dirty="0"/>
            </a:br>
            <a:r>
              <a:rPr lang="en-US" sz="2400" dirty="0"/>
              <a:t>2012 – 2023 | Localization Status of Prime Contractors*</a:t>
            </a:r>
          </a:p>
        </p:txBody>
      </p:sp>
      <p:sp>
        <p:nvSpPr>
          <p:cNvPr id="9" name="TextBox 8">
            <a:extLst>
              <a:ext uri="{FF2B5EF4-FFF2-40B4-BE49-F238E27FC236}">
                <a16:creationId xmlns:a16="http://schemas.microsoft.com/office/drawing/2014/main" id="{6AB9D7CC-2B01-F568-B235-51569EDA733A}"/>
              </a:ext>
            </a:extLst>
          </p:cNvPr>
          <p:cNvSpPr txBox="1"/>
          <p:nvPr/>
        </p:nvSpPr>
        <p:spPr>
          <a:xfrm>
            <a:off x="0" y="6254201"/>
            <a:ext cx="5225143" cy="553998"/>
          </a:xfrm>
          <a:prstGeom prst="rect">
            <a:avLst/>
          </a:prstGeom>
          <a:noFill/>
        </p:spPr>
        <p:txBody>
          <a:bodyPr wrap="square" rtlCol="0">
            <a:spAutoFit/>
          </a:bodyPr>
          <a:lstStyle/>
          <a:p>
            <a:r>
              <a:rPr lang="en-US" sz="1000" b="1" dirty="0"/>
              <a:t>Source</a:t>
            </a:r>
            <a:r>
              <a:rPr lang="en-US" sz="1000" dirty="0"/>
              <a:t>: Disbursement figures and descriptive project information obtained from IATI (10/16/2024).  Implementer information joined from foreignassistance.gov. </a:t>
            </a:r>
          </a:p>
          <a:p>
            <a:r>
              <a:rPr lang="en-US" sz="1000" b="1" dirty="0"/>
              <a:t>Note: </a:t>
            </a:r>
            <a:r>
              <a:rPr lang="en-US" sz="1000" dirty="0"/>
              <a:t>Localization determinations based on USAID definitions of </a:t>
            </a:r>
            <a:r>
              <a:rPr lang="en-US" sz="1000" dirty="0">
                <a:hlinkClick r:id="rId7"/>
              </a:rPr>
              <a:t>direct local funding</a:t>
            </a:r>
            <a:endParaRPr lang="en-US" sz="1000" b="1" dirty="0"/>
          </a:p>
        </p:txBody>
      </p:sp>
      <p:pic>
        <p:nvPicPr>
          <p:cNvPr id="22" name="Picture 21">
            <a:extLst>
              <a:ext uri="{FF2B5EF4-FFF2-40B4-BE49-F238E27FC236}">
                <a16:creationId xmlns:a16="http://schemas.microsoft.com/office/drawing/2014/main" id="{EDF30431-36D0-D6C3-F479-556844CC5263}"/>
              </a:ext>
            </a:extLst>
          </p:cNvPr>
          <p:cNvPicPr>
            <a:picLocks noChangeAspect="1"/>
          </p:cNvPicPr>
          <p:nvPr/>
        </p:nvPicPr>
        <p:blipFill>
          <a:blip r:embed="rId8"/>
          <a:stretch>
            <a:fillRect/>
          </a:stretch>
        </p:blipFill>
        <p:spPr>
          <a:xfrm>
            <a:off x="-1" y="1870632"/>
            <a:ext cx="6590859" cy="3828642"/>
          </a:xfrm>
          <a:prstGeom prst="rect">
            <a:avLst/>
          </a:prstGeom>
        </p:spPr>
      </p:pic>
      <p:pic>
        <p:nvPicPr>
          <p:cNvPr id="25" name="Picture 24">
            <a:extLst>
              <a:ext uri="{FF2B5EF4-FFF2-40B4-BE49-F238E27FC236}">
                <a16:creationId xmlns:a16="http://schemas.microsoft.com/office/drawing/2014/main" id="{A52B64FB-B289-C924-D4AE-7935FA653CD8}"/>
              </a:ext>
            </a:extLst>
          </p:cNvPr>
          <p:cNvPicPr>
            <a:picLocks noChangeAspect="1"/>
          </p:cNvPicPr>
          <p:nvPr/>
        </p:nvPicPr>
        <p:blipFill>
          <a:blip r:embed="rId9"/>
          <a:stretch>
            <a:fillRect/>
          </a:stretch>
        </p:blipFill>
        <p:spPr>
          <a:xfrm>
            <a:off x="5741592" y="1870632"/>
            <a:ext cx="6450408" cy="3828642"/>
          </a:xfrm>
          <a:prstGeom prst="rect">
            <a:avLst/>
          </a:prstGeom>
        </p:spPr>
      </p:pic>
    </p:spTree>
    <p:extLst>
      <p:ext uri="{BB962C8B-B14F-4D97-AF65-F5344CB8AC3E}">
        <p14:creationId xmlns:p14="http://schemas.microsoft.com/office/powerpoint/2010/main" val="1547427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10">
            <a:extLst>
              <a:ext uri="{FF2B5EF4-FFF2-40B4-BE49-F238E27FC236}">
                <a16:creationId xmlns:a16="http://schemas.microsoft.com/office/drawing/2014/main" id="{33EE8A70-4504-095A-7B0A-25A004314EE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6" name="Picture 15">
            <a:extLst>
              <a:ext uri="{FF2B5EF4-FFF2-40B4-BE49-F238E27FC236}">
                <a16:creationId xmlns:a16="http://schemas.microsoft.com/office/drawing/2014/main" id="{49D32137-9061-B450-3F0D-4757528E3054}"/>
              </a:ext>
            </a:extLst>
          </p:cNvPr>
          <p:cNvPicPr>
            <a:picLocks noChangeAspect="1"/>
          </p:cNvPicPr>
          <p:nvPr/>
        </p:nvPicPr>
        <p:blipFill>
          <a:blip r:embed="rId2"/>
          <a:stretch>
            <a:fillRect/>
          </a:stretch>
        </p:blipFill>
        <p:spPr>
          <a:xfrm>
            <a:off x="838200" y="182573"/>
            <a:ext cx="10515600" cy="6492854"/>
          </a:xfrm>
          <a:prstGeom prst="rect">
            <a:avLst/>
          </a:prstGeom>
        </p:spPr>
      </p:pic>
      <p:sp>
        <p:nvSpPr>
          <p:cNvPr id="3" name="TextBox 2">
            <a:extLst>
              <a:ext uri="{FF2B5EF4-FFF2-40B4-BE49-F238E27FC236}">
                <a16:creationId xmlns:a16="http://schemas.microsoft.com/office/drawing/2014/main" id="{3C2E3A89-286F-1E43-3946-D2E6E2E94F75}"/>
              </a:ext>
            </a:extLst>
          </p:cNvPr>
          <p:cNvSpPr txBox="1"/>
          <p:nvPr/>
        </p:nvSpPr>
        <p:spPr>
          <a:xfrm>
            <a:off x="838200" y="6429206"/>
            <a:ext cx="4873540" cy="246221"/>
          </a:xfrm>
          <a:prstGeom prst="rect">
            <a:avLst/>
          </a:prstGeom>
          <a:noFill/>
        </p:spPr>
        <p:txBody>
          <a:bodyPr wrap="square" rtlCol="0">
            <a:spAutoFit/>
          </a:bodyPr>
          <a:lstStyle/>
          <a:p>
            <a:r>
              <a:rPr lang="en-US" sz="1000" b="1" dirty="0"/>
              <a:t>Note: </a:t>
            </a:r>
            <a:r>
              <a:rPr lang="en-US" sz="1000" dirty="0"/>
              <a:t>USAID defines “local” as nationally constituted entities</a:t>
            </a:r>
          </a:p>
        </p:txBody>
      </p:sp>
    </p:spTree>
    <p:extLst>
      <p:ext uri="{BB962C8B-B14F-4D97-AF65-F5344CB8AC3E}">
        <p14:creationId xmlns:p14="http://schemas.microsoft.com/office/powerpoint/2010/main" val="3013326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E70C0B5-74DC-0723-337A-4C6BB15C35A2}"/>
              </a:ext>
            </a:extLst>
          </p:cNvPr>
          <p:cNvPicPr>
            <a:picLocks noGrp="1" noChangeAspect="1"/>
          </p:cNvPicPr>
          <p:nvPr>
            <p:ph idx="1"/>
          </p:nvPr>
        </p:nvPicPr>
        <p:blipFill>
          <a:blip r:embed="rId2"/>
          <a:stretch>
            <a:fillRect/>
          </a:stretch>
        </p:blipFill>
        <p:spPr>
          <a:xfrm>
            <a:off x="574964" y="114137"/>
            <a:ext cx="10737272" cy="6629726"/>
          </a:xfrm>
          <a:prstGeom prst="rect">
            <a:avLst/>
          </a:prstGeom>
        </p:spPr>
      </p:pic>
      <p:sp>
        <p:nvSpPr>
          <p:cNvPr id="4" name="AutoShape 2">
            <a:extLst>
              <a:ext uri="{FF2B5EF4-FFF2-40B4-BE49-F238E27FC236}">
                <a16:creationId xmlns:a16="http://schemas.microsoft.com/office/drawing/2014/main" id="{A950E56C-F697-412E-B033-6BB4522A6A9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extBox 1">
            <a:extLst>
              <a:ext uri="{FF2B5EF4-FFF2-40B4-BE49-F238E27FC236}">
                <a16:creationId xmlns:a16="http://schemas.microsoft.com/office/drawing/2014/main" id="{528A3946-A4D1-2552-7D75-EC941629AF16}"/>
              </a:ext>
            </a:extLst>
          </p:cNvPr>
          <p:cNvSpPr txBox="1"/>
          <p:nvPr/>
        </p:nvSpPr>
        <p:spPr>
          <a:xfrm>
            <a:off x="574964" y="6497642"/>
            <a:ext cx="4873540" cy="246221"/>
          </a:xfrm>
          <a:prstGeom prst="rect">
            <a:avLst/>
          </a:prstGeom>
          <a:noFill/>
        </p:spPr>
        <p:txBody>
          <a:bodyPr wrap="square" rtlCol="0">
            <a:spAutoFit/>
          </a:bodyPr>
          <a:lstStyle/>
          <a:p>
            <a:r>
              <a:rPr lang="en-US" sz="1000" b="1" dirty="0"/>
              <a:t>Note: </a:t>
            </a:r>
            <a:r>
              <a:rPr lang="en-US" sz="1000" dirty="0"/>
              <a:t>USAID defines “local” as nationally constituted entities</a:t>
            </a:r>
          </a:p>
        </p:txBody>
      </p:sp>
    </p:spTree>
    <p:extLst>
      <p:ext uri="{BB962C8B-B14F-4D97-AF65-F5344CB8AC3E}">
        <p14:creationId xmlns:p14="http://schemas.microsoft.com/office/powerpoint/2010/main" val="736224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Myriad Pro Cond"/>
        <a:ea typeface=""/>
        <a:cs typeface=""/>
      </a:majorFont>
      <a:minorFont>
        <a:latin typeface="Myriad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30F55FC4E86843A38ABC983CBD33D2" ma:contentTypeVersion="13" ma:contentTypeDescription="Create a new document." ma:contentTypeScope="" ma:versionID="dda13ed14b1f93f165bcd6c894e5b343">
  <xsd:schema xmlns:xsd="http://www.w3.org/2001/XMLSchema" xmlns:xs="http://www.w3.org/2001/XMLSchema" xmlns:p="http://schemas.microsoft.com/office/2006/metadata/properties" xmlns:ns3="74d6482f-e53c-4fa7-ac87-951f9f66bd4c" xmlns:ns4="a000a540-4187-4d83-9c5e-4a95f0cedd1e" targetNamespace="http://schemas.microsoft.com/office/2006/metadata/properties" ma:root="true" ma:fieldsID="7ce9560a8beef7fce386425ed45952c5" ns3:_="" ns4:_="">
    <xsd:import namespace="74d6482f-e53c-4fa7-ac87-951f9f66bd4c"/>
    <xsd:import namespace="a000a540-4187-4d83-9c5e-4a95f0cedd1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d6482f-e53c-4fa7-ac87-951f9f66bd4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00a540-4187-4d83-9c5e-4a95f0cedd1e"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CA9148-F537-46B4-9627-F1EF2CA17AA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F2C1F7E-6EDF-404B-A6D8-9D70EA8D81E5}">
  <ds:schemaRefs>
    <ds:schemaRef ds:uri="http://schemas.microsoft.com/sharepoint/v3/contenttype/forms"/>
  </ds:schemaRefs>
</ds:datastoreItem>
</file>

<file path=customXml/itemProps3.xml><?xml version="1.0" encoding="utf-8"?>
<ds:datastoreItem xmlns:ds="http://schemas.openxmlformats.org/officeDocument/2006/customXml" ds:itemID="{58D01F6E-1641-4996-AF01-273CF6262E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d6482f-e53c-4fa7-ac87-951f9f66bd4c"/>
    <ds:schemaRef ds:uri="a000a540-4187-4d83-9c5e-4a95f0cedd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52113</TotalTime>
  <Words>960</Words>
  <Application>Microsoft Macintosh PowerPoint</Application>
  <PresentationFormat>Widescreen</PresentationFormat>
  <Paragraphs>96</Paragraphs>
  <Slides>10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 Narrow</vt:lpstr>
      <vt:lpstr>Arial</vt:lpstr>
      <vt:lpstr>Calibri</vt:lpstr>
      <vt:lpstr>Courier New</vt:lpstr>
      <vt:lpstr>Myriad Pro</vt:lpstr>
      <vt:lpstr>Myriad Pro Cond</vt:lpstr>
      <vt:lpstr>Myriad Pro SemiCond</vt:lpstr>
      <vt:lpstr>Trebuchet MS</vt:lpstr>
      <vt:lpstr>Office Theme</vt:lpstr>
      <vt:lpstr>USAID Carbon Offsets and Sequestration  A Preliminary overview of Publicly Available data</vt:lpstr>
      <vt:lpstr>ARC Open Government Analysis</vt:lpstr>
      <vt:lpstr>USAID Carbon Sequestration and Carbon Offset Projects: Key Findings</vt:lpstr>
      <vt:lpstr>Carbon Offsets vs. Sequestration</vt:lpstr>
      <vt:lpstr>PowerPoint Presentation</vt:lpstr>
      <vt:lpstr>Top 5 Carbon Offset Projects by Total Disbursement</vt:lpstr>
      <vt:lpstr>Localization: Carbon Sequestration and Offsets 2012 – 2023 | Localization Status of Prime Contractors*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John-Paul Roederer</dc:creator>
  <cp:lastModifiedBy>Jeffrey Hallock</cp:lastModifiedBy>
  <cp:revision>234</cp:revision>
  <dcterms:created xsi:type="dcterms:W3CDTF">2020-11-08T22:12:38Z</dcterms:created>
  <dcterms:modified xsi:type="dcterms:W3CDTF">2025-01-29T18:45:39Z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0x010100F230F55FC4E86843A38ABC983CBD33D2</vt:lpwstr>
  </property>
</Properties>
</file>