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8" r:id="rId5"/>
    <p:sldId id="393" r:id="rId6"/>
    <p:sldId id="389" r:id="rId7"/>
    <p:sldId id="391" r:id="rId8"/>
    <p:sldId id="398" r:id="rId9"/>
    <p:sldId id="400" r:id="rId10"/>
    <p:sldId id="395" r:id="rId11"/>
    <p:sldId id="383" r:id="rId12"/>
    <p:sldId id="386" r:id="rId13"/>
    <p:sldId id="387" r:id="rId14"/>
    <p:sldId id="343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588F36F-F0EB-2F7C-FEF6-DF03438CFFDA}" name="Jonathan Fox" initials="JF" userId="S::fox@american.edu::6b1f3878-a74d-4e2c-ad3c-b69f8137c18b" providerId="AD"/>
  <p188:author id="{3EBE7F7D-B402-3BF5-4091-7304F24AA8C7}" name="Nicholas Chen" initials="NC" userId="eadb77c43221506f" providerId="Windows Live"/>
  <p188:author id="{C9A91FF6-324E-9A05-6B52-2E4A8177DFEE}" name="Jeffrey Hallock" initials="" userId="S::jh1227a@american.edu::5d641465-c2c6-40a7-ae48-342fd6e7613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ment" initials="JF" lastIdx="2" clrIdx="0">
    <p:extLst>
      <p:ext uri="{19B8F6BF-5375-455C-9EA6-DF929625EA0E}">
        <p15:presenceInfo xmlns:p15="http://schemas.microsoft.com/office/powerpoint/2012/main" userId="Commen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94D"/>
    <a:srgbClr val="036C9E"/>
    <a:srgbClr val="C6EFCE"/>
    <a:srgbClr val="EEB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976" y="19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1D912-70CC-49CB-85AE-D577C0545B4E}" type="datetimeFigureOut">
              <a:rPr lang="en-US" smtClean="0"/>
              <a:t>5/14/24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F367-0DC0-4B6F-A57F-CA86DE39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7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842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EAF367-0DC0-4B6F-A57F-CA86DE39F69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597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294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0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44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1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40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43060-4715-8C63-E015-C95CD6EF0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D8AE1F-E132-43D5-4ECA-D701CB3863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19139A-97E6-4F5B-02A0-295AB6E429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0C411-5008-1837-9A95-0C2EA6219D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72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4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39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F367-0DC0-4B6F-A57F-CA86DE39F69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00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BAA9B-988F-43A6-84FA-D5E5E1724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D31DC-93ED-4302-88F6-9E1FBC67E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583FD-4125-4DD3-87FF-68579592A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78B43-0B25-4957-B0D4-5DBF0B27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253B8-6AEC-4E78-BCF8-B700BC15C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B7ED8-6064-4B2F-A6D7-A2312EB26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7FB63-5D3D-4746-BFC4-94D33F889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0D53D-BEA9-4695-B923-25DCB732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D4B24-5C22-4BEB-B2D1-CA2CAB06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31B4-FCF1-4398-98C4-805B32354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5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FA4A9-01B6-49E9-9194-5B2155D46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D39D6-1DD2-4ECB-ABE1-C6594C04B5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2F60E-8AC1-46C1-B60E-DE758919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60D47-E09B-4BF9-B7FF-297153B3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DEE0B-1734-40BD-802C-60CC983B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7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D72BC-0FD7-4466-BCF1-237539C0E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62B51-0A51-40D9-AC58-485B22E41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A34C2-D712-44ED-8655-78CE119D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33085-76CB-4E2C-AA45-1039A289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CD326-414E-40DC-8AD1-4AD74A57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1A8E-FAAA-4A99-8575-0F3005418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1FE19-03E9-44B1-BD05-88368AED1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46A01-B9D5-4AA1-81D3-4EF7951F8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01295-904E-4C96-9DC0-16A4973F1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07645-4082-47B7-87D3-BB95DD3C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4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6D029-2DF5-4018-A3F5-CC06D37B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145C-62CD-40AE-8F6A-3DDCECFFC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DE0BD-C596-4FBA-9935-C73CF5E9F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DD967-4093-43F0-B413-E2EA0619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7FF9C-C0A1-49D7-847B-A7E12D8A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78391-36DD-4D7C-B339-C4A63D63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EFC1-E38B-4461-B917-7376C706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6F64D-AC41-4956-A058-8D4375858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1A9B7-F48B-4799-9648-7867D0B61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758C1-F231-43EB-ABC9-A0D501B96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192B0B-F8B5-4453-81A6-305D80AB6A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27C8E0-A515-4B90-83F0-442D6171C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40D325-0B37-4478-AD16-AD70621B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9E8304-DE67-4A68-8BA7-8965E8C0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1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675E-F6CE-4D51-A992-AB4CF80A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A6786-5692-4630-9052-D6042C42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0C1CA-E926-422C-B1D6-3E82CFA5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836466-76B3-495F-B9A6-236EA5901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54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7CEB0-E35D-47C6-A495-C1953B74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BDE40-7B34-499F-9EEC-02DBCBDB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2861C-B616-431F-9E99-DB93393E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7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91CA-7E3C-4F27-BA87-AA2371060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F1BCE-C517-4210-841E-8F009045E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EFA4E-8166-4E24-B048-C790218C5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5A352-15B0-4E9C-9FA8-26078193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E1063-C676-4E0F-BB7F-780F6AD3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76ABD-734E-4242-A5B1-25FE9B07F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9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49714-8B38-4E8E-A727-CF77BA4F1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B386F-01C3-461E-B949-6FBE90DD5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6CE194-B5B0-402E-A701-13EEE3869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AB879-5DA2-4252-BE70-733A059A4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7D050-E4D9-4A05-AD23-7A7D9E623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96FE1-8A50-4B0C-A85F-0D62FA23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0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379826-1739-43D3-8612-B7711D8E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5DDEF-6F62-40D4-BB80-2F90A3C2E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B19AB-1D62-41FF-A77E-DB4AF7F8D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E2D54-BC40-4916-B44C-52CCAF089C1F}" type="datetimeFigureOut">
              <a:rPr lang="en-US" smtClean="0"/>
              <a:t>5/14/24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CDC3-67EE-46C1-B00E-C2CB8092B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4F622-7AC2-456F-93D2-2277BD6EC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5E99C-CB1E-4451-A291-5828DC2B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65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abilityresearch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mailto:nc5628a@student.american.edu" TargetMode="External"/><Relationship Id="rId4" Type="http://schemas.openxmlformats.org/officeDocument/2006/relationships/hyperlink" Target="mailto:jh1227a@american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s://www.usaspending.gov/search/?hash=f4f6f85ad3c4594492f2810bf2ad944a" TargetMode="Externa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usaid.gov/sites/default/files/2023-10/Locally%20Led%20Programs%20Indicator%20%28EXTERNAL%29_1.pdf" TargetMode="External"/><Relationship Id="rId4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s://www.gao.gov/products/gao-24-10623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aid.gov/partner-with-us/resources-for-partners/usaid-partners#:~:text=USAID%2C%20as%20a%20part%20of,and%20what%20we%20are%20doing." TargetMode="External"/><Relationship Id="rId5" Type="http://schemas.openxmlformats.org/officeDocument/2006/relationships/hyperlink" Target="https://www.usaspending.gov/" TargetMode="External"/><Relationship Id="rId10" Type="http://schemas.openxmlformats.org/officeDocument/2006/relationships/hyperlink" Target="https://www.usaspending.gov/search/?hash=f4f6f85ad3c4594492f2810bf2ad944a" TargetMode="External"/><Relationship Id="rId4" Type="http://schemas.openxmlformats.org/officeDocument/2006/relationships/image" Target="../media/image3.svg"/><Relationship Id="rId9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spending.gov/award/CONT_AWD_AID367C1300004_7200_-NONE-_-NONE-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saspending.gov/award/ASST_NON_72065619CA00008_720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hyperlink" Target="https://www.usaspending.gov/award/ASST_NON_72065619CA00008_72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o.gov/products/gao-22-105427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gao.gov/products/gao-24-106237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hyperlink" Target="https://www.usaspending.gov/" TargetMode="External"/><Relationship Id="rId4" Type="http://schemas.openxmlformats.org/officeDocument/2006/relationships/image" Target="../media/image3.svg"/><Relationship Id="rId9" Type="http://schemas.openxmlformats.org/officeDocument/2006/relationships/hyperlink" Target="https://www.gao.gov/assets/gao-22-105427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srs.gov/" TargetMode="External"/><Relationship Id="rId5" Type="http://schemas.openxmlformats.org/officeDocument/2006/relationships/hyperlink" Target="https://www.usaspending.gov/" TargetMode="External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aspending.gov/search/?hash=f4f6f85ad3c4594492f2810bf2ad944a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saspending.gov/search/?hash=f4f6f85ad3c4594492f2810bf2ad944a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C1FB9316-D9EF-44FC-B002-D3914B76D064}"/>
              </a:ext>
            </a:extLst>
          </p:cNvPr>
          <p:cNvSpPr/>
          <p:nvPr/>
        </p:nvSpPr>
        <p:spPr>
          <a:xfrm>
            <a:off x="0" y="2188028"/>
            <a:ext cx="12200389" cy="2460171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227B7-CA59-40CB-B18F-4F9433591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0480" y="2264229"/>
            <a:ext cx="12272806" cy="2188028"/>
          </a:xfrm>
          <a:noFill/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56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Pro SemiCond" panose="020B0503030403020204" pitchFamily="34" charset="0"/>
              </a:rPr>
              <a:t>USAID Subaward Data: Barriers to Public Access and Widespread Errors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32E057-68E2-42D5-9590-31A34E35C9A4}"/>
              </a:ext>
            </a:extLst>
          </p:cNvPr>
          <p:cNvSpPr txBox="1"/>
          <p:nvPr/>
        </p:nvSpPr>
        <p:spPr>
          <a:xfrm>
            <a:off x="1534886" y="4931229"/>
            <a:ext cx="91875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Accountability Research Center (</a:t>
            </a:r>
            <a:r>
              <a:rPr lang="en-US" sz="2000" dirty="0">
                <a:hlinkClick r:id="rId3"/>
              </a:rPr>
              <a:t>Homepage Link</a:t>
            </a:r>
            <a:r>
              <a:rPr lang="en-US" sz="2000" dirty="0"/>
              <a:t>)</a:t>
            </a:r>
          </a:p>
          <a:p>
            <a:pPr algn="ctr"/>
            <a:r>
              <a:rPr lang="en-US" sz="2000" dirty="0"/>
              <a:t>Draft (5/14/2024)</a:t>
            </a:r>
          </a:p>
          <a:p>
            <a:pPr algn="ctr"/>
            <a:r>
              <a:rPr lang="en-US" sz="2000" dirty="0"/>
              <a:t>Comments Welcome</a:t>
            </a:r>
          </a:p>
          <a:p>
            <a:pPr algn="ctr"/>
            <a:r>
              <a:rPr lang="en-US" sz="2000" dirty="0"/>
              <a:t>E-mail: </a:t>
            </a:r>
            <a:r>
              <a:rPr lang="en-US" sz="2000" dirty="0">
                <a:hlinkClick r:id="rId4"/>
              </a:rPr>
              <a:t>jh1227a@american.edu</a:t>
            </a:r>
            <a:r>
              <a:rPr lang="en-US" sz="2000" dirty="0"/>
              <a:t>, </a:t>
            </a:r>
            <a:r>
              <a:rPr lang="en-US" sz="2000" dirty="0">
                <a:hlinkClick r:id="rId5"/>
              </a:rPr>
              <a:t>nc5628a@student.american.edu</a:t>
            </a:r>
            <a:endParaRPr lang="en-US" sz="2000" dirty="0"/>
          </a:p>
        </p:txBody>
      </p:sp>
      <p:pic>
        <p:nvPicPr>
          <p:cNvPr id="5" name="Picture 4" descr="ARC_logo_rgb_300dpi">
            <a:extLst>
              <a:ext uri="{FF2B5EF4-FFF2-40B4-BE49-F238E27FC236}">
                <a16:creationId xmlns:a16="http://schemas.microsoft.com/office/drawing/2014/main" id="{48E501E9-0ED2-4BED-8258-B7B6AF885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097" y="371505"/>
            <a:ext cx="2797175" cy="1146175"/>
          </a:xfrm>
          <a:prstGeom prst="rect">
            <a:avLst/>
          </a:prstGeom>
          <a:solidFill>
            <a:srgbClr val="EDB137"/>
          </a:solidFill>
        </p:spPr>
      </p:pic>
    </p:spTree>
    <p:extLst>
      <p:ext uri="{BB962C8B-B14F-4D97-AF65-F5344CB8AC3E}">
        <p14:creationId xmlns:p14="http://schemas.microsoft.com/office/powerpoint/2010/main" val="3384403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7C7566-7872-B0AB-8315-09BB987015C8}"/>
              </a:ext>
            </a:extLst>
          </p:cNvPr>
          <p:cNvSpPr txBox="1"/>
          <p:nvPr/>
        </p:nvSpPr>
        <p:spPr>
          <a:xfrm>
            <a:off x="0" y="6408546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Agency” – USAID; accessed October 9, 2023). All prime and subaward data for contracts, contract IDVs, and grants. .  </a:t>
            </a:r>
            <a:r>
              <a:rPr lang="en-US" sz="1000" b="1" dirty="0"/>
              <a:t>Note: </a:t>
            </a:r>
            <a:r>
              <a:rPr lang="en-US" sz="1000" dirty="0"/>
              <a:t>Dropped duplicate subawards, prime awards with total subawards exceeding total obligations and all misc. and undisclosed prime awardees.  Data available upon request. </a:t>
            </a:r>
            <a:r>
              <a:rPr lang="en-US" sz="1000" dirty="0">
                <a:hlinkClick r:id="rId5"/>
              </a:rPr>
              <a:t>https://www.usaspending.gov/search/?hash=f4f6f85ad3c4594492f2810bf2ad944a</a:t>
            </a:r>
            <a:endParaRPr lang="en-US" sz="1000" dirty="0"/>
          </a:p>
          <a:p>
            <a:endParaRPr lang="en-US" sz="1000" dirty="0"/>
          </a:p>
        </p:txBody>
      </p:sp>
      <p:pic>
        <p:nvPicPr>
          <p:cNvPr id="9" name="Picture 8" descr="A graph of a number of individuals&#10;&#10;Description automatically generated">
            <a:extLst>
              <a:ext uri="{FF2B5EF4-FFF2-40B4-BE49-F238E27FC236}">
                <a16:creationId xmlns:a16="http://schemas.microsoft.com/office/drawing/2014/main" id="{94DB27E3-459E-D004-2837-F1932362BCB0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" t="5889" b="1939"/>
          <a:stretch/>
        </p:blipFill>
        <p:spPr>
          <a:xfrm>
            <a:off x="655320" y="99186"/>
            <a:ext cx="10881360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330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Provisional Conclusions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-103908" y="1595213"/>
            <a:ext cx="11741727" cy="40678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 err="1">
                <a:solidFill>
                  <a:srgbClr val="36494D"/>
                </a:solidFill>
              </a:rPr>
              <a:t>USASpending</a:t>
            </a:r>
            <a:r>
              <a:rPr lang="en-US" sz="2500" dirty="0">
                <a:solidFill>
                  <a:srgbClr val="36494D"/>
                </a:solidFill>
              </a:rPr>
              <a:t> is full of reporting errors resulting in unreliable data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500" dirty="0">
                <a:solidFill>
                  <a:srgbClr val="36494D"/>
                </a:solidFill>
              </a:rPr>
              <a:t>The gap between reported </a:t>
            </a:r>
            <a:r>
              <a:rPr lang="en-US" sz="2500" dirty="0" err="1">
                <a:solidFill>
                  <a:srgbClr val="36494D"/>
                </a:solidFill>
              </a:rPr>
              <a:t>USASpending</a:t>
            </a:r>
            <a:r>
              <a:rPr lang="en-US" sz="2500" dirty="0">
                <a:solidFill>
                  <a:srgbClr val="36494D"/>
                </a:solidFill>
              </a:rPr>
              <a:t> subaward data and actual funds disbursed as subawards is impossible to assess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6494D"/>
                </a:solidFill>
              </a:rPr>
              <a:t>Subawards account for 14% of </a:t>
            </a:r>
            <a:r>
              <a:rPr lang="en-US" sz="2500" i="1" dirty="0">
                <a:solidFill>
                  <a:srgbClr val="36494D"/>
                </a:solidFill>
              </a:rPr>
              <a:t>total</a:t>
            </a:r>
            <a:r>
              <a:rPr lang="en-US" sz="2500" dirty="0">
                <a:solidFill>
                  <a:srgbClr val="36494D"/>
                </a:solidFill>
              </a:rPr>
              <a:t> obligations, indicating that most money stays “in house” with prime awardees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6494D"/>
                </a:solidFill>
              </a:rPr>
              <a:t>Larger recipients (top-30) generally had a higher proportion of total obligations accounted for by subawards at 25.2%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6494D"/>
                </a:solidFill>
                <a:hlinkClick r:id="rId5"/>
              </a:rPr>
              <a:t>USAID’s indicators</a:t>
            </a:r>
            <a:r>
              <a:rPr lang="en-US" sz="2500" dirty="0">
                <a:solidFill>
                  <a:srgbClr val="36494D"/>
                </a:solidFill>
              </a:rPr>
              <a:t> consider ‘local subawards’ as one of 14 best practices to contribute to locally led development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en-US" sz="2300" b="1" dirty="0">
                <a:solidFill>
                  <a:srgbClr val="36494D"/>
                </a:solidFill>
              </a:rPr>
              <a:t>Public subaward data do not constitute a reliable metric to track this goal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68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Accountability Research Center logo: Three overlaping arcs in yellow, bleu and dark gray that look like bridges.">
            <a:extLst>
              <a:ext uri="{FF2B5EF4-FFF2-40B4-BE49-F238E27FC236}">
                <a16:creationId xmlns:a16="http://schemas.microsoft.com/office/drawing/2014/main" id="{A5E35978-D542-44F2-A707-1FAA8B2B0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96333" y="2371837"/>
            <a:ext cx="6808290" cy="219738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13BF0BD-1566-466A-9D8A-70A6E684B78B}"/>
              </a:ext>
            </a:extLst>
          </p:cNvPr>
          <p:cNvSpPr/>
          <p:nvPr/>
        </p:nvSpPr>
        <p:spPr>
          <a:xfrm>
            <a:off x="0" y="0"/>
            <a:ext cx="12192000" cy="1977172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E755C4-51C1-468F-9CAE-6CEEDFB3E4B9}"/>
              </a:ext>
            </a:extLst>
          </p:cNvPr>
          <p:cNvSpPr/>
          <p:nvPr/>
        </p:nvSpPr>
        <p:spPr>
          <a:xfrm>
            <a:off x="0" y="4963886"/>
            <a:ext cx="12192000" cy="1894114"/>
          </a:xfrm>
          <a:prstGeom prst="rect">
            <a:avLst/>
          </a:prstGeom>
          <a:solidFill>
            <a:srgbClr val="036C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0DA9C8D-AA5A-42CC-ABCD-2F7C60D4C123}"/>
              </a:ext>
            </a:extLst>
          </p:cNvPr>
          <p:cNvGrpSpPr>
            <a:grpSpLocks/>
          </p:cNvGrpSpPr>
          <p:nvPr/>
        </p:nvGrpSpPr>
        <p:grpSpPr bwMode="auto">
          <a:xfrm>
            <a:off x="2988" y="4963886"/>
            <a:ext cx="12192000" cy="1894114"/>
            <a:chOff x="3" y="14256"/>
            <a:chExt cx="12240" cy="15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2B1057-5A04-4301-82E7-1D75393D2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" y="14256"/>
              <a:ext cx="12240" cy="1584"/>
            </a:xfrm>
            <a:prstGeom prst="rect">
              <a:avLst/>
            </a:prstGeom>
            <a:solidFill>
              <a:srgbClr val="016C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CA739FE-82A9-4D8F-ACB5-5151866E51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" y="15128"/>
              <a:ext cx="327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131E434-BD1E-479E-B6B8-8649D79E77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" y="14789"/>
              <a:ext cx="327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4">
              <a:extLst>
                <a:ext uri="{FF2B5EF4-FFF2-40B4-BE49-F238E27FC236}">
                  <a16:creationId xmlns:a16="http://schemas.microsoft.com/office/drawing/2014/main" id="{7EBF2306-AAD1-4AB1-8F29-540FD4D36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1" y="14826"/>
              <a:ext cx="51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35"/>
                </a:spcBef>
                <a:spcAft>
                  <a:spcPts val="0"/>
                </a:spcAft>
              </a:pPr>
              <a:r>
                <a:rPr lang="en-US" sz="1600" b="1" dirty="0" err="1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facebook.com</a:t>
              </a: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/</a:t>
              </a:r>
              <a:r>
                <a:rPr lang="en-US" sz="1600" b="1" dirty="0" err="1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AcctResearchCtr</a:t>
              </a: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/</a:t>
              </a:r>
              <a:endPara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46677A41-3837-41FD-9906-F8235ED21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6" y="15159"/>
              <a:ext cx="1742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>
                <a:spcBef>
                  <a:spcPts val="35"/>
                </a:spcBef>
                <a:spcAft>
                  <a:spcPts val="0"/>
                </a:spcAft>
              </a:pPr>
              <a:r>
                <a:rPr lang="en-US" sz="1600" b="1" dirty="0">
                  <a:solidFill>
                    <a:srgbClr val="EEB137"/>
                  </a:solidFill>
                  <a:effectLst/>
                  <a:latin typeface="Trebuchet MS" panose="020B0603020202020204" pitchFamily="34" charset="0"/>
                  <a:ea typeface="Calibri" panose="020F0502020204030204" pitchFamily="34" charset="0"/>
                </a:rPr>
                <a:t>@AcctResearchCtr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16" name="Text Box 14">
            <a:extLst>
              <a:ext uri="{FF2B5EF4-FFF2-40B4-BE49-F238E27FC236}">
                <a16:creationId xmlns:a16="http://schemas.microsoft.com/office/drawing/2014/main" id="{DE275D57-5D10-4F01-A72E-EE0C313E7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01" y="5290354"/>
            <a:ext cx="5143749" cy="32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www.AccountabilityResearch.org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30B3BA21-B684-4437-9173-EB2726CC6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0310" y="5224377"/>
            <a:ext cx="5143749" cy="32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American University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School of International Service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4400 Massachusetts Ave. NW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Washington, DC 20016</a:t>
            </a:r>
          </a:p>
          <a:p>
            <a:pPr marL="0" marR="0">
              <a:spcBef>
                <a:spcPts val="35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EEB137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Email: arc@american.edu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4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036C9E"/>
                </a:solidFill>
                <a:latin typeface="Myriad Pro SemiCond" panose="020B0503030403020204" pitchFamily="34" charset="0"/>
              </a:rPr>
              <a:t>USASpending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 Data Overview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-332509" y="1604748"/>
            <a:ext cx="12607635" cy="5127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36494D"/>
                </a:solidFill>
                <a:effectLst/>
                <a:hlinkClick r:id="rId5"/>
              </a:rPr>
              <a:t>USASpending</a:t>
            </a:r>
            <a:r>
              <a:rPr lang="en-US" sz="2400" i="0" dirty="0">
                <a:solidFill>
                  <a:srgbClr val="36494D"/>
                </a:solidFill>
                <a:effectLst/>
              </a:rPr>
              <a:t> is a primary source of sub</a:t>
            </a:r>
            <a:r>
              <a:rPr lang="en-US" sz="2400" dirty="0">
                <a:solidFill>
                  <a:srgbClr val="36494D"/>
                </a:solidFill>
              </a:rPr>
              <a:t>contract and subaward USAID data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i="0" dirty="0">
                <a:solidFill>
                  <a:srgbClr val="36494D"/>
                </a:solidFill>
                <a:effectLst/>
              </a:rPr>
              <a:t>Reporting compliance to </a:t>
            </a:r>
            <a:r>
              <a:rPr lang="en-US" sz="2300" i="0" dirty="0" err="1">
                <a:solidFill>
                  <a:srgbClr val="36494D"/>
                </a:solidFill>
                <a:effectLst/>
              </a:rPr>
              <a:t>USASpending</a:t>
            </a:r>
            <a:r>
              <a:rPr lang="en-US" sz="2300" i="0" dirty="0">
                <a:solidFill>
                  <a:srgbClr val="36494D"/>
                </a:solidFill>
                <a:effectLst/>
              </a:rPr>
              <a:t> is part of USAID’s </a:t>
            </a:r>
            <a:r>
              <a:rPr lang="en-US" sz="2300" i="0" dirty="0">
                <a:solidFill>
                  <a:srgbClr val="36494D"/>
                </a:solidFill>
                <a:effectLst/>
                <a:hlinkClick r:id="rId6"/>
              </a:rPr>
              <a:t>transparency obligations</a:t>
            </a:r>
            <a:r>
              <a:rPr lang="en-US" sz="2300" i="0" dirty="0">
                <a:solidFill>
                  <a:srgbClr val="36494D"/>
                </a:solidFill>
                <a:effectLst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0" dirty="0">
                <a:solidFill>
                  <a:srgbClr val="36494D"/>
                </a:solidFill>
                <a:effectLst/>
              </a:rPr>
              <a:t>Despite being a primary repository</a:t>
            </a:r>
            <a:r>
              <a:rPr lang="en-US" sz="2400" b="1" i="0" dirty="0">
                <a:solidFill>
                  <a:srgbClr val="36494D"/>
                </a:solidFill>
                <a:effectLst/>
              </a:rPr>
              <a:t>, the data is full of </a:t>
            </a:r>
            <a:r>
              <a:rPr lang="en-US" sz="2400" b="1" i="0" dirty="0">
                <a:solidFill>
                  <a:srgbClr val="36494D"/>
                </a:solidFill>
                <a:effectLst/>
                <a:hlinkClick r:id="rId7"/>
              </a:rPr>
              <a:t>errors and duplicates </a:t>
            </a:r>
            <a:endParaRPr lang="en-US" sz="2400" b="1" i="0" dirty="0">
              <a:solidFill>
                <a:srgbClr val="36494D"/>
              </a:solidFill>
              <a:effectLst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i="0" dirty="0">
                <a:solidFill>
                  <a:srgbClr val="36494D"/>
                </a:solidFill>
                <a:effectLst/>
              </a:rPr>
              <a:t>Site navigation requires a high level of technical expertise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6494D"/>
                </a:solidFill>
              </a:rPr>
              <a:t>The USAID </a:t>
            </a:r>
            <a:r>
              <a:rPr lang="en-US" sz="2400" dirty="0" err="1">
                <a:solidFill>
                  <a:srgbClr val="36494D"/>
                </a:solidFill>
              </a:rPr>
              <a:t>USASpending</a:t>
            </a:r>
            <a:r>
              <a:rPr lang="en-US" sz="2400" dirty="0">
                <a:solidFill>
                  <a:srgbClr val="36494D"/>
                </a:solidFill>
              </a:rPr>
              <a:t> data for this project covers: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1998-2023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i="0" dirty="0">
                <a:solidFill>
                  <a:srgbClr val="36494D"/>
                </a:solidFill>
                <a:effectLst/>
              </a:rPr>
              <a:t>71,888 total prime contracts, contract IDVs, and grants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i="0" dirty="0">
                <a:solidFill>
                  <a:srgbClr val="36494D"/>
                </a:solidFill>
                <a:effectLst/>
              </a:rPr>
              <a:t>61,412 total subawards</a:t>
            </a:r>
            <a:r>
              <a:rPr lang="en-US" sz="2300" dirty="0">
                <a:solidFill>
                  <a:srgbClr val="36494D"/>
                </a:solidFill>
              </a:rPr>
              <a:t>*</a:t>
            </a:r>
            <a:endParaRPr lang="en-US" sz="2300" i="0" dirty="0">
              <a:solidFill>
                <a:srgbClr val="36494D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6494D"/>
                </a:solidFill>
              </a:rPr>
              <a:t>Errors found in the data include:</a:t>
            </a:r>
            <a:endParaRPr lang="en-US" sz="2400" i="0" dirty="0">
              <a:solidFill>
                <a:srgbClr val="36494D"/>
              </a:solidFill>
              <a:effectLst/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7,904 duplicate subaward entries (12.9% duplication rate)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2300" dirty="0">
                <a:solidFill>
                  <a:srgbClr val="36494D"/>
                </a:solidFill>
              </a:rPr>
              <a:t>These duplicated entries are worth a cumulative $11,602,887,774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557 prime awards where subaward outlays exceeded total obligations</a:t>
            </a:r>
            <a:endParaRPr lang="en-US" sz="2400" dirty="0">
              <a:solidFill>
                <a:srgbClr val="36494D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500" i="0" dirty="0">
              <a:solidFill>
                <a:srgbClr val="36494D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15A3CF-65F5-DEF7-80A3-2A733B89345C}"/>
              </a:ext>
            </a:extLst>
          </p:cNvPr>
          <p:cNvSpPr txBox="1"/>
          <p:nvPr/>
        </p:nvSpPr>
        <p:spPr>
          <a:xfrm>
            <a:off x="0" y="6248992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*</a:t>
            </a:r>
            <a:r>
              <a:rPr lang="en-US" sz="1000" dirty="0"/>
              <a:t> Including duplicates subawards</a:t>
            </a:r>
            <a:endParaRPr lang="en-US" sz="1000" b="1" dirty="0"/>
          </a:p>
          <a:p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Agency” – USAID; accessed October 9, 2023). All prime and subaward data for contracts, contract IDVs, and grants.  Data available upon request: </a:t>
            </a:r>
            <a:r>
              <a:rPr lang="en-US" sz="1000" dirty="0">
                <a:hlinkClick r:id="rId10"/>
              </a:rPr>
              <a:t>https://www.usaspending.gov/search/?hash=f4f6f85ad3c4594492f2810bf2ad944a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7248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5938FF-206F-F647-A9ED-18FFD525AAF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79"/>
          <a:stretch/>
        </p:blipFill>
        <p:spPr>
          <a:xfrm>
            <a:off x="0" y="1446804"/>
            <a:ext cx="12192000" cy="41518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Examples of Erroneous Subaward Entries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E4713C-C155-9C4A-636E-3135B4622796}"/>
              </a:ext>
            </a:extLst>
          </p:cNvPr>
          <p:cNvSpPr/>
          <p:nvPr/>
        </p:nvSpPr>
        <p:spPr>
          <a:xfrm>
            <a:off x="7325139" y="1405075"/>
            <a:ext cx="3514193" cy="920681"/>
          </a:xfrm>
          <a:prstGeom prst="rect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3D58E2-D4F9-031D-788A-DCA99F9FC4B7}"/>
              </a:ext>
            </a:extLst>
          </p:cNvPr>
          <p:cNvSpPr/>
          <p:nvPr/>
        </p:nvSpPr>
        <p:spPr>
          <a:xfrm>
            <a:off x="0" y="3253154"/>
            <a:ext cx="12079705" cy="984738"/>
          </a:xfrm>
          <a:prstGeom prst="rect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4618B4-BB65-C0F3-4445-CC92A12865A8}"/>
              </a:ext>
            </a:extLst>
          </p:cNvPr>
          <p:cNvSpPr txBox="1"/>
          <p:nvPr/>
        </p:nvSpPr>
        <p:spPr>
          <a:xfrm>
            <a:off x="0" y="6415546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ID” – </a:t>
            </a:r>
            <a:r>
              <a:rPr lang="en-US" sz="1000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AID367C1300004</a:t>
            </a:r>
            <a:r>
              <a:rPr lang="en-US" sz="1000" dirty="0"/>
              <a:t>; accessed October 16, 2023). </a:t>
            </a:r>
            <a:r>
              <a:rPr lang="en-US" sz="1000" dirty="0">
                <a:hlinkClick r:id="rId8"/>
              </a:rPr>
              <a:t>https://www.usaspending.gov/award/CONT_AWD_AID367C1300004_7200_-NONE-_-NONE-</a:t>
            </a:r>
            <a:r>
              <a:rPr lang="en-US" sz="1000" dirty="0"/>
              <a:t>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600223E-2D1A-F0B9-CD5C-C56E0460D3F5}"/>
              </a:ext>
            </a:extLst>
          </p:cNvPr>
          <p:cNvCxnSpPr>
            <a:cxnSpLocks/>
          </p:cNvCxnSpPr>
          <p:nvPr/>
        </p:nvCxnSpPr>
        <p:spPr>
          <a:xfrm>
            <a:off x="502920" y="3851910"/>
            <a:ext cx="0" cy="1832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DD24285-62B9-6110-2263-8B0D11E196D9}"/>
              </a:ext>
            </a:extLst>
          </p:cNvPr>
          <p:cNvSpPr txBox="1"/>
          <p:nvPr/>
        </p:nvSpPr>
        <p:spPr>
          <a:xfrm>
            <a:off x="262602" y="5683955"/>
            <a:ext cx="11289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subawards are substantially above prime awards due to duplicate subawards of the same amount, action date, and description.  </a:t>
            </a:r>
          </a:p>
        </p:txBody>
      </p:sp>
    </p:spTree>
    <p:extLst>
      <p:ext uri="{BB962C8B-B14F-4D97-AF65-F5344CB8AC3E}">
        <p14:creationId xmlns:p14="http://schemas.microsoft.com/office/powerpoint/2010/main" val="148316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8D7508-4F44-DCE5-12AA-B7DEA01E56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552399"/>
            <a:ext cx="12192000" cy="34015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Examples of Erroneous Subaward Entries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E4713C-C155-9C4A-636E-3135B4622796}"/>
              </a:ext>
            </a:extLst>
          </p:cNvPr>
          <p:cNvSpPr/>
          <p:nvPr/>
        </p:nvSpPr>
        <p:spPr>
          <a:xfrm>
            <a:off x="7325139" y="1405075"/>
            <a:ext cx="3514193" cy="920681"/>
          </a:xfrm>
          <a:prstGeom prst="rect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3D58E2-D4F9-031D-788A-DCA99F9FC4B7}"/>
              </a:ext>
            </a:extLst>
          </p:cNvPr>
          <p:cNvSpPr/>
          <p:nvPr/>
        </p:nvSpPr>
        <p:spPr>
          <a:xfrm>
            <a:off x="6696075" y="4374068"/>
            <a:ext cx="1076325" cy="346788"/>
          </a:xfrm>
          <a:prstGeom prst="rect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289006-68AE-D6D6-9220-E1030673ED28}"/>
              </a:ext>
            </a:extLst>
          </p:cNvPr>
          <p:cNvSpPr txBox="1"/>
          <p:nvPr/>
        </p:nvSpPr>
        <p:spPr>
          <a:xfrm>
            <a:off x="0" y="6415546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ID” – </a:t>
            </a:r>
            <a:r>
              <a:rPr lang="en-US" sz="1000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72065619CA00008</a:t>
            </a:r>
            <a:r>
              <a:rPr lang="en-US" sz="1000" dirty="0"/>
              <a:t>; accessed October 16, 2023). </a:t>
            </a:r>
            <a:r>
              <a:rPr lang="en-US" sz="1000" dirty="0">
                <a:hlinkClick r:id="rId8"/>
              </a:rPr>
              <a:t>https://www.usaspending.gov/award/ASST_NON_72065619CA00008_7200</a:t>
            </a:r>
            <a:r>
              <a:rPr lang="en-US" sz="1000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90690E-2901-7714-E102-FA17B943FD70}"/>
              </a:ext>
            </a:extLst>
          </p:cNvPr>
          <p:cNvSpPr txBox="1"/>
          <p:nvPr/>
        </p:nvSpPr>
        <p:spPr>
          <a:xfrm>
            <a:off x="262601" y="5076250"/>
            <a:ext cx="11666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Erroneously large subaward (likely an attempt to enter the subaward ID as a dollar value) skews aggregated data and makes the total subaward statistic nearly unusable before substantial filtering.  Although obvious at the individual award/contract level, these types of errors are particularly difficult to spot once data is aggregated.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CF87D4-2287-7A78-102D-5D18396029D4}"/>
              </a:ext>
            </a:extLst>
          </p:cNvPr>
          <p:cNvCxnSpPr>
            <a:cxnSpLocks/>
          </p:cNvCxnSpPr>
          <p:nvPr/>
        </p:nvCxnSpPr>
        <p:spPr>
          <a:xfrm>
            <a:off x="7086600" y="4615261"/>
            <a:ext cx="0" cy="33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304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Examples of Erroneous Subaward Entries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2289006-68AE-D6D6-9220-E1030673ED28}"/>
              </a:ext>
            </a:extLst>
          </p:cNvPr>
          <p:cNvSpPr txBox="1"/>
          <p:nvPr/>
        </p:nvSpPr>
        <p:spPr>
          <a:xfrm>
            <a:off x="0" y="6415546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ID” – </a:t>
            </a:r>
            <a:r>
              <a:rPr lang="en-US" sz="1000" b="0" i="0" dirty="0">
                <a:solidFill>
                  <a:srgbClr val="555555"/>
                </a:solidFill>
                <a:effectLst/>
                <a:latin typeface="Source Sans Pro" panose="020B0503030403020204" pitchFamily="34" charset="0"/>
              </a:rPr>
              <a:t>72065619CA00008</a:t>
            </a:r>
            <a:r>
              <a:rPr lang="en-US" sz="1000" dirty="0"/>
              <a:t>; accessed October 16, 2023). </a:t>
            </a:r>
            <a:r>
              <a:rPr lang="en-US" sz="1000" dirty="0">
                <a:hlinkClick r:id="rId7"/>
              </a:rPr>
              <a:t>https://www.usaspending.gov/award/ASST_NON_72065619CA00008_7200</a:t>
            </a:r>
            <a:r>
              <a:rPr lang="en-US" sz="1000" dirty="0"/>
              <a:t> 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0CF87D4-2287-7A78-102D-5D18396029D4}"/>
              </a:ext>
            </a:extLst>
          </p:cNvPr>
          <p:cNvCxnSpPr>
            <a:cxnSpLocks/>
          </p:cNvCxnSpPr>
          <p:nvPr/>
        </p:nvCxnSpPr>
        <p:spPr>
          <a:xfrm>
            <a:off x="7086600" y="4615261"/>
            <a:ext cx="0" cy="33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17EEFD9-9926-2E14-ED96-0ABA64839E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214" y="1789685"/>
            <a:ext cx="12101786" cy="32786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E4713C-C155-9C4A-636E-3135B4622796}"/>
              </a:ext>
            </a:extLst>
          </p:cNvPr>
          <p:cNvSpPr/>
          <p:nvPr/>
        </p:nvSpPr>
        <p:spPr>
          <a:xfrm>
            <a:off x="129232" y="2273592"/>
            <a:ext cx="1851970" cy="2794722"/>
          </a:xfrm>
          <a:prstGeom prst="rect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AB38A-5709-FE08-2FDE-CF249642F46F}"/>
              </a:ext>
            </a:extLst>
          </p:cNvPr>
          <p:cNvSpPr txBox="1"/>
          <p:nvPr/>
        </p:nvSpPr>
        <p:spPr>
          <a:xfrm>
            <a:off x="199849" y="5274555"/>
            <a:ext cx="11666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Subawards under the same contract appear to be coded for two different prime awards, the Youth Resilience Activity (YRA) and </a:t>
            </a:r>
            <a:r>
              <a:rPr lang="en-US" b="0" i="0" dirty="0">
                <a:solidFill>
                  <a:srgbClr val="212721"/>
                </a:solidFill>
                <a:effectLst/>
                <a:latin typeface="Source Sans Pro Web"/>
              </a:rPr>
              <a:t>Indigenous Peoples and Afro-Colombian Empowerment Activity (IPACE). Several subawards appear on both the YRA and IPACE project pages.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7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07DBE-E7C4-A6A4-9388-888BCF80C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2AD40-C6BF-1F7B-F590-C300384FE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dirty="0" err="1">
                <a:solidFill>
                  <a:srgbClr val="036C9E"/>
                </a:solidFill>
                <a:latin typeface="Myriad Pro SemiCond" panose="020B0503030403020204" pitchFamily="34" charset="0"/>
              </a:rPr>
              <a:t>USASpending</a:t>
            </a:r>
            <a:r>
              <a:rPr lang="en-US" sz="3500" dirty="0">
                <a:solidFill>
                  <a:srgbClr val="036C9E"/>
                </a:solidFill>
                <a:latin typeface="Myriad Pro SemiCond" panose="020B0503030403020204" pitchFamily="34" charset="0"/>
              </a:rPr>
              <a:t> Data Validation - GAO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283951-5BE7-235A-B5EF-E636ED592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76F41A-7CF1-1D53-849E-370D552DC07E}"/>
              </a:ext>
            </a:extLst>
          </p:cNvPr>
          <p:cNvSpPr txBox="1"/>
          <p:nvPr/>
        </p:nvSpPr>
        <p:spPr>
          <a:xfrm>
            <a:off x="-251791" y="1446804"/>
            <a:ext cx="12324521" cy="5127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400" dirty="0">
              <a:solidFill>
                <a:srgbClr val="36494D"/>
              </a:solidFill>
            </a:endParaRP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en-US" sz="2500" i="0" dirty="0">
              <a:solidFill>
                <a:srgbClr val="36494D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F51EB43-EC96-BC1D-F6F4-C7118D48A1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26872C-AF5E-D871-28B2-B36E6E62919C}"/>
              </a:ext>
            </a:extLst>
          </p:cNvPr>
          <p:cNvSpPr txBox="1"/>
          <p:nvPr/>
        </p:nvSpPr>
        <p:spPr>
          <a:xfrm>
            <a:off x="0" y="6439390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</a:t>
            </a:r>
            <a:r>
              <a:rPr lang="en-US" sz="1000" i="0" dirty="0">
                <a:solidFill>
                  <a:srgbClr val="1B1B1B"/>
                </a:solidFill>
                <a:effectLst/>
                <a:latin typeface="Lato Web"/>
                <a:hlinkClick r:id="rId7"/>
              </a:rPr>
              <a:t>GAO-24-106237</a:t>
            </a:r>
            <a:r>
              <a:rPr lang="en-US" sz="1000" i="0" dirty="0">
                <a:solidFill>
                  <a:srgbClr val="1B1B1B"/>
                </a:solidFill>
                <a:effectLst/>
                <a:latin typeface="Lato Web"/>
              </a:rPr>
              <a:t> and </a:t>
            </a:r>
            <a:r>
              <a:rPr lang="en-US" sz="1000" i="0" dirty="0">
                <a:solidFill>
                  <a:srgbClr val="1B1B1B"/>
                </a:solidFill>
                <a:effectLst/>
                <a:latin typeface="Lato Web"/>
                <a:hlinkClick r:id="rId8"/>
              </a:rPr>
              <a:t>GAO-22-105427</a:t>
            </a:r>
            <a:endParaRPr lang="en-US" sz="1000" i="0" dirty="0">
              <a:solidFill>
                <a:srgbClr val="1B1B1B"/>
              </a:solidFill>
              <a:effectLst/>
              <a:latin typeface="Lato Web"/>
            </a:endParaRPr>
          </a:p>
          <a:p>
            <a:r>
              <a:rPr lang="en-US" sz="1000" b="1" dirty="0">
                <a:solidFill>
                  <a:srgbClr val="1B1B1B"/>
                </a:solidFill>
                <a:latin typeface="Lato Web"/>
              </a:rPr>
              <a:t>Note*: </a:t>
            </a:r>
            <a:r>
              <a:rPr lang="en-US" sz="1000" dirty="0">
                <a:solidFill>
                  <a:srgbClr val="1B1B1B"/>
                </a:solidFill>
                <a:latin typeface="Lato Web"/>
              </a:rPr>
              <a:t>This figure excludes subawards related to Covid-19-related funding</a:t>
            </a:r>
            <a:br>
              <a:rPr lang="en-US" sz="1000" dirty="0"/>
            </a:br>
            <a:endParaRPr lang="en-US" sz="1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E1AF3E-C28F-7ADB-7EFD-01703AFB6375}"/>
              </a:ext>
            </a:extLst>
          </p:cNvPr>
          <p:cNvSpPr txBox="1"/>
          <p:nvPr/>
        </p:nvSpPr>
        <p:spPr>
          <a:xfrm>
            <a:off x="-251792" y="1391794"/>
            <a:ext cx="12324521" cy="4628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6494D"/>
                </a:solidFill>
              </a:rPr>
              <a:t>The Government Accountability Office (GAO) has </a:t>
            </a:r>
            <a:r>
              <a:rPr lang="en-US" sz="2400" dirty="0">
                <a:solidFill>
                  <a:srgbClr val="36494D"/>
                </a:solidFill>
                <a:hlinkClick r:id="rId9"/>
              </a:rPr>
              <a:t>conducted several systemic audits </a:t>
            </a:r>
            <a:r>
              <a:rPr lang="en-US" sz="2400" dirty="0">
                <a:solidFill>
                  <a:srgbClr val="36494D"/>
                </a:solidFill>
              </a:rPr>
              <a:t>of </a:t>
            </a:r>
            <a:r>
              <a:rPr lang="en-US" sz="2400" i="0" dirty="0">
                <a:solidFill>
                  <a:srgbClr val="36494D"/>
                </a:solidFill>
                <a:effectLst/>
                <a:hlinkClick r:id="rId10"/>
              </a:rPr>
              <a:t>USASpending</a:t>
            </a:r>
            <a:r>
              <a:rPr lang="en-US" sz="2400" dirty="0">
                <a:solidFill>
                  <a:srgbClr val="36494D"/>
                </a:solidFill>
              </a:rPr>
              <a:t> subaward data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6494D"/>
                </a:solidFill>
              </a:rPr>
              <a:t>GAO finds (reviewing government-wide subawards):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6494D"/>
                </a:solidFill>
                <a:hlinkClick r:id="rId7"/>
              </a:rPr>
              <a:t>26%</a:t>
            </a:r>
            <a:r>
              <a:rPr lang="en-US" sz="2400" dirty="0">
                <a:solidFill>
                  <a:srgbClr val="36494D"/>
                </a:solidFill>
              </a:rPr>
              <a:t> of grant subawards are duplicates*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6494D"/>
                </a:solidFill>
                <a:hlinkClick r:id="rId7"/>
              </a:rPr>
              <a:t>14%</a:t>
            </a:r>
            <a:r>
              <a:rPr lang="en-US" sz="2400" dirty="0">
                <a:solidFill>
                  <a:srgbClr val="36494D"/>
                </a:solidFill>
              </a:rPr>
              <a:t> of prime awards had subaward totals exceeding the prime contract total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rgbClr val="36494D"/>
                </a:solidFill>
              </a:rPr>
              <a:t>The federal subaward reporting system lacks: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36494D"/>
                </a:solidFill>
              </a:rPr>
              <a:t>robust data validation </a:t>
            </a:r>
          </a:p>
          <a:p>
            <a:pPr marL="1714500" lvl="3" indent="-342900">
              <a:buFont typeface="Wingdings" pitchFamily="2" charset="2"/>
              <a:buChar char="§"/>
            </a:pPr>
            <a:r>
              <a:rPr lang="en-US" sz="2400" dirty="0">
                <a:solidFill>
                  <a:srgbClr val="36494D"/>
                </a:solidFill>
              </a:rPr>
              <a:t>error checking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6494D"/>
                </a:solidFill>
              </a:rPr>
              <a:t>GAO also finds that expectations for subaward reporting were not </a:t>
            </a:r>
            <a:r>
              <a:rPr lang="en-US" sz="2400" dirty="0">
                <a:solidFill>
                  <a:srgbClr val="36494D"/>
                </a:solidFill>
                <a:hlinkClick r:id="rId7"/>
              </a:rPr>
              <a:t>clearly communicated to contractors</a:t>
            </a:r>
            <a:r>
              <a:rPr lang="en-US" sz="2400" dirty="0">
                <a:solidFill>
                  <a:srgbClr val="36494D"/>
                </a:solidFill>
              </a:rPr>
              <a:t>, leading to an underreporting of subaward data that is undetectable by any existing auditing practice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6494D"/>
                </a:solidFill>
              </a:rPr>
              <a:t>GAO’s findings on </a:t>
            </a:r>
            <a:r>
              <a:rPr lang="en-US" sz="2400" b="1" dirty="0" err="1">
                <a:solidFill>
                  <a:srgbClr val="36494D"/>
                </a:solidFill>
              </a:rPr>
              <a:t>USASpending</a:t>
            </a:r>
            <a:r>
              <a:rPr lang="en-US" sz="2400" b="1" dirty="0">
                <a:solidFill>
                  <a:srgbClr val="36494D"/>
                </a:solidFill>
              </a:rPr>
              <a:t> data quality align with the data quality issues observed in the USAID specific </a:t>
            </a:r>
            <a:r>
              <a:rPr lang="en-US" sz="2400" b="1" dirty="0" err="1">
                <a:solidFill>
                  <a:srgbClr val="36494D"/>
                </a:solidFill>
              </a:rPr>
              <a:t>USASpending</a:t>
            </a:r>
            <a:r>
              <a:rPr lang="en-US" sz="2400" b="1" dirty="0">
                <a:solidFill>
                  <a:srgbClr val="36494D"/>
                </a:solidFill>
              </a:rPr>
              <a:t> data set analyzed in this report</a:t>
            </a:r>
            <a:endParaRPr lang="en-US" sz="2500" b="1" i="0" dirty="0">
              <a:solidFill>
                <a:srgbClr val="36494D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b="1" i="0" dirty="0">
              <a:solidFill>
                <a:srgbClr val="36494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138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8154A-B69B-437B-A991-98BDF7F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774" y="609008"/>
            <a:ext cx="10951624" cy="837796"/>
          </a:xfrm>
        </p:spPr>
        <p:txBody>
          <a:bodyPr>
            <a:noAutofit/>
          </a:bodyPr>
          <a:lstStyle/>
          <a:p>
            <a:r>
              <a:rPr lang="en-US" sz="3500" b="1" dirty="0">
                <a:solidFill>
                  <a:srgbClr val="036C9E"/>
                </a:solidFill>
                <a:latin typeface="Myriad Pro SemiCond" panose="020B0503030403020204" pitchFamily="34" charset="0"/>
              </a:rPr>
              <a:t>All Subaward Analysis is Provisional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44A1A5-7B1F-45BF-8B98-CEA399D9CE62}"/>
              </a:ext>
            </a:extLst>
          </p:cNvPr>
          <p:cNvSpPr txBox="1"/>
          <p:nvPr/>
        </p:nvSpPr>
        <p:spPr>
          <a:xfrm>
            <a:off x="-260041" y="1542497"/>
            <a:ext cx="12324521" cy="531550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i="0" dirty="0">
                <a:solidFill>
                  <a:srgbClr val="36494D"/>
                </a:solidFill>
                <a:effectLst/>
              </a:rPr>
              <a:t>Data used in this </a:t>
            </a:r>
            <a:r>
              <a:rPr lang="en-US" sz="2500" dirty="0">
                <a:solidFill>
                  <a:srgbClr val="36494D"/>
                </a:solidFill>
              </a:rPr>
              <a:t>study has been cleaned to minimize known data quality issues with </a:t>
            </a:r>
            <a:r>
              <a:rPr lang="en-US" sz="2500" i="0" dirty="0">
                <a:solidFill>
                  <a:srgbClr val="36494D"/>
                </a:solidFill>
                <a:effectLst/>
                <a:hlinkClick r:id="rId5"/>
              </a:rPr>
              <a:t>USASpending</a:t>
            </a:r>
            <a:r>
              <a:rPr lang="en-US" sz="2500" dirty="0">
                <a:solidFill>
                  <a:srgbClr val="36494D"/>
                </a:solidFill>
              </a:rPr>
              <a:t> subaward data.  Specifically: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All duplicate subawards were dropped from final calculations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All prime awards with subaward totals exceeding total outlays were dropped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All misc. and undisclosed prime awardees were dropped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300" dirty="0">
                <a:solidFill>
                  <a:srgbClr val="36494D"/>
                </a:solidFill>
              </a:rPr>
              <a:t>A</a:t>
            </a:r>
            <a:r>
              <a:rPr lang="en-US" sz="2300" i="0" dirty="0">
                <a:solidFill>
                  <a:srgbClr val="36494D"/>
                </a:solidFill>
                <a:effectLst/>
              </a:rPr>
              <a:t>ll contracts with a total value below $25,000 were dropped to maintain consistency with the </a:t>
            </a:r>
            <a:r>
              <a:rPr lang="en-US" sz="2300" i="0" dirty="0">
                <a:solidFill>
                  <a:srgbClr val="36494D"/>
                </a:solidFill>
                <a:effectLst/>
                <a:hlinkClick r:id="rId6"/>
              </a:rPr>
              <a:t>2010 subaward reporting mandate</a:t>
            </a:r>
            <a:endParaRPr lang="en-US" sz="2300" dirty="0">
              <a:solidFill>
                <a:srgbClr val="36494D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rgbClr val="36494D"/>
                </a:solidFill>
              </a:rPr>
              <a:t>These measures minimize, but do not eliminate, </a:t>
            </a:r>
            <a:r>
              <a:rPr lang="en-US" sz="2500" dirty="0" err="1">
                <a:solidFill>
                  <a:srgbClr val="36494D"/>
                </a:solidFill>
              </a:rPr>
              <a:t>USASpending’s</a:t>
            </a:r>
            <a:r>
              <a:rPr lang="en-US" sz="2500" dirty="0">
                <a:solidFill>
                  <a:srgbClr val="36494D"/>
                </a:solidFill>
              </a:rPr>
              <a:t> known subaward data quality issues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36494D"/>
                </a:solidFill>
              </a:rPr>
              <a:t>Analysis is based on a best possible estimate of reported subaward data but cannot account for unreported subawards or undetected erroneous subawards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b="1" dirty="0">
                <a:solidFill>
                  <a:srgbClr val="36494D"/>
                </a:solidFill>
              </a:rPr>
              <a:t>All analysis and conclusions in this study are provisional</a:t>
            </a:r>
          </a:p>
          <a:p>
            <a:pPr lvl="1"/>
            <a:endParaRPr lang="en-US" sz="2500" dirty="0">
              <a:solidFill>
                <a:srgbClr val="36494D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500" dirty="0">
              <a:solidFill>
                <a:srgbClr val="36494D"/>
              </a:solidFill>
            </a:endParaRPr>
          </a:p>
          <a:p>
            <a:pPr lvl="2"/>
            <a:endParaRPr lang="en-US" sz="2500" i="0" dirty="0">
              <a:solidFill>
                <a:srgbClr val="36494D"/>
              </a:solidFill>
              <a:effectLst/>
            </a:endParaRPr>
          </a:p>
          <a:p>
            <a:pPr lvl="2"/>
            <a:endParaRPr lang="en-US" sz="2500" dirty="0">
              <a:solidFill>
                <a:srgbClr val="36494D"/>
              </a:solidFill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CCBA3658-7818-4A07-A995-E29628A301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2602" y="740107"/>
            <a:ext cx="575598" cy="57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58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4" name="Picture 3" descr="A graph of a number of gray bars&#10;&#10;Description automatically generated">
            <a:extLst>
              <a:ext uri="{FF2B5EF4-FFF2-40B4-BE49-F238E27FC236}">
                <a16:creationId xmlns:a16="http://schemas.microsoft.com/office/drawing/2014/main" id="{38DD4EB1-510E-10C4-9033-DC6632AAAE5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6" t="4437" r="902" b="4864"/>
          <a:stretch/>
        </p:blipFill>
        <p:spPr>
          <a:xfrm>
            <a:off x="655230" y="101117"/>
            <a:ext cx="10881539" cy="630936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896842-D160-FF30-B9BA-00657122F20C}"/>
              </a:ext>
            </a:extLst>
          </p:cNvPr>
          <p:cNvSpPr txBox="1"/>
          <p:nvPr/>
        </p:nvSpPr>
        <p:spPr>
          <a:xfrm>
            <a:off x="-1" y="6410477"/>
            <a:ext cx="1219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Agency” – USAID; accessed October 9, 2023). All prime and subaward data for contracts, contract IDVs, and grants. .  </a:t>
            </a:r>
            <a:r>
              <a:rPr lang="en-US" sz="1000" b="1" dirty="0"/>
              <a:t>Note: </a:t>
            </a:r>
            <a:r>
              <a:rPr lang="en-US" sz="1000" dirty="0"/>
              <a:t>Dropped duplicate subawards, prime awards with total subawards exceeding total obligations and all misc. and undisclosed prime awardees.  Data available upon request. </a:t>
            </a:r>
            <a:r>
              <a:rPr lang="en-US" sz="1000" dirty="0">
                <a:hlinkClick r:id="rId6"/>
              </a:rPr>
              <a:t>https://www.usaspending.gov/search/?hash=f4f6f85ad3c4594492f2810bf2ad944a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19043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4F7A-4553-45CB-9990-3F31BF49B6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27000"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43424" y="4720856"/>
            <a:ext cx="8548576" cy="2137144"/>
          </a:xfrm>
          <a:prstGeom prst="rect">
            <a:avLst/>
          </a:prstGeom>
        </p:spPr>
      </p:pic>
      <p:pic>
        <p:nvPicPr>
          <p:cNvPr id="2" name="Content Placeholder 4" descr="A graph of a number of gray bars&#10;&#10;Description automatically generated with medium confidence">
            <a:extLst>
              <a:ext uri="{FF2B5EF4-FFF2-40B4-BE49-F238E27FC236}">
                <a16:creationId xmlns:a16="http://schemas.microsoft.com/office/drawing/2014/main" id="{A3020935-740C-35B4-D34F-3F4BD7FAD44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7" t="3940" r="1398" b="3536"/>
          <a:stretch/>
        </p:blipFill>
        <p:spPr>
          <a:xfrm>
            <a:off x="655320" y="228297"/>
            <a:ext cx="10881360" cy="6130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F9B306-9A4F-160E-37C6-A5316770F8A3}"/>
              </a:ext>
            </a:extLst>
          </p:cNvPr>
          <p:cNvSpPr txBox="1"/>
          <p:nvPr/>
        </p:nvSpPr>
        <p:spPr>
          <a:xfrm>
            <a:off x="0" y="6408546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Source</a:t>
            </a:r>
            <a:r>
              <a:rPr lang="en-US" sz="1000" dirty="0"/>
              <a:t>: usaspending</a:t>
            </a:r>
            <a:r>
              <a:rPr lang="en-US" sz="1000" b="0" i="0" dirty="0">
                <a:effectLst/>
              </a:rPr>
              <a:t>.gov</a:t>
            </a:r>
            <a:r>
              <a:rPr lang="en-US" sz="1000" dirty="0"/>
              <a:t> (“Awarding Agency” – USAID; accessed October 9, 2023). All prime and subaward data for contracts, contract IDVs, and grants. .  </a:t>
            </a:r>
            <a:r>
              <a:rPr lang="en-US" sz="1000" b="1" dirty="0"/>
              <a:t>Note: </a:t>
            </a:r>
            <a:r>
              <a:rPr lang="en-US" sz="1000" dirty="0"/>
              <a:t>Dropped duplicate subawards, prime awards with total subawards exceeding total obligations and all misc. and undisclosed prime awardees.  Data available upon request. </a:t>
            </a:r>
            <a:r>
              <a:rPr lang="en-US" sz="1000" dirty="0">
                <a:hlinkClick r:id="rId6"/>
              </a:rPr>
              <a:t>https://www.usaspending.gov/search/?hash=f4f6f85ad3c4594492f2810bf2ad944a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8662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yriad Pro Cond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30F55FC4E86843A38ABC983CBD33D2" ma:contentTypeVersion="13" ma:contentTypeDescription="Create a new document." ma:contentTypeScope="" ma:versionID="dda13ed14b1f93f165bcd6c894e5b343">
  <xsd:schema xmlns:xsd="http://www.w3.org/2001/XMLSchema" xmlns:xs="http://www.w3.org/2001/XMLSchema" xmlns:p="http://schemas.microsoft.com/office/2006/metadata/properties" xmlns:ns3="74d6482f-e53c-4fa7-ac87-951f9f66bd4c" xmlns:ns4="a000a540-4187-4d83-9c5e-4a95f0cedd1e" targetNamespace="http://schemas.microsoft.com/office/2006/metadata/properties" ma:root="true" ma:fieldsID="7ce9560a8beef7fce386425ed45952c5" ns3:_="" ns4:_="">
    <xsd:import namespace="74d6482f-e53c-4fa7-ac87-951f9f66bd4c"/>
    <xsd:import namespace="a000a540-4187-4d83-9c5e-4a95f0cedd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d6482f-e53c-4fa7-ac87-951f9f66b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0a540-4187-4d83-9c5e-4a95f0cedd1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2C1F7E-6EDF-404B-A6D8-9D70EA8D81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01F6E-1641-4996-AF01-273CF6262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d6482f-e53c-4fa7-ac87-951f9f66bd4c"/>
    <ds:schemaRef ds:uri="a000a540-4187-4d83-9c5e-4a95f0cedd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CA9148-F537-46B4-9627-F1EF2CA17AA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51061</TotalTime>
  <Words>1060</Words>
  <Application>Microsoft Macintosh PowerPoint</Application>
  <PresentationFormat>Widescreen</PresentationFormat>
  <Paragraphs>82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Courier New</vt:lpstr>
      <vt:lpstr>Lato Web</vt:lpstr>
      <vt:lpstr>Myriad Pro</vt:lpstr>
      <vt:lpstr>Myriad Pro Cond</vt:lpstr>
      <vt:lpstr>Myriad Pro SemiCond</vt:lpstr>
      <vt:lpstr>Source Sans Pro</vt:lpstr>
      <vt:lpstr>Source Sans Pro Web</vt:lpstr>
      <vt:lpstr>Trebuchet MS</vt:lpstr>
      <vt:lpstr>Wingdings</vt:lpstr>
      <vt:lpstr>Office Theme</vt:lpstr>
      <vt:lpstr>USAID Subaward Data: Barriers to Public Access and Widespread Errors</vt:lpstr>
      <vt:lpstr>USASpending Data Overview</vt:lpstr>
      <vt:lpstr>Examples of Erroneous Subaward Entries</vt:lpstr>
      <vt:lpstr>Examples of Erroneous Subaward Entries</vt:lpstr>
      <vt:lpstr>Examples of Erroneous Subaward Entries</vt:lpstr>
      <vt:lpstr>USASpending Data Validation - GAO</vt:lpstr>
      <vt:lpstr>All Subaward Analysis is Provisional</vt:lpstr>
      <vt:lpstr>PowerPoint Presentation</vt:lpstr>
      <vt:lpstr>PowerPoint Presentation</vt:lpstr>
      <vt:lpstr>PowerPoint Presentation</vt:lpstr>
      <vt:lpstr>Provisional 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John-Paul Roederer</dc:creator>
  <cp:lastModifiedBy>Jeffrey Hallock</cp:lastModifiedBy>
  <cp:revision>232</cp:revision>
  <dcterms:created xsi:type="dcterms:W3CDTF">2020-11-08T22:12:38Z</dcterms:created>
  <dcterms:modified xsi:type="dcterms:W3CDTF">2024-05-14T07:17:24Z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0x010100F230F55FC4E86843A38ABC983CBD33D2</vt:lpwstr>
  </property>
</Properties>
</file>