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8" r:id="rId5"/>
    <p:sldId id="389" r:id="rId6"/>
    <p:sldId id="390" r:id="rId7"/>
    <p:sldId id="385" r:id="rId8"/>
    <p:sldId id="388" r:id="rId9"/>
    <p:sldId id="267" r:id="rId10"/>
    <p:sldId id="391" r:id="rId11"/>
    <p:sldId id="365" r:id="rId12"/>
    <p:sldId id="366" r:id="rId13"/>
    <p:sldId id="381"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6327" autoAdjust="0"/>
  </p:normalViewPr>
  <p:slideViewPr>
    <p:cSldViewPr snapToGrid="0">
      <p:cViewPr varScale="1">
        <p:scale>
          <a:sx n="123" d="100"/>
          <a:sy n="123" d="100"/>
        </p:scale>
        <p:origin x="336" y="192"/>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effreyhallock/Downloads/tanzania_fs_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effreyhallock/Downloads/tanzania_fs_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adb77c43221506f/Documents/ARC%20Projects/Tanzania/tanzania_fs_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jeffreyhallock/Downloads/tanzania_fs_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eadb77c43221506f/Documents/ARC%20Projects/Tanzania/graphs_tanzania_sept18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jeffreyhallock/Downloads/graphs_tanzania_sept182023.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eadb77c43221506f/Documents/ARC%20Projects/Tanzania/graphs_tanzania_sept18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Tanzania Fact sheet by category </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'Topic Overview'!$B$1</c:f>
              <c:strCache>
                <c:ptCount val="1"/>
                <c:pt idx="0">
                  <c:v>Tanzania Fact sheet focus frequency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114-0F4E-BC0E-FDED75BAA46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114-0F4E-BC0E-FDED75BAA46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114-0F4E-BC0E-FDED75BAA46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114-0F4E-BC0E-FDED75BAA46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114-0F4E-BC0E-FDED75BAA46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114-0F4E-BC0E-FDED75BAA46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114-0F4E-BC0E-FDED75BAA46F}"/>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114-0F4E-BC0E-FDED75BAA46F}"/>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114-0F4E-BC0E-FDED75BAA46F}"/>
              </c:ext>
            </c:extLst>
          </c:dPt>
          <c:dLbls>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B-E114-0F4E-BC0E-FDED75BAA46F}"/>
                </c:ext>
              </c:extLst>
            </c:dLbl>
            <c:dLbl>
              <c:idx val="6"/>
              <c:dLblPos val="inEnd"/>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E114-0F4E-BC0E-FDED75BAA46F}"/>
                </c:ext>
              </c:extLst>
            </c:dLbl>
            <c:dLbl>
              <c:idx val="7"/>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F-E114-0F4E-BC0E-FDED75BAA46F}"/>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11-E114-0F4E-BC0E-FDED75BAA46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'Topic Overview'!$A$2:$A$10</c:f>
              <c:strCache>
                <c:ptCount val="9"/>
                <c:pt idx="0">
                  <c:v>Agriculture and Food Security</c:v>
                </c:pt>
                <c:pt idx="1">
                  <c:v>Democracy, Human Rights, and Governance</c:v>
                </c:pt>
                <c:pt idx="2">
                  <c:v>Economic Growth and Trade</c:v>
                </c:pt>
                <c:pt idx="3">
                  <c:v>Education</c:v>
                </c:pt>
                <c:pt idx="4">
                  <c:v>Environment</c:v>
                </c:pt>
                <c:pt idx="5">
                  <c:v>Gender Equality and Women's Empowerment</c:v>
                </c:pt>
                <c:pt idx="6">
                  <c:v>Global Health</c:v>
                </c:pt>
                <c:pt idx="7">
                  <c:v>Water and Sanitation</c:v>
                </c:pt>
                <c:pt idx="8">
                  <c:v>Tanzania Overview</c:v>
                </c:pt>
              </c:strCache>
            </c:strRef>
          </c:cat>
          <c:val>
            <c:numRef>
              <c:f>'Topic Overview'!$B$2:$B$10</c:f>
              <c:numCache>
                <c:formatCode>General</c:formatCode>
                <c:ptCount val="9"/>
                <c:pt idx="0">
                  <c:v>10</c:v>
                </c:pt>
                <c:pt idx="1">
                  <c:v>6</c:v>
                </c:pt>
                <c:pt idx="2">
                  <c:v>6</c:v>
                </c:pt>
                <c:pt idx="3">
                  <c:v>3</c:v>
                </c:pt>
                <c:pt idx="4">
                  <c:v>12</c:v>
                </c:pt>
                <c:pt idx="5">
                  <c:v>1</c:v>
                </c:pt>
                <c:pt idx="6">
                  <c:v>38</c:v>
                </c:pt>
                <c:pt idx="7">
                  <c:v>2</c:v>
                </c:pt>
                <c:pt idx="8">
                  <c:v>2</c:v>
                </c:pt>
              </c:numCache>
            </c:numRef>
          </c:val>
          <c:extLst>
            <c:ext xmlns:c16="http://schemas.microsoft.com/office/drawing/2014/chart" uri="{C3380CC4-5D6E-409C-BE32-E72D297353CC}">
              <c16:uniqueId val="{00000012-E114-0F4E-BC0E-FDED75BAA46F}"/>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pct5">
      <a:fgClr>
        <a:schemeClr val="accent3">
          <a:lumMod val="40000"/>
          <a:lumOff val="60000"/>
        </a:schemeClr>
      </a:fgClr>
      <a:bgClr>
        <a:schemeClr val="bg1"/>
      </a:bgClr>
    </a:patt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Sheet2!$B$1</c:f>
              <c:strCache>
                <c:ptCount val="1"/>
                <c:pt idx="0">
                  <c:v>Yes</c:v>
                </c:pt>
              </c:strCache>
            </c:strRef>
          </c:tx>
          <c:spPr>
            <a:solidFill>
              <a:srgbClr val="C6EFCE"/>
            </a:solidFill>
            <a:ln>
              <a:solidFill>
                <a:srgbClr val="006100"/>
              </a:solidFill>
            </a:ln>
            <a:effectLst/>
          </c:spPr>
          <c:invertIfNegative val="0"/>
          <c:dLbls>
            <c:dLbl>
              <c:idx val="0"/>
              <c:tx>
                <c:rich>
                  <a:bodyPr/>
                  <a:lstStyle/>
                  <a:p>
                    <a:fld id="{E004643D-B30E-BB44-88D2-00ED63BBD33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935A-5C41-8FD1-D2A84FC1E05F}"/>
                </c:ext>
              </c:extLst>
            </c:dLbl>
            <c:dLbl>
              <c:idx val="1"/>
              <c:tx>
                <c:rich>
                  <a:bodyPr/>
                  <a:lstStyle/>
                  <a:p>
                    <a:fld id="{6C8F6EE0-0DA7-564F-9DCA-ABE76506EE1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35A-5C41-8FD1-D2A84FC1E05F}"/>
                </c:ext>
              </c:extLst>
            </c:dLbl>
            <c:dLbl>
              <c:idx val="2"/>
              <c:tx>
                <c:rich>
                  <a:bodyPr/>
                  <a:lstStyle/>
                  <a:p>
                    <a:fld id="{0A06BB12-A234-1E48-8A78-080B47CF987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35A-5C41-8FD1-D2A84FC1E05F}"/>
                </c:ext>
              </c:extLst>
            </c:dLbl>
            <c:dLbl>
              <c:idx val="3"/>
              <c:tx>
                <c:rich>
                  <a:bodyPr/>
                  <a:lstStyle/>
                  <a:p>
                    <a:fld id="{6D7FAFAC-69FE-3648-A998-A4295C83AFF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35A-5C41-8FD1-D2A84FC1E05F}"/>
                </c:ext>
              </c:extLst>
            </c:dLbl>
            <c:dLbl>
              <c:idx val="4"/>
              <c:tx>
                <c:rich>
                  <a:bodyPr/>
                  <a:lstStyle/>
                  <a:p>
                    <a:fld id="{30C72F35-6A0D-C44D-83D1-76990205B6A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35A-5C41-8FD1-D2A84FC1E05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6100"/>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Sheet2!$A$2:$A$6</c:f>
              <c:strCache>
                <c:ptCount val="5"/>
                <c:pt idx="0">
                  <c:v>Does the fact sheet list total project budget?</c:v>
                </c:pt>
                <c:pt idx="1">
                  <c:v>Does the fact sheet list project duration?</c:v>
                </c:pt>
                <c:pt idx="2">
                  <c:v>Does the fact sheet clearly list the implmenting partner?*</c:v>
                </c:pt>
                <c:pt idx="3">
                  <c:v>Does the fact sheet provide an implmenting partner contact?</c:v>
                </c:pt>
                <c:pt idx="4">
                  <c:v>Does the fact sheet provide an USAID contact?</c:v>
                </c:pt>
              </c:strCache>
            </c:strRef>
          </c:cat>
          <c:val>
            <c:numRef>
              <c:f>Sheet2!$B$2:$B$6</c:f>
              <c:numCache>
                <c:formatCode>General</c:formatCode>
                <c:ptCount val="5"/>
                <c:pt idx="0">
                  <c:v>47</c:v>
                </c:pt>
                <c:pt idx="1">
                  <c:v>48</c:v>
                </c:pt>
                <c:pt idx="2">
                  <c:v>50</c:v>
                </c:pt>
                <c:pt idx="3">
                  <c:v>54</c:v>
                </c:pt>
                <c:pt idx="4">
                  <c:v>55</c:v>
                </c:pt>
              </c:numCache>
            </c:numRef>
          </c:val>
          <c:extLst>
            <c:ext xmlns:c15="http://schemas.microsoft.com/office/drawing/2012/chart" uri="{02D57815-91ED-43cb-92C2-25804820EDAC}">
              <c15:datalabelsRange>
                <c15:f>Sheet2!$B$8:$B$12</c15:f>
                <c15:dlblRangeCache>
                  <c:ptCount val="5"/>
                  <c:pt idx="0">
                    <c:v>82%</c:v>
                  </c:pt>
                  <c:pt idx="1">
                    <c:v>84%</c:v>
                  </c:pt>
                  <c:pt idx="2">
                    <c:v>88%</c:v>
                  </c:pt>
                  <c:pt idx="3">
                    <c:v>95%</c:v>
                  </c:pt>
                  <c:pt idx="4">
                    <c:v>96%</c:v>
                  </c:pt>
                </c15:dlblRangeCache>
              </c15:datalabelsRange>
            </c:ext>
            <c:ext xmlns:c16="http://schemas.microsoft.com/office/drawing/2014/chart" uri="{C3380CC4-5D6E-409C-BE32-E72D297353CC}">
              <c16:uniqueId val="{00000005-935A-5C41-8FD1-D2A84FC1E05F}"/>
            </c:ext>
          </c:extLst>
        </c:ser>
        <c:ser>
          <c:idx val="1"/>
          <c:order val="1"/>
          <c:tx>
            <c:strRef>
              <c:f>Sheet2!$C$1</c:f>
              <c:strCache>
                <c:ptCount val="1"/>
                <c:pt idx="0">
                  <c:v>No</c:v>
                </c:pt>
              </c:strCache>
            </c:strRef>
          </c:tx>
          <c:spPr>
            <a:solidFill>
              <a:srgbClr val="FFC7CE"/>
            </a:solidFill>
            <a:ln>
              <a:solidFill>
                <a:srgbClr val="9C0006"/>
              </a:solidFill>
            </a:ln>
            <a:effectLst/>
          </c:spPr>
          <c:invertIfNegative val="0"/>
          <c:dLbls>
            <c:dLbl>
              <c:idx val="0"/>
              <c:tx>
                <c:rich>
                  <a:bodyPr/>
                  <a:lstStyle/>
                  <a:p>
                    <a:fld id="{3DA5C681-4472-E643-B436-C6181513BFB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35A-5C41-8FD1-D2A84FC1E05F}"/>
                </c:ext>
              </c:extLst>
            </c:dLbl>
            <c:dLbl>
              <c:idx val="1"/>
              <c:tx>
                <c:rich>
                  <a:bodyPr/>
                  <a:lstStyle/>
                  <a:p>
                    <a:fld id="{D6E210B0-774F-A147-9FBD-D3383567E82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35A-5C41-8FD1-D2A84FC1E05F}"/>
                </c:ext>
              </c:extLst>
            </c:dLbl>
            <c:dLbl>
              <c:idx val="2"/>
              <c:tx>
                <c:rich>
                  <a:bodyPr/>
                  <a:lstStyle/>
                  <a:p>
                    <a:fld id="{8CC3B0FD-38DE-7C40-A65B-81822F8103B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35A-5C41-8FD1-D2A84FC1E05F}"/>
                </c:ext>
              </c:extLst>
            </c:dLbl>
            <c:dLbl>
              <c:idx val="3"/>
              <c:tx>
                <c:rich>
                  <a:bodyPr/>
                  <a:lstStyle/>
                  <a:p>
                    <a:fld id="{79ED0D43-4AE7-7344-9CE9-3FD005CFD21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935A-5C41-8FD1-D2A84FC1E05F}"/>
                </c:ext>
              </c:extLst>
            </c:dLbl>
            <c:dLbl>
              <c:idx val="4"/>
              <c:tx>
                <c:rich>
                  <a:bodyPr/>
                  <a:lstStyle/>
                  <a:p>
                    <a:fld id="{A840F884-7ABF-0E4F-82B9-F68DAB9AE26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935A-5C41-8FD1-D2A84FC1E05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9C0006"/>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Sheet2!$A$2:$A$6</c:f>
              <c:strCache>
                <c:ptCount val="5"/>
                <c:pt idx="0">
                  <c:v>Does the fact sheet list total project budget?</c:v>
                </c:pt>
                <c:pt idx="1">
                  <c:v>Does the fact sheet list project duration?</c:v>
                </c:pt>
                <c:pt idx="2">
                  <c:v>Does the fact sheet clearly list the implmenting partner?*</c:v>
                </c:pt>
                <c:pt idx="3">
                  <c:v>Does the fact sheet provide an implmenting partner contact?</c:v>
                </c:pt>
                <c:pt idx="4">
                  <c:v>Does the fact sheet provide an USAID contact?</c:v>
                </c:pt>
              </c:strCache>
            </c:strRef>
          </c:cat>
          <c:val>
            <c:numRef>
              <c:f>Sheet2!$C$2:$C$6</c:f>
              <c:numCache>
                <c:formatCode>General</c:formatCode>
                <c:ptCount val="5"/>
                <c:pt idx="0">
                  <c:v>10</c:v>
                </c:pt>
                <c:pt idx="1">
                  <c:v>9</c:v>
                </c:pt>
                <c:pt idx="2">
                  <c:v>7</c:v>
                </c:pt>
                <c:pt idx="3">
                  <c:v>3</c:v>
                </c:pt>
                <c:pt idx="4">
                  <c:v>2</c:v>
                </c:pt>
              </c:numCache>
            </c:numRef>
          </c:val>
          <c:extLst>
            <c:ext xmlns:c15="http://schemas.microsoft.com/office/drawing/2012/chart" uri="{02D57815-91ED-43cb-92C2-25804820EDAC}">
              <c15:datalabelsRange>
                <c15:f>Sheet2!$C$8:$C$12</c15:f>
                <c15:dlblRangeCache>
                  <c:ptCount val="5"/>
                  <c:pt idx="0">
                    <c:v>18%</c:v>
                  </c:pt>
                  <c:pt idx="1">
                    <c:v>16%</c:v>
                  </c:pt>
                  <c:pt idx="2">
                    <c:v>12%</c:v>
                  </c:pt>
                  <c:pt idx="3">
                    <c:v>5%</c:v>
                  </c:pt>
                  <c:pt idx="4">
                    <c:v>4%</c:v>
                  </c:pt>
                </c15:dlblRangeCache>
              </c15:datalabelsRange>
            </c:ext>
            <c:ext xmlns:c16="http://schemas.microsoft.com/office/drawing/2014/chart" uri="{C3380CC4-5D6E-409C-BE32-E72D297353CC}">
              <c16:uniqueId val="{0000000B-935A-5C41-8FD1-D2A84FC1E05F}"/>
            </c:ext>
          </c:extLst>
        </c:ser>
        <c:dLbls>
          <c:showLegendKey val="0"/>
          <c:showVal val="0"/>
          <c:showCatName val="0"/>
          <c:showSerName val="0"/>
          <c:showPercent val="0"/>
          <c:showBubbleSize val="0"/>
        </c:dLbls>
        <c:gapWidth val="219"/>
        <c:overlap val="-27"/>
        <c:axId val="7459664"/>
        <c:axId val="1476158752"/>
      </c:barChart>
      <c:catAx>
        <c:axId val="745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476158752"/>
        <c:crosses val="autoZero"/>
        <c:auto val="1"/>
        <c:lblAlgn val="ctr"/>
        <c:lblOffset val="100"/>
        <c:noMultiLvlLbl val="0"/>
      </c:catAx>
      <c:valAx>
        <c:axId val="147615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kern="1200" baseline="0" dirty="0">
                    <a:solidFill>
                      <a:prstClr val="black">
                        <a:lumMod val="65000"/>
                        <a:lumOff val="35000"/>
                      </a:prstClr>
                    </a:solidFill>
                  </a:rPr>
                  <a:t>Total Number of Projects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59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[tanzania_fs_analysis.xlsx]Sheet5!PivotTable4</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USAID Tanzania </a:t>
            </a:r>
            <a:r>
              <a:rPr lang="en-US" sz="2800" baseline="0" dirty="0"/>
              <a:t>Fact Sheet Funding by Category*</a:t>
            </a:r>
            <a:endParaRPr lang="en-US" sz="2800" dirty="0"/>
          </a:p>
        </c:rich>
      </c:tx>
      <c:layout>
        <c:manualLayout>
          <c:xMode val="edge"/>
          <c:yMode val="edge"/>
          <c:x val="0.1808650939949728"/>
          <c:y val="4.82677001671936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3606601620556064"/>
          <c:y val="0.22096315158437702"/>
          <c:w val="0.63482193160830547"/>
          <c:h val="0.71216110757256801"/>
        </c:manualLayout>
      </c:layout>
      <c:barChart>
        <c:barDir val="col"/>
        <c:grouping val="clustered"/>
        <c:varyColors val="0"/>
        <c:ser>
          <c:idx val="0"/>
          <c:order val="0"/>
          <c:tx>
            <c:strRef>
              <c:f>Sheet5!$B$4:$B$5</c:f>
              <c:strCache>
                <c:ptCount val="1"/>
                <c:pt idx="0">
                  <c:v>Global Health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Sheet5!$B$6</c:f>
              <c:numCache>
                <c:formatCode>"$"#,##0</c:formatCode>
                <c:ptCount val="1"/>
                <c:pt idx="0">
                  <c:v>734374215</c:v>
                </c:pt>
              </c:numCache>
            </c:numRef>
          </c:val>
          <c:extLst>
            <c:ext xmlns:c16="http://schemas.microsoft.com/office/drawing/2014/chart" uri="{C3380CC4-5D6E-409C-BE32-E72D297353CC}">
              <c16:uniqueId val="{00000000-CA31-4C7E-BE45-43F9D27CABED}"/>
            </c:ext>
          </c:extLst>
        </c:ser>
        <c:ser>
          <c:idx val="1"/>
          <c:order val="1"/>
          <c:tx>
            <c:strRef>
              <c:f>Sheet5!$C$4:$C$5</c:f>
              <c:strCache>
                <c:ptCount val="1"/>
                <c:pt idx="0">
                  <c:v>Agriculture and Food Security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Sheet5!$C$6</c:f>
              <c:numCache>
                <c:formatCode>"$"#,##0</c:formatCode>
                <c:ptCount val="1"/>
                <c:pt idx="0">
                  <c:v>124809606</c:v>
                </c:pt>
              </c:numCache>
            </c:numRef>
          </c:val>
          <c:extLst>
            <c:ext xmlns:c16="http://schemas.microsoft.com/office/drawing/2014/chart" uri="{C3380CC4-5D6E-409C-BE32-E72D297353CC}">
              <c16:uniqueId val="{00000001-CA31-4C7E-BE45-43F9D27CABED}"/>
            </c:ext>
          </c:extLst>
        </c:ser>
        <c:ser>
          <c:idx val="2"/>
          <c:order val="2"/>
          <c:tx>
            <c:strRef>
              <c:f>Sheet5!$D$4:$D$5</c:f>
              <c:strCache>
                <c:ptCount val="1"/>
                <c:pt idx="0">
                  <c:v>Environment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Sheet5!$D$6</c:f>
              <c:numCache>
                <c:formatCode>"$"#,##0</c:formatCode>
                <c:ptCount val="1"/>
                <c:pt idx="0">
                  <c:v>88880000</c:v>
                </c:pt>
              </c:numCache>
            </c:numRef>
          </c:val>
          <c:extLst>
            <c:ext xmlns:c16="http://schemas.microsoft.com/office/drawing/2014/chart" uri="{C3380CC4-5D6E-409C-BE32-E72D297353CC}">
              <c16:uniqueId val="{00000002-CA31-4C7E-BE45-43F9D27CABED}"/>
            </c:ext>
          </c:extLst>
        </c:ser>
        <c:ser>
          <c:idx val="3"/>
          <c:order val="3"/>
          <c:tx>
            <c:strRef>
              <c:f>Sheet5!$E$4:$E$5</c:f>
              <c:strCache>
                <c:ptCount val="1"/>
                <c:pt idx="0">
                  <c:v>Education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Sheet5!$E$6</c:f>
              <c:numCache>
                <c:formatCode>"$"#,##0</c:formatCode>
                <c:ptCount val="1"/>
                <c:pt idx="0">
                  <c:v>49200000</c:v>
                </c:pt>
              </c:numCache>
            </c:numRef>
          </c:val>
          <c:extLst>
            <c:ext xmlns:c16="http://schemas.microsoft.com/office/drawing/2014/chart" uri="{C3380CC4-5D6E-409C-BE32-E72D297353CC}">
              <c16:uniqueId val="{00000003-CA31-4C7E-BE45-43F9D27CABED}"/>
            </c:ext>
          </c:extLst>
        </c:ser>
        <c:ser>
          <c:idx val="4"/>
          <c:order val="4"/>
          <c:tx>
            <c:strRef>
              <c:f>Sheet5!$F$4:$F$5</c:f>
              <c:strCache>
                <c:ptCount val="1"/>
                <c:pt idx="0">
                  <c:v>Democracy, Human Rights, and Governance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Sheet5!$F$6</c:f>
              <c:numCache>
                <c:formatCode>"$"#,##0</c:formatCode>
                <c:ptCount val="1"/>
                <c:pt idx="0">
                  <c:v>28000000</c:v>
                </c:pt>
              </c:numCache>
            </c:numRef>
          </c:val>
          <c:extLst>
            <c:ext xmlns:c16="http://schemas.microsoft.com/office/drawing/2014/chart" uri="{C3380CC4-5D6E-409C-BE32-E72D297353CC}">
              <c16:uniqueId val="{00000004-CA31-4C7E-BE45-43F9D27CABED}"/>
            </c:ext>
          </c:extLst>
        </c:ser>
        <c:ser>
          <c:idx val="5"/>
          <c:order val="5"/>
          <c:tx>
            <c:strRef>
              <c:f>Sheet5!$G$4:$G$5</c:f>
              <c:strCache>
                <c:ptCount val="1"/>
                <c:pt idx="0">
                  <c:v>Water and Sanitation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Sheet5!$G$6</c:f>
              <c:numCache>
                <c:formatCode>"$"#,##0</c:formatCode>
                <c:ptCount val="1"/>
                <c:pt idx="0">
                  <c:v>27000000</c:v>
                </c:pt>
              </c:numCache>
            </c:numRef>
          </c:val>
          <c:extLst>
            <c:ext xmlns:c16="http://schemas.microsoft.com/office/drawing/2014/chart" uri="{C3380CC4-5D6E-409C-BE32-E72D297353CC}">
              <c16:uniqueId val="{00000005-CA31-4C7E-BE45-43F9D27CABED}"/>
            </c:ext>
          </c:extLst>
        </c:ser>
        <c:ser>
          <c:idx val="6"/>
          <c:order val="6"/>
          <c:tx>
            <c:strRef>
              <c:f>Sheet5!$H$4:$H$5</c:f>
              <c:strCache>
                <c:ptCount val="1"/>
                <c:pt idx="0">
                  <c:v>Economic Growth and Trade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Sheet5!$A$6</c:f>
              <c:strCache>
                <c:ptCount val="1"/>
                <c:pt idx="0">
                  <c:v>Total</c:v>
                </c:pt>
              </c:strCache>
            </c:strRef>
          </c:cat>
          <c:val>
            <c:numRef>
              <c:f>Sheet5!$H$6</c:f>
              <c:numCache>
                <c:formatCode>"$"#,##0</c:formatCode>
                <c:ptCount val="1"/>
                <c:pt idx="0">
                  <c:v>6500000</c:v>
                </c:pt>
              </c:numCache>
            </c:numRef>
          </c:val>
          <c:extLst>
            <c:ext xmlns:c16="http://schemas.microsoft.com/office/drawing/2014/chart" uri="{C3380CC4-5D6E-409C-BE32-E72D297353CC}">
              <c16:uniqueId val="{00000006-CA31-4C7E-BE45-43F9D27CABED}"/>
            </c:ext>
          </c:extLst>
        </c:ser>
        <c:dLbls>
          <c:dLblPos val="outEnd"/>
          <c:showLegendKey val="0"/>
          <c:showVal val="1"/>
          <c:showCatName val="0"/>
          <c:showSerName val="0"/>
          <c:showPercent val="0"/>
          <c:showBubbleSize val="0"/>
        </c:dLbls>
        <c:gapWidth val="219"/>
        <c:overlap val="-27"/>
        <c:axId val="286593391"/>
        <c:axId val="714110079"/>
      </c:barChart>
      <c:catAx>
        <c:axId val="286593391"/>
        <c:scaling>
          <c:orientation val="minMax"/>
        </c:scaling>
        <c:delete val="1"/>
        <c:axPos val="b"/>
        <c:numFmt formatCode="General" sourceLinked="1"/>
        <c:majorTickMark val="none"/>
        <c:minorTickMark val="none"/>
        <c:tickLblPos val="nextTo"/>
        <c:crossAx val="714110079"/>
        <c:crosses val="autoZero"/>
        <c:auto val="1"/>
        <c:lblAlgn val="ctr"/>
        <c:lblOffset val="100"/>
        <c:noMultiLvlLbl val="0"/>
      </c:catAx>
      <c:valAx>
        <c:axId val="7141100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dirty="0"/>
                  <a:t>Total Amount</a:t>
                </a:r>
                <a:r>
                  <a:rPr lang="en-US" sz="1200" baseline="0" dirty="0"/>
                  <a:t> in USD</a:t>
                </a:r>
                <a:endParaRPr lang="en-US" sz="12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6593391"/>
        <c:crosses val="autoZero"/>
        <c:crossBetween val="between"/>
      </c:valAx>
      <c:spPr>
        <a:noFill/>
        <a:ln>
          <a:noFill/>
        </a:ln>
        <a:effectLst/>
      </c:spPr>
    </c:plotArea>
    <c:legend>
      <c:legendPos val="r"/>
      <c:layout>
        <c:manualLayout>
          <c:xMode val="edge"/>
          <c:yMode val="edge"/>
          <c:x val="0.78668308365825279"/>
          <c:y val="0.34576164000350473"/>
          <c:w val="0.20383983483511495"/>
          <c:h val="0.5063775492832294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u="none" strike="noStrike" baseline="0">
                <a:effectLst/>
              </a:rPr>
              <a:t>Local &amp; International Share of Direct USAID Funding to Tanzania: FY2021-2022</a:t>
            </a:r>
            <a:r>
              <a:rPr lang="en-US" sz="1400" b="1" i="0" u="none" strike="noStrike" baseline="0"/>
              <a:t> </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Sheet3!$B$2</c:f>
              <c:strCache>
                <c:ptCount val="1"/>
                <c:pt idx="0">
                  <c:v>Local</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Sheet3!$A$3:$A$4</c:f>
              <c:numCache>
                <c:formatCode>General</c:formatCode>
                <c:ptCount val="2"/>
                <c:pt idx="0">
                  <c:v>2022</c:v>
                </c:pt>
                <c:pt idx="1">
                  <c:v>2021</c:v>
                </c:pt>
              </c:numCache>
            </c:numRef>
          </c:cat>
          <c:val>
            <c:numRef>
              <c:f>Sheet3!$B$3:$B$4</c:f>
              <c:numCache>
                <c:formatCode>0.0%</c:formatCode>
                <c:ptCount val="2"/>
                <c:pt idx="0">
                  <c:v>0.192</c:v>
                </c:pt>
                <c:pt idx="1">
                  <c:v>0.20699999999999999</c:v>
                </c:pt>
              </c:numCache>
            </c:numRef>
          </c:val>
          <c:extLst>
            <c:ext xmlns:c16="http://schemas.microsoft.com/office/drawing/2014/chart" uri="{C3380CC4-5D6E-409C-BE32-E72D297353CC}">
              <c16:uniqueId val="{00000000-917A-2047-9C78-A07F820A4E8E}"/>
            </c:ext>
          </c:extLst>
        </c:ser>
        <c:ser>
          <c:idx val="1"/>
          <c:order val="1"/>
          <c:tx>
            <c:strRef>
              <c:f>Sheet3!$C$2</c:f>
              <c:strCache>
                <c:ptCount val="1"/>
                <c:pt idx="0">
                  <c:v>International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Sheet3!$A$3:$A$4</c:f>
              <c:numCache>
                <c:formatCode>General</c:formatCode>
                <c:ptCount val="2"/>
                <c:pt idx="0">
                  <c:v>2022</c:v>
                </c:pt>
                <c:pt idx="1">
                  <c:v>2021</c:v>
                </c:pt>
              </c:numCache>
            </c:numRef>
          </c:cat>
          <c:val>
            <c:numRef>
              <c:f>Sheet3!$C$3:$C$4</c:f>
              <c:numCache>
                <c:formatCode>0.0%</c:formatCode>
                <c:ptCount val="2"/>
                <c:pt idx="0">
                  <c:v>0.80800000000000005</c:v>
                </c:pt>
                <c:pt idx="1">
                  <c:v>0.79300000000000004</c:v>
                </c:pt>
              </c:numCache>
            </c:numRef>
          </c:val>
          <c:extLst>
            <c:ext xmlns:c16="http://schemas.microsoft.com/office/drawing/2014/chart" uri="{C3380CC4-5D6E-409C-BE32-E72D297353CC}">
              <c16:uniqueId val="{00000001-917A-2047-9C78-A07F820A4E8E}"/>
            </c:ext>
          </c:extLst>
        </c:ser>
        <c:ser>
          <c:idx val="2"/>
          <c:order val="2"/>
          <c:spPr>
            <a:solidFill>
              <a:schemeClr val="accent3"/>
            </a:solidFill>
            <a:ln>
              <a:noFill/>
            </a:ln>
            <a:effectLst/>
          </c:spPr>
          <c:invertIfNegative val="0"/>
          <c:cat>
            <c:numRef>
              <c:f>Sheet3!$A$3:$A$4</c:f>
              <c:numCache>
                <c:formatCode>General</c:formatCode>
                <c:ptCount val="2"/>
                <c:pt idx="0">
                  <c:v>2022</c:v>
                </c:pt>
                <c:pt idx="1">
                  <c:v>2021</c:v>
                </c:pt>
              </c:numCache>
            </c:numRef>
          </c:cat>
          <c:val>
            <c:numRef>
              <c:f>Sheet3!$F$3</c:f>
              <c:numCache>
                <c:formatCode>General</c:formatCode>
                <c:ptCount val="1"/>
                <c:pt idx="0">
                  <c:v>0</c:v>
                </c:pt>
              </c:numCache>
            </c:numRef>
          </c:val>
          <c:extLst>
            <c:ext xmlns:c16="http://schemas.microsoft.com/office/drawing/2014/chart" uri="{C3380CC4-5D6E-409C-BE32-E72D297353CC}">
              <c16:uniqueId val="{00000002-917A-2047-9C78-A07F820A4E8E}"/>
            </c:ext>
          </c:extLst>
        </c:ser>
        <c:dLbls>
          <c:showLegendKey val="0"/>
          <c:showVal val="0"/>
          <c:showCatName val="0"/>
          <c:showSerName val="0"/>
          <c:showPercent val="0"/>
          <c:showBubbleSize val="0"/>
        </c:dLbls>
        <c:gapWidth val="150"/>
        <c:overlap val="100"/>
        <c:axId val="1885772512"/>
        <c:axId val="1892135776"/>
      </c:barChart>
      <c:catAx>
        <c:axId val="1885772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92135776"/>
        <c:crosses val="autoZero"/>
        <c:auto val="1"/>
        <c:lblAlgn val="ctr"/>
        <c:lblOffset val="100"/>
        <c:noMultiLvlLbl val="0"/>
      </c:catAx>
      <c:valAx>
        <c:axId val="189213577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5772512"/>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[graphs_tanzania_sept182023.xlsx]all_agencies_uscategory!PivotTable3</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600" dirty="0"/>
              <a:t>U.S. </a:t>
            </a:r>
            <a:r>
              <a:rPr lang="en-US" sz="2600" baseline="0" dirty="0"/>
              <a:t>Tanzania Funding </a:t>
            </a:r>
            <a:r>
              <a:rPr lang="en-US" sz="2600" dirty="0"/>
              <a:t>by U.S.</a:t>
            </a:r>
            <a:r>
              <a:rPr lang="en-US" sz="2600" baseline="0" dirty="0"/>
              <a:t>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3942445866141731"/>
          <c:y val="8.0191980865056793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31BA69DF-651C-4726-BC17-FDEC4DFA84B1}"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1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6F0D8058-7999-49F3-A696-06975CD4E65F}"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3297AC00-2D8A-4D8E-8CB3-FD99811CAF0A}"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B383EF0D-4C79-4B5D-9E63-597AC8D4DACB}"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C600F54A-E187-4A67-BFC4-4476B938E395}"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D63849D1-07B3-4C6D-ADFB-E7DEE55C104F}"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FAD0FD9B-F6B9-445B-9E91-554920E2C197}"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6FD9CF3-3528-4D47-A965-709D913F0EFD}"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AD66A66E-8919-4382-8517-262D1409739E}"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9E4C55BA-5DFF-42D5-AB8E-76A2297B6861}"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8D43811F-DE51-45ED-9CB1-CF0074D2C9F9}"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2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6C270201-786D-4BFF-B557-46A559CD6DFB}"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2F304F14-3E1D-4C14-9AA9-1B68535A7ADB}"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96B8B627-DA08-4717-AB00-33F4D087E585}"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5875752-73BE-4D16-BF78-EC3E62356C00}"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6CA9A316-DA3D-4807-AB55-53D6133B510A}"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9E39543-E0B3-4FA2-B378-DB060F56A54B}"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90CF7A5D-3AA1-464C-AE53-8C44AAC52F38}"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52D901B4-0C90-4112-80F6-A5E57AA34EBA}"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EF90D65E-EB1F-4250-A71B-BCD6EA964144}"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8B32DF03-2C59-4246-BD8B-FACEDC864501}"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3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80A9EFEA-7E03-43A9-B0CE-24EB61FF80BB}"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D8EAA628-8ED6-423F-84BF-F98638964060}"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170901D-BFFF-4697-A2C2-A392FA9FC8A7}"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430FF09C-99F1-49B0-86A7-46639782A0DF}"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E567780E-D5B0-4DE8-A0B4-F1ADD76309E7}"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BB5A8707-E220-4179-BE93-4D680A4856FC}"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3E6D360A-0F2A-4EC9-BBCF-D1F45FEDE582}"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7B528DED-E2DD-46A7-9B40-3F11F76954C2}"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1EDF8276-100A-463D-B908-5825CEABAF98}"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469FDD2-AB42-4800-9877-6B6A2B81AB73}"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E8CDDFC7-4C0E-4EEF-A077-26BDFF5C6ECE}"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5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59DB3D24-A702-4F05-A4C1-712A30F0DC80}"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6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6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330A8BA-2EA8-4701-86FE-EDBF4B05D8F6}"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0"/>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09D1B99D-29DD-42C5-B7C1-7C471A5228BF}"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1"/>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A610ED84-96D0-4EBA-B3C8-6D795CD0BB86}"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2"/>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307DFDF7-D7A5-4EC1-931B-43513166ABFA}"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3"/>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A16C268E-4ADC-4F0D-A945-9D5428EFAFC6}"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4"/>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29E198B3-1823-4E08-B3F7-E86ABB9310A4}"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5"/>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2CBAD02C-BF3E-4D48-97F3-03E548274D63}"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6"/>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E7F42ED4-C6F3-40F3-92E3-21AEA0546799}"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7"/>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37ADEE10-FAE4-44BC-B724-6D481FFD6BB2}"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8"/>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A39A2F9F-76B5-445E-8027-6C9322B525A4}"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
        <c:idx val="79"/>
        <c:spPr>
          <a:solidFill>
            <a:schemeClr val="accent1"/>
          </a:solidFill>
          <a:ln>
            <a:noFill/>
          </a:ln>
          <a:effectLst/>
        </c:spPr>
        <c:dLbl>
          <c:idx val="0"/>
          <c:tx>
            <c:rich>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16B21878-3628-4723-A986-7672950D6336}" type="CELLRANGE">
                  <a:rPr lang="en-US"/>
                  <a:pPr>
                    <a:defRPr sz="900" b="1" i="0" u="none" strike="noStrike" kern="1200" baseline="0">
                      <a:solidFill>
                        <a:schemeClr val="bg1"/>
                      </a:solidFill>
                      <a:latin typeface="+mn-lt"/>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pivotFmt>
    </c:pivotFmts>
    <c:plotArea>
      <c:layout>
        <c:manualLayout>
          <c:layoutTarget val="inner"/>
          <c:xMode val="edge"/>
          <c:yMode val="edge"/>
          <c:x val="0.21342585301837269"/>
          <c:y val="0.19626693883739132"/>
          <c:w val="0.61585662729658797"/>
          <c:h val="0.48635217556930838"/>
        </c:manualLayout>
      </c:layout>
      <c:barChart>
        <c:barDir val="col"/>
        <c:grouping val="stacked"/>
        <c:varyColors val="0"/>
        <c:ser>
          <c:idx val="0"/>
          <c:order val="0"/>
          <c:tx>
            <c:strRef>
              <c:f>[graphs_tanzania_sept182023.xlsx]all_agencies_uscategory!$Q$5:$Q$15</c:f>
              <c:strCache>
                <c:ptCount val="1"/>
                <c:pt idx="0">
                  <c:v>Health</c:v>
                </c:pt>
              </c:strCache>
            </c:strRef>
          </c:tx>
          <c:spPr>
            <a:solidFill>
              <a:schemeClr val="accent1"/>
            </a:solidFill>
            <a:ln>
              <a:noFill/>
            </a:ln>
            <a:effectLst/>
          </c:spPr>
          <c:invertIfNegative val="0"/>
          <c:dPt>
            <c:idx val="10"/>
            <c:invertIfNegative val="0"/>
            <c:bubble3D val="0"/>
            <c:spPr>
              <a:pattFill prst="wdUpDiag">
                <a:fgClr>
                  <a:schemeClr val="accent1"/>
                </a:fgClr>
                <a:bgClr>
                  <a:schemeClr val="bg1"/>
                </a:bgClr>
              </a:pattFill>
              <a:ln>
                <a:noFill/>
              </a:ln>
              <a:effectLst/>
            </c:spPr>
            <c:extLst>
              <c:ext xmlns:c16="http://schemas.microsoft.com/office/drawing/2014/chart" uri="{C3380CC4-5D6E-409C-BE32-E72D297353CC}">
                <c16:uniqueId val="{0000000A-FAE8-49D9-9BEA-554BBCB914DC}"/>
              </c:ext>
            </c:extLst>
          </c:dPt>
          <c:dLbls>
            <c:dLbl>
              <c:idx val="0"/>
              <c:tx>
                <c:rich>
                  <a:bodyPr/>
                  <a:lstStyle/>
                  <a:p>
                    <a:fld id="{DF3945CD-4A1C-A14E-AA34-728EEC9BEAB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FAE8-49D9-9BEA-554BBCB914DC}"/>
                </c:ext>
              </c:extLst>
            </c:dLbl>
            <c:dLbl>
              <c:idx val="1"/>
              <c:tx>
                <c:rich>
                  <a:bodyPr/>
                  <a:lstStyle/>
                  <a:p>
                    <a:fld id="{4E608639-C67F-D944-8594-8ACE37A9A0C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AE8-49D9-9BEA-554BBCB914DC}"/>
                </c:ext>
              </c:extLst>
            </c:dLbl>
            <c:dLbl>
              <c:idx val="2"/>
              <c:tx>
                <c:rich>
                  <a:bodyPr/>
                  <a:lstStyle/>
                  <a:p>
                    <a:fld id="{32A03489-C7A3-1347-B3D2-428309377D1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AE8-49D9-9BEA-554BBCB914DC}"/>
                </c:ext>
              </c:extLst>
            </c:dLbl>
            <c:dLbl>
              <c:idx val="3"/>
              <c:tx>
                <c:rich>
                  <a:bodyPr/>
                  <a:lstStyle/>
                  <a:p>
                    <a:fld id="{4B996B07-EF6A-E84E-A3BC-26D8F13534C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AE8-49D9-9BEA-554BBCB914DC}"/>
                </c:ext>
              </c:extLst>
            </c:dLbl>
            <c:dLbl>
              <c:idx val="4"/>
              <c:tx>
                <c:rich>
                  <a:bodyPr/>
                  <a:lstStyle/>
                  <a:p>
                    <a:fld id="{F343C3B0-CA6E-AD4B-B9D8-098929CF2C1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AE8-49D9-9BEA-554BBCB914DC}"/>
                </c:ext>
              </c:extLst>
            </c:dLbl>
            <c:dLbl>
              <c:idx val="5"/>
              <c:tx>
                <c:rich>
                  <a:bodyPr/>
                  <a:lstStyle/>
                  <a:p>
                    <a:fld id="{F8BC9B3C-09C9-D64A-8B56-B9DD63D6097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AE8-49D9-9BEA-554BBCB914DC}"/>
                </c:ext>
              </c:extLst>
            </c:dLbl>
            <c:dLbl>
              <c:idx val="6"/>
              <c:tx>
                <c:rich>
                  <a:bodyPr/>
                  <a:lstStyle/>
                  <a:p>
                    <a:fld id="{E375B473-6E6F-6448-8460-B12494610DA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AE8-49D9-9BEA-554BBCB914DC}"/>
                </c:ext>
              </c:extLst>
            </c:dLbl>
            <c:dLbl>
              <c:idx val="7"/>
              <c:tx>
                <c:rich>
                  <a:bodyPr/>
                  <a:lstStyle/>
                  <a:p>
                    <a:fld id="{7CDE3E76-E8E7-5246-BC63-CC7613AA5CB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AE8-49D9-9BEA-554BBCB914DC}"/>
                </c:ext>
              </c:extLst>
            </c:dLbl>
            <c:dLbl>
              <c:idx val="8"/>
              <c:tx>
                <c:rich>
                  <a:bodyPr/>
                  <a:lstStyle/>
                  <a:p>
                    <a:fld id="{02A8DD62-B90D-A145-9F84-1F931C196AF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AE8-49D9-9BEA-554BBCB914DC}"/>
                </c:ext>
              </c:extLst>
            </c:dLbl>
            <c:dLbl>
              <c:idx val="9"/>
              <c:tx>
                <c:rich>
                  <a:bodyPr/>
                  <a:lstStyle/>
                  <a:p>
                    <a:fld id="{2C34DF62-C946-C242-9C9B-BF39D799775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AE8-49D9-9BEA-554BBCB914DC}"/>
                </c:ext>
              </c:extLst>
            </c:dLbl>
            <c:dLbl>
              <c:idx val="10"/>
              <c:delete val="1"/>
              <c:extLst>
                <c:ext xmlns:c15="http://schemas.microsoft.com/office/drawing/2012/chart" uri="{CE6537A1-D6FC-4f65-9D91-7224C49458BB}"/>
                <c:ext xmlns:c16="http://schemas.microsoft.com/office/drawing/2014/chart" uri="{C3380CC4-5D6E-409C-BE32-E72D297353CC}">
                  <c16:uniqueId val="{0000000A-FAE8-49D9-9BEA-554BBCB914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394926560</c:v>
                </c:pt>
                <c:pt idx="1">
                  <c:v>436097151</c:v>
                </c:pt>
                <c:pt idx="2">
                  <c:v>455026547</c:v>
                </c:pt>
                <c:pt idx="3">
                  <c:v>362349453</c:v>
                </c:pt>
                <c:pt idx="4">
                  <c:v>439150352</c:v>
                </c:pt>
                <c:pt idx="5">
                  <c:v>435235974</c:v>
                </c:pt>
                <c:pt idx="6">
                  <c:v>515323887</c:v>
                </c:pt>
                <c:pt idx="7">
                  <c:v>531293994</c:v>
                </c:pt>
                <c:pt idx="8">
                  <c:v>470791474</c:v>
                </c:pt>
                <c:pt idx="9">
                  <c:v>370178060</c:v>
                </c:pt>
                <c:pt idx="10">
                  <c:v>394080788</c:v>
                </c:pt>
              </c:numCache>
            </c:numRef>
          </c:val>
          <c:extLst>
            <c:ext xmlns:c15="http://schemas.microsoft.com/office/drawing/2012/chart" uri="{02D57815-91ED-43cb-92C2-25804820EDAC}">
              <c15:datalabelsRange>
                <c15:f>[graphs_tanzania_sept182023.xlsx]all_agencies_uscategory!$Q$5:$Q$15</c15:f>
                <c15:dlblRangeCache>
                  <c:ptCount val="11"/>
                  <c:pt idx="0">
                    <c:v>62%</c:v>
                  </c:pt>
                  <c:pt idx="1">
                    <c:v>50%</c:v>
                  </c:pt>
                  <c:pt idx="2">
                    <c:v>67%</c:v>
                  </c:pt>
                  <c:pt idx="3">
                    <c:v>70%</c:v>
                  </c:pt>
                  <c:pt idx="4">
                    <c:v>75%</c:v>
                  </c:pt>
                  <c:pt idx="5">
                    <c:v>69%</c:v>
                  </c:pt>
                  <c:pt idx="6">
                    <c:v>74%</c:v>
                  </c:pt>
                  <c:pt idx="7">
                    <c:v>79%</c:v>
                  </c:pt>
                  <c:pt idx="8">
                    <c:v>78%</c:v>
                  </c:pt>
                  <c:pt idx="9">
                    <c:v>77%</c:v>
                  </c:pt>
                  <c:pt idx="10">
                    <c:v>81%</c:v>
                  </c:pt>
                </c15:dlblRangeCache>
              </c15:datalabelsRange>
            </c:ext>
            <c:ext xmlns:c16="http://schemas.microsoft.com/office/drawing/2014/chart" uri="{C3380CC4-5D6E-409C-BE32-E72D297353CC}">
              <c16:uniqueId val="{0000000B-FAE8-49D9-9BEA-554BBCB914DC}"/>
            </c:ext>
          </c:extLst>
        </c:ser>
        <c:ser>
          <c:idx val="1"/>
          <c:order val="1"/>
          <c:tx>
            <c:strRef>
              <c:f>[graphs_tanzania_sept182023.xlsx]all_agencies_uscategory!$Q$5:$Q$15</c:f>
              <c:strCache>
                <c:ptCount val="1"/>
                <c:pt idx="0">
                  <c:v>Economic Development</c:v>
                </c:pt>
              </c:strCache>
            </c:strRef>
          </c:tx>
          <c:spPr>
            <a:solidFill>
              <a:schemeClr val="accent2"/>
            </a:solidFill>
            <a:ln>
              <a:noFill/>
            </a:ln>
            <a:effectLst/>
          </c:spPr>
          <c:invertIfNegative val="0"/>
          <c:dPt>
            <c:idx val="10"/>
            <c:invertIfNegative val="0"/>
            <c:bubble3D val="0"/>
            <c:spPr>
              <a:pattFill prst="wdUpDiag">
                <a:fgClr>
                  <a:schemeClr val="accent2"/>
                </a:fgClr>
                <a:bgClr>
                  <a:schemeClr val="bg1"/>
                </a:bgClr>
              </a:pattFill>
              <a:ln>
                <a:noFill/>
              </a:ln>
              <a:effectLst/>
            </c:spPr>
            <c:extLst>
              <c:ext xmlns:c16="http://schemas.microsoft.com/office/drawing/2014/chart" uri="{C3380CC4-5D6E-409C-BE32-E72D297353CC}">
                <c16:uniqueId val="{00000000-E41C-E34B-87EF-A7552921DF69}"/>
              </c:ext>
            </c:extLst>
          </c:dPt>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157336183</c:v>
                </c:pt>
                <c:pt idx="1">
                  <c:v>351487715</c:v>
                </c:pt>
                <c:pt idx="2">
                  <c:v>151077139</c:v>
                </c:pt>
                <c:pt idx="3">
                  <c:v>76597111</c:v>
                </c:pt>
                <c:pt idx="4">
                  <c:v>73555478</c:v>
                </c:pt>
                <c:pt idx="5">
                  <c:v>85156163</c:v>
                </c:pt>
                <c:pt idx="6">
                  <c:v>69171521</c:v>
                </c:pt>
                <c:pt idx="7">
                  <c:v>49886344</c:v>
                </c:pt>
                <c:pt idx="8">
                  <c:v>43576728</c:v>
                </c:pt>
                <c:pt idx="9">
                  <c:v>31872738</c:v>
                </c:pt>
                <c:pt idx="10">
                  <c:v>22643884</c:v>
                </c:pt>
              </c:numCache>
            </c:numRef>
          </c:val>
          <c:extLst>
            <c:ext xmlns:c16="http://schemas.microsoft.com/office/drawing/2014/chart" uri="{C3380CC4-5D6E-409C-BE32-E72D297353CC}">
              <c16:uniqueId val="{0000000C-FAE8-49D9-9BEA-554BBCB914DC}"/>
            </c:ext>
          </c:extLst>
        </c:ser>
        <c:ser>
          <c:idx val="2"/>
          <c:order val="2"/>
          <c:tx>
            <c:strRef>
              <c:f>[graphs_tanzania_sept182023.xlsx]all_agencies_uscategory!$Q$5:$Q$15</c:f>
              <c:strCache>
                <c:ptCount val="1"/>
                <c:pt idx="0">
                  <c:v>Program Support</c:v>
                </c:pt>
              </c:strCache>
            </c:strRef>
          </c:tx>
          <c:spPr>
            <a:solidFill>
              <a:schemeClr val="accent3"/>
            </a:solidFill>
            <a:ln>
              <a:noFill/>
            </a:ln>
            <a:effectLst/>
          </c:spPr>
          <c:invertIfNegative val="0"/>
          <c:dPt>
            <c:idx val="10"/>
            <c:invertIfNegative val="0"/>
            <c:bubble3D val="0"/>
            <c:spPr>
              <a:pattFill prst="wdUpDiag">
                <a:fgClr>
                  <a:schemeClr val="accent3"/>
                </a:fgClr>
                <a:bgClr>
                  <a:schemeClr val="bg1"/>
                </a:bgClr>
              </a:pattFill>
              <a:ln>
                <a:noFill/>
              </a:ln>
              <a:effectLst/>
            </c:spPr>
            <c:extLst>
              <c:ext xmlns:c16="http://schemas.microsoft.com/office/drawing/2014/chart" uri="{C3380CC4-5D6E-409C-BE32-E72D297353CC}">
                <c16:uniqueId val="{00000001-E41C-E34B-87EF-A7552921DF69}"/>
              </c:ext>
            </c:extLst>
          </c:dPt>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29758795</c:v>
                </c:pt>
                <c:pt idx="1">
                  <c:v>31789124</c:v>
                </c:pt>
                <c:pt idx="2">
                  <c:v>28922428</c:v>
                </c:pt>
                <c:pt idx="3">
                  <c:v>30309308</c:v>
                </c:pt>
                <c:pt idx="4">
                  <c:v>30482774</c:v>
                </c:pt>
                <c:pt idx="5">
                  <c:v>33692014</c:v>
                </c:pt>
                <c:pt idx="6">
                  <c:v>31871490</c:v>
                </c:pt>
                <c:pt idx="7">
                  <c:v>32355284</c:v>
                </c:pt>
                <c:pt idx="8">
                  <c:v>27391494</c:v>
                </c:pt>
                <c:pt idx="9">
                  <c:v>24271576</c:v>
                </c:pt>
                <c:pt idx="10">
                  <c:v>23192579</c:v>
                </c:pt>
              </c:numCache>
            </c:numRef>
          </c:val>
          <c:extLst>
            <c:ext xmlns:c16="http://schemas.microsoft.com/office/drawing/2014/chart" uri="{C3380CC4-5D6E-409C-BE32-E72D297353CC}">
              <c16:uniqueId val="{0000000D-FAE8-49D9-9BEA-554BBCB914DC}"/>
            </c:ext>
          </c:extLst>
        </c:ser>
        <c:ser>
          <c:idx val="3"/>
          <c:order val="3"/>
          <c:tx>
            <c:strRef>
              <c:f>[graphs_tanzania_sept182023.xlsx]all_agencies_uscategory!$Q$5:$Q$15</c:f>
              <c:strCache>
                <c:ptCount val="1"/>
                <c:pt idx="0">
                  <c:v>Education and Social Services</c:v>
                </c:pt>
              </c:strCache>
            </c:strRef>
          </c:tx>
          <c:spPr>
            <a:solidFill>
              <a:schemeClr val="accent4"/>
            </a:solidFill>
            <a:ln>
              <a:noFill/>
            </a:ln>
            <a:effectLst/>
          </c:spPr>
          <c:invertIfNegative val="0"/>
          <c:dPt>
            <c:idx val="10"/>
            <c:invertIfNegative val="0"/>
            <c:bubble3D val="0"/>
            <c:spPr>
              <a:pattFill prst="wdUpDiag">
                <a:fgClr>
                  <a:schemeClr val="accent4"/>
                </a:fgClr>
                <a:bgClr>
                  <a:schemeClr val="bg1"/>
                </a:bgClr>
              </a:pattFill>
              <a:ln>
                <a:noFill/>
              </a:ln>
              <a:effectLst/>
            </c:spPr>
            <c:extLst>
              <c:ext xmlns:c16="http://schemas.microsoft.com/office/drawing/2014/chart" uri="{C3380CC4-5D6E-409C-BE32-E72D297353CC}">
                <c16:uniqueId val="{00000003-E41C-E34B-87EF-A7552921DF69}"/>
              </c:ext>
            </c:extLst>
          </c:dPt>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28282431</c:v>
                </c:pt>
                <c:pt idx="1">
                  <c:v>33873450</c:v>
                </c:pt>
                <c:pt idx="2">
                  <c:v>17759862</c:v>
                </c:pt>
                <c:pt idx="3">
                  <c:v>17003286</c:v>
                </c:pt>
                <c:pt idx="4">
                  <c:v>10905147</c:v>
                </c:pt>
                <c:pt idx="5">
                  <c:v>23625102</c:v>
                </c:pt>
                <c:pt idx="6">
                  <c:v>25559242</c:v>
                </c:pt>
                <c:pt idx="7">
                  <c:v>18914242</c:v>
                </c:pt>
                <c:pt idx="8">
                  <c:v>16420570</c:v>
                </c:pt>
                <c:pt idx="9">
                  <c:v>18325050</c:v>
                </c:pt>
                <c:pt idx="10">
                  <c:v>12726758</c:v>
                </c:pt>
              </c:numCache>
            </c:numRef>
          </c:val>
          <c:extLst>
            <c:ext xmlns:c16="http://schemas.microsoft.com/office/drawing/2014/chart" uri="{C3380CC4-5D6E-409C-BE32-E72D297353CC}">
              <c16:uniqueId val="{0000000E-FAE8-49D9-9BEA-554BBCB914DC}"/>
            </c:ext>
          </c:extLst>
        </c:ser>
        <c:ser>
          <c:idx val="4"/>
          <c:order val="4"/>
          <c:tx>
            <c:strRef>
              <c:f>[graphs_tanzania_sept182023.xlsx]all_agencies_uscategory!$Q$5:$Q$15</c:f>
              <c:strCache>
                <c:ptCount val="1"/>
                <c:pt idx="0">
                  <c:v>Humanitarian Assistance</c:v>
                </c:pt>
              </c:strCache>
            </c:strRef>
          </c:tx>
          <c:spPr>
            <a:solidFill>
              <a:schemeClr val="accent5"/>
            </a:solidFill>
            <a:ln>
              <a:noFill/>
            </a:ln>
            <a:effectLst/>
          </c:spPr>
          <c:invertIfNegative val="0"/>
          <c:dPt>
            <c:idx val="10"/>
            <c:invertIfNegative val="0"/>
            <c:bubble3D val="0"/>
            <c:spPr>
              <a:pattFill prst="wdUpDiag">
                <a:fgClr>
                  <a:schemeClr val="accent5"/>
                </a:fgClr>
                <a:bgClr>
                  <a:schemeClr val="bg1"/>
                </a:bgClr>
              </a:pattFill>
              <a:ln>
                <a:noFill/>
              </a:ln>
              <a:effectLst/>
            </c:spPr>
            <c:extLst>
              <c:ext xmlns:c16="http://schemas.microsoft.com/office/drawing/2014/chart" uri="{C3380CC4-5D6E-409C-BE32-E72D297353CC}">
                <c16:uniqueId val="{00000002-E41C-E34B-87EF-A7552921DF69}"/>
              </c:ext>
            </c:extLst>
          </c:dPt>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9808867</c:v>
                </c:pt>
                <c:pt idx="1">
                  <c:v>8351853</c:v>
                </c:pt>
                <c:pt idx="2">
                  <c:v>5737920</c:v>
                </c:pt>
                <c:pt idx="3">
                  <c:v>4626542</c:v>
                </c:pt>
                <c:pt idx="4">
                  <c:v>3458375</c:v>
                </c:pt>
                <c:pt idx="5">
                  <c:v>23451416</c:v>
                </c:pt>
                <c:pt idx="6">
                  <c:v>24827926</c:v>
                </c:pt>
                <c:pt idx="7">
                  <c:v>24101980</c:v>
                </c:pt>
                <c:pt idx="8">
                  <c:v>28958021</c:v>
                </c:pt>
                <c:pt idx="9">
                  <c:v>23770253</c:v>
                </c:pt>
                <c:pt idx="10">
                  <c:v>15261131</c:v>
                </c:pt>
              </c:numCache>
            </c:numRef>
          </c:val>
          <c:extLst>
            <c:ext xmlns:c16="http://schemas.microsoft.com/office/drawing/2014/chart" uri="{C3380CC4-5D6E-409C-BE32-E72D297353CC}">
              <c16:uniqueId val="{0000000F-FAE8-49D9-9BEA-554BBCB914DC}"/>
            </c:ext>
          </c:extLst>
        </c:ser>
        <c:ser>
          <c:idx val="5"/>
          <c:order val="5"/>
          <c:tx>
            <c:strRef>
              <c:f>[graphs_tanzania_sept182023.xlsx]all_agencies_uscategory!$Q$5:$Q$15</c:f>
              <c:strCache>
                <c:ptCount val="1"/>
                <c:pt idx="0">
                  <c:v>Peace and Security</c:v>
                </c:pt>
              </c:strCache>
            </c:strRef>
          </c:tx>
          <c:spPr>
            <a:solidFill>
              <a:schemeClr val="accent6"/>
            </a:solidFill>
            <a:ln>
              <a:noFill/>
            </a:ln>
            <a:effectLst/>
          </c:spPr>
          <c:invertIfNegative val="0"/>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5120125</c:v>
                </c:pt>
                <c:pt idx="1">
                  <c:v>6059505</c:v>
                </c:pt>
                <c:pt idx="2">
                  <c:v>6763030</c:v>
                </c:pt>
                <c:pt idx="3">
                  <c:v>6134052</c:v>
                </c:pt>
                <c:pt idx="4">
                  <c:v>12114627</c:v>
                </c:pt>
                <c:pt idx="5">
                  <c:v>9861015</c:v>
                </c:pt>
                <c:pt idx="6">
                  <c:v>9013375</c:v>
                </c:pt>
                <c:pt idx="7">
                  <c:v>8907590</c:v>
                </c:pt>
                <c:pt idx="8">
                  <c:v>13759104</c:v>
                </c:pt>
                <c:pt idx="9">
                  <c:v>3128968</c:v>
                </c:pt>
                <c:pt idx="10">
                  <c:v>3415259</c:v>
                </c:pt>
              </c:numCache>
            </c:numRef>
          </c:val>
          <c:extLst>
            <c:ext xmlns:c16="http://schemas.microsoft.com/office/drawing/2014/chart" uri="{C3380CC4-5D6E-409C-BE32-E72D297353CC}">
              <c16:uniqueId val="{00000010-FAE8-49D9-9BEA-554BBCB914DC}"/>
            </c:ext>
          </c:extLst>
        </c:ser>
        <c:ser>
          <c:idx val="6"/>
          <c:order val="6"/>
          <c:tx>
            <c:strRef>
              <c:f>[graphs_tanzania_sept182023.xlsx]all_agencies_uscategory!$Q$5:$Q$15</c:f>
              <c:strCache>
                <c:ptCount val="1"/>
                <c:pt idx="0">
                  <c:v>Democracy, Human Rights, and Governance</c:v>
                </c:pt>
              </c:strCache>
            </c:strRef>
          </c:tx>
          <c:spPr>
            <a:solidFill>
              <a:schemeClr val="accent1">
                <a:lumMod val="60000"/>
              </a:schemeClr>
            </a:solidFill>
            <a:ln>
              <a:noFill/>
            </a:ln>
            <a:effectLst/>
          </c:spPr>
          <c:invertIfNegative val="0"/>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2649982</c:v>
                </c:pt>
                <c:pt idx="1">
                  <c:v>2092134</c:v>
                </c:pt>
                <c:pt idx="2">
                  <c:v>7744044</c:v>
                </c:pt>
                <c:pt idx="3">
                  <c:v>13766369</c:v>
                </c:pt>
                <c:pt idx="4">
                  <c:v>9029384</c:v>
                </c:pt>
                <c:pt idx="5">
                  <c:v>3909547</c:v>
                </c:pt>
                <c:pt idx="6">
                  <c:v>5539880</c:v>
                </c:pt>
                <c:pt idx="7">
                  <c:v>7722739</c:v>
                </c:pt>
                <c:pt idx="8">
                  <c:v>6900048</c:v>
                </c:pt>
                <c:pt idx="9">
                  <c:v>8339817</c:v>
                </c:pt>
                <c:pt idx="10">
                  <c:v>7053336</c:v>
                </c:pt>
              </c:numCache>
            </c:numRef>
          </c:val>
          <c:extLst>
            <c:ext xmlns:c16="http://schemas.microsoft.com/office/drawing/2014/chart" uri="{C3380CC4-5D6E-409C-BE32-E72D297353CC}">
              <c16:uniqueId val="{00000011-FAE8-49D9-9BEA-554BBCB914DC}"/>
            </c:ext>
          </c:extLst>
        </c:ser>
        <c:ser>
          <c:idx val="7"/>
          <c:order val="7"/>
          <c:tx>
            <c:strRef>
              <c:f>[graphs_tanzania_sept182023.xlsx]all_agencies_uscategory!$Q$5:$Q$15</c:f>
              <c:strCache>
                <c:ptCount val="1"/>
                <c:pt idx="0">
                  <c:v>Environment</c:v>
                </c:pt>
              </c:strCache>
            </c:strRef>
          </c:tx>
          <c:spPr>
            <a:solidFill>
              <a:schemeClr val="accent2">
                <a:lumMod val="60000"/>
              </a:schemeClr>
            </a:solidFill>
            <a:ln>
              <a:noFill/>
            </a:ln>
            <a:effectLst/>
          </c:spPr>
          <c:invertIfNegative val="0"/>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7709009</c:v>
                </c:pt>
                <c:pt idx="1">
                  <c:v>7583566</c:v>
                </c:pt>
                <c:pt idx="2">
                  <c:v>4704300</c:v>
                </c:pt>
                <c:pt idx="3">
                  <c:v>4279883</c:v>
                </c:pt>
                <c:pt idx="4">
                  <c:v>7748781</c:v>
                </c:pt>
                <c:pt idx="5">
                  <c:v>12340321</c:v>
                </c:pt>
                <c:pt idx="6">
                  <c:v>15111297</c:v>
                </c:pt>
                <c:pt idx="7">
                  <c:v>2377961</c:v>
                </c:pt>
                <c:pt idx="8">
                  <c:v>-2449482</c:v>
                </c:pt>
                <c:pt idx="9">
                  <c:v>1547640</c:v>
                </c:pt>
                <c:pt idx="10">
                  <c:v>5600027</c:v>
                </c:pt>
              </c:numCache>
            </c:numRef>
          </c:val>
          <c:extLst>
            <c:ext xmlns:c16="http://schemas.microsoft.com/office/drawing/2014/chart" uri="{C3380CC4-5D6E-409C-BE32-E72D297353CC}">
              <c16:uniqueId val="{00000012-FAE8-49D9-9BEA-554BBCB914DC}"/>
            </c:ext>
          </c:extLst>
        </c:ser>
        <c:ser>
          <c:idx val="8"/>
          <c:order val="8"/>
          <c:tx>
            <c:strRef>
              <c:f>[graphs_tanzania_sept182023.xlsx]all_agencies_uscategory!$Q$5:$Q$15</c:f>
              <c:strCache>
                <c:ptCount val="1"/>
                <c:pt idx="0">
                  <c:v>Multi-sector</c:v>
                </c:pt>
              </c:strCache>
            </c:strRef>
          </c:tx>
          <c:spPr>
            <a:solidFill>
              <a:schemeClr val="accent3">
                <a:lumMod val="60000"/>
              </a:schemeClr>
            </a:solidFill>
            <a:ln>
              <a:noFill/>
            </a:ln>
            <a:effectLst/>
          </c:spPr>
          <c:invertIfNegative val="0"/>
          <c:dPt>
            <c:idx val="10"/>
            <c:invertIfNegative val="0"/>
            <c:bubble3D val="0"/>
            <c:spPr>
              <a:pattFill prst="wdUpDiag">
                <a:fgClr>
                  <a:schemeClr val="bg2">
                    <a:lumMod val="50000"/>
                  </a:schemeClr>
                </a:fgClr>
                <a:bgClr>
                  <a:schemeClr val="bg1"/>
                </a:bgClr>
              </a:pattFill>
              <a:ln>
                <a:noFill/>
              </a:ln>
              <a:effectLst/>
            </c:spPr>
            <c:extLst>
              <c:ext xmlns:c16="http://schemas.microsoft.com/office/drawing/2014/chart" uri="{C3380CC4-5D6E-409C-BE32-E72D297353CC}">
                <c16:uniqueId val="{00000004-E41C-E34B-87EF-A7552921DF69}"/>
              </c:ext>
            </c:extLst>
          </c:dPt>
          <c:cat>
            <c:strRef>
              <c:f>[graphs_tanzania_sept182023.xlsx]all_agencies_uscategory!$Q$5:$Q$15</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[graphs_tanzania_sept182023.xlsx]all_agencies_uscategory!$Q$5:$Q$15</c:f>
              <c:numCache>
                <c:formatCode>"$"#,##0</c:formatCode>
                <c:ptCount val="11"/>
                <c:pt idx="0">
                  <c:v>546390</c:v>
                </c:pt>
                <c:pt idx="1">
                  <c:v>138126</c:v>
                </c:pt>
                <c:pt idx="2">
                  <c:v>299239</c:v>
                </c:pt>
                <c:pt idx="3">
                  <c:v>96644</c:v>
                </c:pt>
                <c:pt idx="4">
                  <c:v>335312</c:v>
                </c:pt>
                <c:pt idx="5">
                  <c:v>250184</c:v>
                </c:pt>
                <c:pt idx="6">
                  <c:v>74092</c:v>
                </c:pt>
                <c:pt idx="7">
                  <c:v>595393</c:v>
                </c:pt>
                <c:pt idx="8">
                  <c:v>652324</c:v>
                </c:pt>
                <c:pt idx="9">
                  <c:v>490966</c:v>
                </c:pt>
                <c:pt idx="10">
                  <c:v>361187</c:v>
                </c:pt>
              </c:numCache>
            </c:numRef>
          </c:val>
          <c:extLst>
            <c:ext xmlns:c16="http://schemas.microsoft.com/office/drawing/2014/chart" uri="{C3380CC4-5D6E-409C-BE32-E72D297353CC}">
              <c16:uniqueId val="{00000013-FAE8-49D9-9BEA-554BBCB914DC}"/>
            </c:ext>
          </c:extLst>
        </c:ser>
        <c:dLbls>
          <c:showLegendKey val="0"/>
          <c:showVal val="0"/>
          <c:showCatName val="0"/>
          <c:showSerName val="0"/>
          <c:showPercent val="0"/>
          <c:showBubbleSize val="0"/>
        </c:dLbls>
        <c:gapWidth val="150"/>
        <c:overlap val="100"/>
        <c:axId val="933244704"/>
        <c:axId val="1012816976"/>
      </c:barChart>
      <c:catAx>
        <c:axId val="93324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2816976"/>
        <c:crosses val="autoZero"/>
        <c:auto val="1"/>
        <c:lblAlgn val="ctr"/>
        <c:lblOffset val="100"/>
        <c:noMultiLvlLbl val="0"/>
      </c:catAx>
      <c:valAx>
        <c:axId val="101281697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Total Amount in USD</a:t>
                </a:r>
              </a:p>
            </c:rich>
          </c:tx>
          <c:layout>
            <c:manualLayout>
              <c:xMode val="edge"/>
              <c:yMode val="edge"/>
              <c:x val="9.3297817973198818E-2"/>
              <c:y val="0.3191817856251165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324470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84594914698162726"/>
          <c:y val="0.2962143982012701"/>
          <c:w val="0.13946751968503937"/>
          <c:h val="0.5345840546138960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400" dirty="0"/>
              <a:t>USAID Tanzania Funding by</a:t>
            </a:r>
            <a:r>
              <a:rPr lang="en-US" sz="2400" baseline="0" dirty="0"/>
              <a:t> U.S.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sz="1400"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0.20894994183345272"/>
          <c:y val="0.14781318055860795"/>
          <c:w val="0.62754186441551651"/>
          <c:h val="0.47758242559473618"/>
        </c:manualLayout>
      </c:layout>
      <c:barChart>
        <c:barDir val="col"/>
        <c:grouping val="stacked"/>
        <c:varyColors val="0"/>
        <c:ser>
          <c:idx val="1"/>
          <c:order val="0"/>
          <c:tx>
            <c:strRef>
              <c:f>usaid_uscategory!$B$71</c:f>
              <c:strCache>
                <c:ptCount val="1"/>
                <c:pt idx="0">
                  <c:v>Health</c:v>
                </c:pt>
              </c:strCache>
            </c:strRef>
          </c:tx>
          <c:spPr>
            <a:solidFill>
              <a:srgbClr val="0070C0"/>
            </a:solidFill>
            <a:ln>
              <a:noFill/>
            </a:ln>
            <a:effectLst/>
          </c:spPr>
          <c:invertIfNegative val="0"/>
          <c:dPt>
            <c:idx val="10"/>
            <c:invertIfNegative val="0"/>
            <c:bubble3D val="0"/>
            <c:spPr>
              <a:pattFill prst="wdUpDiag">
                <a:fgClr>
                  <a:srgbClr val="0070C0"/>
                </a:fgClr>
                <a:bgClr>
                  <a:schemeClr val="bg1"/>
                </a:bgClr>
              </a:pattFill>
              <a:ln>
                <a:noFill/>
              </a:ln>
              <a:effectLst/>
            </c:spPr>
            <c:extLst>
              <c:ext xmlns:c16="http://schemas.microsoft.com/office/drawing/2014/chart" uri="{C3380CC4-5D6E-409C-BE32-E72D297353CC}">
                <c16:uniqueId val="{0000000A-3982-E340-B945-A193A7D0CD6F}"/>
              </c:ext>
            </c:extLst>
          </c:dPt>
          <c:dLbls>
            <c:dLbl>
              <c:idx val="0"/>
              <c:tx>
                <c:rich>
                  <a:bodyPr/>
                  <a:lstStyle/>
                  <a:p>
                    <a:fld id="{8D2EA1F6-8E9D-9F40-A4D7-134E9286274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3982-E340-B945-A193A7D0CD6F}"/>
                </c:ext>
              </c:extLst>
            </c:dLbl>
            <c:dLbl>
              <c:idx val="1"/>
              <c:tx>
                <c:rich>
                  <a:bodyPr/>
                  <a:lstStyle/>
                  <a:p>
                    <a:fld id="{81A0B992-B185-4444-A750-FEE85641736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982-E340-B945-A193A7D0CD6F}"/>
                </c:ext>
              </c:extLst>
            </c:dLbl>
            <c:dLbl>
              <c:idx val="2"/>
              <c:tx>
                <c:rich>
                  <a:bodyPr/>
                  <a:lstStyle/>
                  <a:p>
                    <a:fld id="{F2C11FB0-4E77-C843-AC96-FC928240DE9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3982-E340-B945-A193A7D0CD6F}"/>
                </c:ext>
              </c:extLst>
            </c:dLbl>
            <c:dLbl>
              <c:idx val="3"/>
              <c:tx>
                <c:rich>
                  <a:bodyPr/>
                  <a:lstStyle/>
                  <a:p>
                    <a:fld id="{3A76FE4F-E1E5-404A-A7F8-A67B0732E24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3982-E340-B945-A193A7D0CD6F}"/>
                </c:ext>
              </c:extLst>
            </c:dLbl>
            <c:dLbl>
              <c:idx val="4"/>
              <c:tx>
                <c:rich>
                  <a:bodyPr/>
                  <a:lstStyle/>
                  <a:p>
                    <a:fld id="{D4DC0F7D-2545-A543-9CF9-1A88B2D9927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3982-E340-B945-A193A7D0CD6F}"/>
                </c:ext>
              </c:extLst>
            </c:dLbl>
            <c:dLbl>
              <c:idx val="5"/>
              <c:tx>
                <c:rich>
                  <a:bodyPr/>
                  <a:lstStyle/>
                  <a:p>
                    <a:fld id="{CCF9E21D-A829-DC4D-8010-A300D99B681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3982-E340-B945-A193A7D0CD6F}"/>
                </c:ext>
              </c:extLst>
            </c:dLbl>
            <c:dLbl>
              <c:idx val="6"/>
              <c:tx>
                <c:rich>
                  <a:bodyPr/>
                  <a:lstStyle/>
                  <a:p>
                    <a:fld id="{AEA9F612-DAC3-904D-8911-43AC688A0DE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3982-E340-B945-A193A7D0CD6F}"/>
                </c:ext>
              </c:extLst>
            </c:dLbl>
            <c:dLbl>
              <c:idx val="7"/>
              <c:tx>
                <c:rich>
                  <a:bodyPr/>
                  <a:lstStyle/>
                  <a:p>
                    <a:fld id="{16517C4B-BE66-2F46-9D3D-7B61A205E4E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982-E340-B945-A193A7D0CD6F}"/>
                </c:ext>
              </c:extLst>
            </c:dLbl>
            <c:dLbl>
              <c:idx val="8"/>
              <c:tx>
                <c:rich>
                  <a:bodyPr/>
                  <a:lstStyle/>
                  <a:p>
                    <a:fld id="{29475793-19E6-CF43-975B-851B2BCF7B8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3982-E340-B945-A193A7D0CD6F}"/>
                </c:ext>
              </c:extLst>
            </c:dLbl>
            <c:dLbl>
              <c:idx val="9"/>
              <c:tx>
                <c:rich>
                  <a:bodyPr/>
                  <a:lstStyle/>
                  <a:p>
                    <a:fld id="{92609C9E-7521-1A4E-8340-17BEE04E442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3982-E340-B945-A193A7D0CD6F}"/>
                </c:ext>
              </c:extLst>
            </c:dLbl>
            <c:dLbl>
              <c:idx val="10"/>
              <c:delete val="1"/>
              <c:extLst>
                <c:ext xmlns:c15="http://schemas.microsoft.com/office/drawing/2012/chart" uri="{CE6537A1-D6FC-4f65-9D91-7224C49458BB}"/>
                <c:ext xmlns:c16="http://schemas.microsoft.com/office/drawing/2014/chart" uri="{C3380CC4-5D6E-409C-BE32-E72D297353CC}">
                  <c16:uniqueId val="{0000000A-3982-E340-B945-A193A7D0CD6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usaid_uscategory!$B$72:$B$82</c:f>
              <c:numCache>
                <c:formatCode>"$"#,##0</c:formatCode>
                <c:ptCount val="11"/>
                <c:pt idx="0">
                  <c:v>243700169</c:v>
                </c:pt>
                <c:pt idx="1">
                  <c:v>226487449</c:v>
                </c:pt>
                <c:pt idx="2">
                  <c:v>234740818</c:v>
                </c:pt>
                <c:pt idx="3">
                  <c:v>226189013</c:v>
                </c:pt>
                <c:pt idx="4">
                  <c:v>219999177</c:v>
                </c:pt>
                <c:pt idx="5">
                  <c:v>227870685</c:v>
                </c:pt>
                <c:pt idx="6">
                  <c:v>272511609</c:v>
                </c:pt>
                <c:pt idx="7">
                  <c:v>300532503</c:v>
                </c:pt>
                <c:pt idx="8">
                  <c:v>296609175</c:v>
                </c:pt>
                <c:pt idx="9">
                  <c:v>291021372</c:v>
                </c:pt>
                <c:pt idx="10">
                  <c:v>230846282</c:v>
                </c:pt>
              </c:numCache>
            </c:numRef>
          </c:val>
          <c:extLst>
            <c:ext xmlns:c15="http://schemas.microsoft.com/office/drawing/2012/chart" uri="{02D57815-91ED-43cb-92C2-25804820EDAC}">
              <c15:datalabelsRange>
                <c15:f>usaid_uscategory!$P$5:$P$15</c15:f>
                <c15:dlblRangeCache>
                  <c:ptCount val="11"/>
                  <c:pt idx="0">
                    <c:v>73%</c:v>
                  </c:pt>
                  <c:pt idx="1">
                    <c:v>69%</c:v>
                  </c:pt>
                  <c:pt idx="2">
                    <c:v>68%</c:v>
                  </c:pt>
                  <c:pt idx="3">
                    <c:v>65%</c:v>
                  </c:pt>
                  <c:pt idx="4">
                    <c:v>70%</c:v>
                  </c:pt>
                  <c:pt idx="5">
                    <c:v>62%</c:v>
                  </c:pt>
                  <c:pt idx="6">
                    <c:v>63%</c:v>
                  </c:pt>
                  <c:pt idx="7">
                    <c:v>71%</c:v>
                  </c:pt>
                  <c:pt idx="8">
                    <c:v>73%</c:v>
                  </c:pt>
                  <c:pt idx="9">
                    <c:v>75%</c:v>
                  </c:pt>
                  <c:pt idx="10">
                    <c:v>74%</c:v>
                  </c:pt>
                </c15:dlblRangeCache>
              </c15:datalabelsRange>
            </c:ext>
            <c:ext xmlns:c16="http://schemas.microsoft.com/office/drawing/2014/chart" uri="{C3380CC4-5D6E-409C-BE32-E72D297353CC}">
              <c16:uniqueId val="{0000000B-3982-E340-B945-A193A7D0CD6F}"/>
            </c:ext>
          </c:extLst>
        </c:ser>
        <c:ser>
          <c:idx val="2"/>
          <c:order val="2"/>
          <c:tx>
            <c:strRef>
              <c:f>usaid_uscategory!$C$71</c:f>
              <c:strCache>
                <c:ptCount val="1"/>
                <c:pt idx="0">
                  <c:v>Economic Development</c:v>
                </c:pt>
              </c:strCache>
            </c:strRef>
          </c:tx>
          <c:spPr>
            <a:solidFill>
              <a:schemeClr val="accent2"/>
            </a:solidFill>
            <a:ln>
              <a:noFill/>
            </a:ln>
            <a:effectLst/>
          </c:spPr>
          <c:invertIfNegative val="0"/>
          <c:dPt>
            <c:idx val="10"/>
            <c:invertIfNegative val="0"/>
            <c:bubble3D val="0"/>
            <c:spPr>
              <a:pattFill prst="wdUpDiag">
                <a:fgClr>
                  <a:schemeClr val="accent2"/>
                </a:fgClr>
                <a:bgClr>
                  <a:schemeClr val="bg1"/>
                </a:bgClr>
              </a:pattFill>
              <a:ln>
                <a:noFill/>
              </a:ln>
              <a:effectLst/>
            </c:spPr>
            <c:extLst>
              <c:ext xmlns:c16="http://schemas.microsoft.com/office/drawing/2014/chart" uri="{C3380CC4-5D6E-409C-BE32-E72D297353CC}">
                <c16:uniqueId val="{00000019-3982-E340-B945-A193A7D0CD6F}"/>
              </c:ext>
            </c:extLst>
          </c:dPt>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usaid_uscategory!$C$72:$C$82</c:f>
              <c:numCache>
                <c:formatCode>"$"#,##0</c:formatCode>
                <c:ptCount val="11"/>
                <c:pt idx="0">
                  <c:v>22889531</c:v>
                </c:pt>
                <c:pt idx="1">
                  <c:v>32021966</c:v>
                </c:pt>
                <c:pt idx="2">
                  <c:v>56567055</c:v>
                </c:pt>
                <c:pt idx="3">
                  <c:v>59419058</c:v>
                </c:pt>
                <c:pt idx="4">
                  <c:v>44864819</c:v>
                </c:pt>
                <c:pt idx="5">
                  <c:v>56350402</c:v>
                </c:pt>
                <c:pt idx="6">
                  <c:v>67012172</c:v>
                </c:pt>
                <c:pt idx="7">
                  <c:v>46442208</c:v>
                </c:pt>
                <c:pt idx="8">
                  <c:v>42956866</c:v>
                </c:pt>
                <c:pt idx="9">
                  <c:v>31295298</c:v>
                </c:pt>
                <c:pt idx="10">
                  <c:v>21794455</c:v>
                </c:pt>
              </c:numCache>
            </c:numRef>
          </c:val>
          <c:extLst>
            <c:ext xmlns:c16="http://schemas.microsoft.com/office/drawing/2014/chart" uri="{C3380CC4-5D6E-409C-BE32-E72D297353CC}">
              <c16:uniqueId val="{0000000C-3982-E340-B945-A193A7D0CD6F}"/>
            </c:ext>
          </c:extLst>
        </c:ser>
        <c:ser>
          <c:idx val="3"/>
          <c:order val="3"/>
          <c:tx>
            <c:strRef>
              <c:f>usaid_uscategory!$D$71</c:f>
              <c:strCache>
                <c:ptCount val="1"/>
                <c:pt idx="0">
                  <c:v>Program Support</c:v>
                </c:pt>
              </c:strCache>
            </c:strRef>
          </c:tx>
          <c:spPr>
            <a:solidFill>
              <a:schemeClr val="bg1">
                <a:lumMod val="65000"/>
              </a:schemeClr>
            </a:solidFill>
            <a:ln>
              <a:noFill/>
            </a:ln>
            <a:effectLst/>
          </c:spPr>
          <c:invertIfNegative val="0"/>
          <c:dPt>
            <c:idx val="10"/>
            <c:invertIfNegative val="0"/>
            <c:bubble3D val="0"/>
            <c:spPr>
              <a:pattFill prst="wdUpDiag">
                <a:fgClr>
                  <a:schemeClr val="bg1">
                    <a:lumMod val="65000"/>
                  </a:schemeClr>
                </a:fgClr>
                <a:bgClr>
                  <a:schemeClr val="bg1"/>
                </a:bgClr>
              </a:pattFill>
              <a:ln>
                <a:noFill/>
              </a:ln>
              <a:effectLst/>
            </c:spPr>
            <c:extLst>
              <c:ext xmlns:c16="http://schemas.microsoft.com/office/drawing/2014/chart" uri="{C3380CC4-5D6E-409C-BE32-E72D297353CC}">
                <c16:uniqueId val="{00000018-3982-E340-B945-A193A7D0CD6F}"/>
              </c:ext>
            </c:extLst>
          </c:dPt>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usaid_uscategory!$D$72:$D$82</c:f>
              <c:numCache>
                <c:formatCode>"$"#,##0</c:formatCode>
                <c:ptCount val="11"/>
                <c:pt idx="0">
                  <c:v>22095657</c:v>
                </c:pt>
                <c:pt idx="1">
                  <c:v>22140868</c:v>
                </c:pt>
                <c:pt idx="2">
                  <c:v>25409752</c:v>
                </c:pt>
                <c:pt idx="3">
                  <c:v>28334019</c:v>
                </c:pt>
                <c:pt idx="4">
                  <c:v>27722666</c:v>
                </c:pt>
                <c:pt idx="5">
                  <c:v>29730580</c:v>
                </c:pt>
                <c:pt idx="6">
                  <c:v>28456242</c:v>
                </c:pt>
                <c:pt idx="7">
                  <c:v>30375356</c:v>
                </c:pt>
                <c:pt idx="8">
                  <c:v>25444497</c:v>
                </c:pt>
                <c:pt idx="9">
                  <c:v>22825485</c:v>
                </c:pt>
                <c:pt idx="10">
                  <c:v>21545707</c:v>
                </c:pt>
              </c:numCache>
            </c:numRef>
          </c:val>
          <c:extLst>
            <c:ext xmlns:c16="http://schemas.microsoft.com/office/drawing/2014/chart" uri="{C3380CC4-5D6E-409C-BE32-E72D297353CC}">
              <c16:uniqueId val="{0000000D-3982-E340-B945-A193A7D0CD6F}"/>
            </c:ext>
          </c:extLst>
        </c:ser>
        <c:ser>
          <c:idx val="4"/>
          <c:order val="4"/>
          <c:tx>
            <c:strRef>
              <c:f>usaid_uscategory!$E$71</c:f>
              <c:strCache>
                <c:ptCount val="1"/>
                <c:pt idx="0">
                  <c:v>Education and Social Services</c:v>
                </c:pt>
              </c:strCache>
            </c:strRef>
          </c:tx>
          <c:spPr>
            <a:solidFill>
              <a:srgbClr val="FFC000"/>
            </a:solidFill>
            <a:ln>
              <a:noFill/>
            </a:ln>
            <a:effectLst/>
          </c:spPr>
          <c:invertIfNegative val="0"/>
          <c:dPt>
            <c:idx val="10"/>
            <c:invertIfNegative val="0"/>
            <c:bubble3D val="0"/>
            <c:spPr>
              <a:pattFill prst="wdUpDiag">
                <a:fgClr>
                  <a:srgbClr val="FFC000"/>
                </a:fgClr>
                <a:bgClr>
                  <a:schemeClr val="bg1"/>
                </a:bgClr>
              </a:pattFill>
              <a:ln>
                <a:noFill/>
              </a:ln>
              <a:effectLst/>
            </c:spPr>
            <c:extLst>
              <c:ext xmlns:c16="http://schemas.microsoft.com/office/drawing/2014/chart" uri="{C3380CC4-5D6E-409C-BE32-E72D297353CC}">
                <c16:uniqueId val="{00000017-3982-E340-B945-A193A7D0CD6F}"/>
              </c:ext>
            </c:extLst>
          </c:dPt>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usaid_uscategory!$E$72:$E$82</c:f>
              <c:numCache>
                <c:formatCode>"$"#,##0</c:formatCode>
                <c:ptCount val="11"/>
                <c:pt idx="0">
                  <c:v>26278098</c:v>
                </c:pt>
                <c:pt idx="1">
                  <c:v>31858573</c:v>
                </c:pt>
                <c:pt idx="2">
                  <c:v>15089648</c:v>
                </c:pt>
                <c:pt idx="3">
                  <c:v>14124681</c:v>
                </c:pt>
                <c:pt idx="4">
                  <c:v>7736583</c:v>
                </c:pt>
                <c:pt idx="5">
                  <c:v>21663409</c:v>
                </c:pt>
                <c:pt idx="6">
                  <c:v>22679527</c:v>
                </c:pt>
                <c:pt idx="7">
                  <c:v>16313504</c:v>
                </c:pt>
                <c:pt idx="8">
                  <c:v>14283289</c:v>
                </c:pt>
                <c:pt idx="9">
                  <c:v>16825227</c:v>
                </c:pt>
                <c:pt idx="10">
                  <c:v>11143167</c:v>
                </c:pt>
              </c:numCache>
            </c:numRef>
          </c:val>
          <c:extLst>
            <c:ext xmlns:c16="http://schemas.microsoft.com/office/drawing/2014/chart" uri="{C3380CC4-5D6E-409C-BE32-E72D297353CC}">
              <c16:uniqueId val="{0000000E-3982-E340-B945-A193A7D0CD6F}"/>
            </c:ext>
          </c:extLst>
        </c:ser>
        <c:ser>
          <c:idx val="5"/>
          <c:order val="5"/>
          <c:tx>
            <c:strRef>
              <c:f>usaid_uscategory!$F$71</c:f>
              <c:strCache>
                <c:ptCount val="1"/>
                <c:pt idx="0">
                  <c:v>Humanitarian Assistance</c:v>
                </c:pt>
              </c:strCache>
            </c:strRef>
          </c:tx>
          <c:spPr>
            <a:solidFill>
              <a:schemeClr val="accent5"/>
            </a:solidFill>
            <a:ln>
              <a:noFill/>
            </a:ln>
            <a:effectLst/>
          </c:spPr>
          <c:invertIfNegative val="0"/>
          <c:dPt>
            <c:idx val="10"/>
            <c:invertIfNegative val="0"/>
            <c:bubble3D val="0"/>
            <c:spPr>
              <a:pattFill prst="wdUpDiag">
                <a:fgClr>
                  <a:schemeClr val="accent5"/>
                </a:fgClr>
                <a:bgClr>
                  <a:schemeClr val="bg1"/>
                </a:bgClr>
              </a:pattFill>
              <a:ln>
                <a:noFill/>
              </a:ln>
              <a:effectLst/>
            </c:spPr>
            <c:extLst>
              <c:ext xmlns:c16="http://schemas.microsoft.com/office/drawing/2014/chart" uri="{C3380CC4-5D6E-409C-BE32-E72D297353CC}">
                <c16:uniqueId val="{00000016-3982-E340-B945-A193A7D0CD6F}"/>
              </c:ext>
            </c:extLst>
          </c:dPt>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usaid_uscategory!$F$72:$F$82</c:f>
              <c:numCache>
                <c:formatCode>"$"#,##0</c:formatCode>
                <c:ptCount val="11"/>
                <c:pt idx="0">
                  <c:v>8891413</c:v>
                </c:pt>
                <c:pt idx="1">
                  <c:v>6515027</c:v>
                </c:pt>
                <c:pt idx="2">
                  <c:v>4423086</c:v>
                </c:pt>
                <c:pt idx="3">
                  <c:v>3489981</c:v>
                </c:pt>
                <c:pt idx="4">
                  <c:v>1194</c:v>
                </c:pt>
                <c:pt idx="5">
                  <c:v>17858971</c:v>
                </c:pt>
                <c:pt idx="6">
                  <c:v>18803325</c:v>
                </c:pt>
                <c:pt idx="7">
                  <c:v>17778770</c:v>
                </c:pt>
                <c:pt idx="8">
                  <c:v>22291002</c:v>
                </c:pt>
                <c:pt idx="9">
                  <c:v>17197983</c:v>
                </c:pt>
                <c:pt idx="10">
                  <c:v>13841973</c:v>
                </c:pt>
              </c:numCache>
            </c:numRef>
          </c:val>
          <c:extLst>
            <c:ext xmlns:c16="http://schemas.microsoft.com/office/drawing/2014/chart" uri="{C3380CC4-5D6E-409C-BE32-E72D297353CC}">
              <c16:uniqueId val="{0000000F-3982-E340-B945-A193A7D0CD6F}"/>
            </c:ext>
          </c:extLst>
        </c:ser>
        <c:ser>
          <c:idx val="6"/>
          <c:order val="6"/>
          <c:tx>
            <c:strRef>
              <c:f>usaid_uscategory!$G$71</c:f>
              <c:strCache>
                <c:ptCount val="1"/>
                <c:pt idx="0">
                  <c:v>Democracy, Human Rights, and Governance</c:v>
                </c:pt>
              </c:strCache>
            </c:strRef>
          </c:tx>
          <c:spPr>
            <a:solidFill>
              <a:schemeClr val="accent1">
                <a:lumMod val="60000"/>
              </a:schemeClr>
            </a:solidFill>
            <a:ln>
              <a:noFill/>
            </a:ln>
            <a:effectLst/>
          </c:spPr>
          <c:invertIfNegative val="0"/>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usaid_uscategory!$G$72:$G$82</c:f>
              <c:numCache>
                <c:formatCode>"$"#,##0</c:formatCode>
                <c:ptCount val="11"/>
                <c:pt idx="0">
                  <c:v>2504606</c:v>
                </c:pt>
                <c:pt idx="1">
                  <c:v>1855956</c:v>
                </c:pt>
                <c:pt idx="2">
                  <c:v>7196356</c:v>
                </c:pt>
                <c:pt idx="3">
                  <c:v>13178819</c:v>
                </c:pt>
                <c:pt idx="4">
                  <c:v>7663412</c:v>
                </c:pt>
                <c:pt idx="5">
                  <c:v>3289470</c:v>
                </c:pt>
                <c:pt idx="6">
                  <c:v>5050935</c:v>
                </c:pt>
                <c:pt idx="7">
                  <c:v>7363383</c:v>
                </c:pt>
                <c:pt idx="8">
                  <c:v>6857735</c:v>
                </c:pt>
                <c:pt idx="9">
                  <c:v>8135649</c:v>
                </c:pt>
                <c:pt idx="10">
                  <c:v>6798192</c:v>
                </c:pt>
              </c:numCache>
            </c:numRef>
          </c:val>
          <c:extLst>
            <c:ext xmlns:c16="http://schemas.microsoft.com/office/drawing/2014/chart" uri="{C3380CC4-5D6E-409C-BE32-E72D297353CC}">
              <c16:uniqueId val="{00000010-3982-E340-B945-A193A7D0CD6F}"/>
            </c:ext>
          </c:extLst>
        </c:ser>
        <c:ser>
          <c:idx val="7"/>
          <c:order val="7"/>
          <c:tx>
            <c:strRef>
              <c:f>usaid_uscategory!$H$71</c:f>
              <c:strCache>
                <c:ptCount val="1"/>
                <c:pt idx="0">
                  <c:v>Environment</c:v>
                </c:pt>
              </c:strCache>
            </c:strRef>
          </c:tx>
          <c:spPr>
            <a:solidFill>
              <a:schemeClr val="accent2">
                <a:lumMod val="60000"/>
              </a:schemeClr>
            </a:solidFill>
            <a:ln>
              <a:noFill/>
            </a:ln>
            <a:effectLst/>
          </c:spPr>
          <c:invertIfNegative val="0"/>
          <c:dPt>
            <c:idx val="10"/>
            <c:invertIfNegative val="0"/>
            <c:bubble3D val="0"/>
            <c:spPr>
              <a:pattFill prst="wdUpDiag">
                <a:fgClr>
                  <a:schemeClr val="accent2">
                    <a:lumMod val="50000"/>
                  </a:schemeClr>
                </a:fgClr>
                <a:bgClr>
                  <a:schemeClr val="bg1"/>
                </a:bgClr>
              </a:pattFill>
              <a:ln>
                <a:noFill/>
              </a:ln>
              <a:effectLst/>
            </c:spPr>
            <c:extLst>
              <c:ext xmlns:c16="http://schemas.microsoft.com/office/drawing/2014/chart" uri="{C3380CC4-5D6E-409C-BE32-E72D297353CC}">
                <c16:uniqueId val="{00000015-3982-E340-B945-A193A7D0CD6F}"/>
              </c:ext>
            </c:extLst>
          </c:dPt>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usaid_uscategory!$H$72:$H$82</c:f>
              <c:numCache>
                <c:formatCode>"$"#,##0</c:formatCode>
                <c:ptCount val="11"/>
                <c:pt idx="0">
                  <c:v>7121079</c:v>
                </c:pt>
                <c:pt idx="1">
                  <c:v>6800206</c:v>
                </c:pt>
                <c:pt idx="2">
                  <c:v>4292429</c:v>
                </c:pt>
                <c:pt idx="3">
                  <c:v>3906392</c:v>
                </c:pt>
                <c:pt idx="4">
                  <c:v>7255809</c:v>
                </c:pt>
                <c:pt idx="5">
                  <c:v>12050166</c:v>
                </c:pt>
                <c:pt idx="6">
                  <c:v>14849916</c:v>
                </c:pt>
                <c:pt idx="7">
                  <c:v>3225091</c:v>
                </c:pt>
                <c:pt idx="8">
                  <c:v>-2454630</c:v>
                </c:pt>
                <c:pt idx="9">
                  <c:v>1400329</c:v>
                </c:pt>
                <c:pt idx="10">
                  <c:v>5493160</c:v>
                </c:pt>
              </c:numCache>
            </c:numRef>
          </c:val>
          <c:extLst>
            <c:ext xmlns:c16="http://schemas.microsoft.com/office/drawing/2014/chart" uri="{C3380CC4-5D6E-409C-BE32-E72D297353CC}">
              <c16:uniqueId val="{00000011-3982-E340-B945-A193A7D0CD6F}"/>
            </c:ext>
          </c:extLst>
        </c:ser>
        <c:ser>
          <c:idx val="8"/>
          <c:order val="8"/>
          <c:tx>
            <c:strRef>
              <c:f>usaid_uscategory!$I$71</c:f>
              <c:strCache>
                <c:ptCount val="1"/>
                <c:pt idx="0">
                  <c:v>Peace and Security</c:v>
                </c:pt>
              </c:strCache>
            </c:strRef>
          </c:tx>
          <c:spPr>
            <a:solidFill>
              <a:schemeClr val="accent6"/>
            </a:solidFill>
            <a:ln>
              <a:noFill/>
            </a:ln>
            <a:effectLst/>
          </c:spPr>
          <c:invertIfNegative val="0"/>
          <c:cat>
            <c:numRef>
              <c:f>usaid_uscategory!$A$72:$A$82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usaid_uscategory!$I$72:$I$82</c:f>
              <c:numCache>
                <c:formatCode>"$"#,##0</c:formatCode>
                <c:ptCount val="11"/>
                <c:pt idx="1">
                  <c:v>601</c:v>
                </c:pt>
              </c:numCache>
            </c:numRef>
          </c:val>
          <c:extLst>
            <c:ext xmlns:c16="http://schemas.microsoft.com/office/drawing/2014/chart" uri="{C3380CC4-5D6E-409C-BE32-E72D297353CC}">
              <c16:uniqueId val="{00000012-3982-E340-B945-A193A7D0CD6F}"/>
            </c:ext>
          </c:extLst>
        </c:ser>
        <c:dLbls>
          <c:showLegendKey val="0"/>
          <c:showVal val="0"/>
          <c:showCatName val="0"/>
          <c:showSerName val="0"/>
          <c:showPercent val="0"/>
          <c:showBubbleSize val="0"/>
        </c:dLbls>
        <c:gapWidth val="150"/>
        <c:overlap val="100"/>
        <c:axId val="645257903"/>
        <c:axId val="419603535"/>
        <c:extLst>
          <c:ext xmlns:c15="http://schemas.microsoft.com/office/drawing/2012/chart" uri="{02D57815-91ED-43cb-92C2-25804820EDAC}">
            <c15:filteredBarSeries>
              <c15:ser>
                <c:idx val="0"/>
                <c:order val="1"/>
                <c:tx>
                  <c:strRef>
                    <c:extLst>
                      <c:ext uri="{02D57815-91ED-43cb-92C2-25804820EDAC}">
                        <c15:formulaRef>
                          <c15:sqref>usaid_uscategory!$A$71</c15:sqref>
                        </c15:formulaRef>
                      </c:ext>
                    </c:extLst>
                    <c:strCache>
                      <c:ptCount val="1"/>
                      <c:pt idx="0">
                        <c:v>Row Labels</c:v>
                      </c:pt>
                    </c:strCache>
                  </c:strRef>
                </c:tx>
                <c:spPr>
                  <a:solidFill>
                    <a:schemeClr val="accent1"/>
                  </a:solidFill>
                  <a:ln>
                    <a:noFill/>
                  </a:ln>
                  <a:effectLst/>
                </c:spPr>
                <c:invertIfNegative val="0"/>
                <c:cat>
                  <c:numRef>
                    <c:extLst>
                      <c:ext uri="{02D57815-91ED-43cb-92C2-25804820EDAC}">
                        <c15:formulaRef>
                          <c15:sqref>usaid_uscategory!$A$72:$A$82</c15:sqref>
                        </c15:formulaRef>
                      </c:ext>
                    </c:extLst>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extLst>
                      <c:ext uri="{02D57815-91ED-43cb-92C2-25804820EDAC}">
                        <c15:formulaRef>
                          <c15:sqref>usaid_uscategory!$A$72:$A$82</c15:sqref>
                        </c15:formulaRef>
                      </c:ext>
                    </c:extLst>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val>
                <c:extLst>
                  <c:ext xmlns:c16="http://schemas.microsoft.com/office/drawing/2014/chart" uri="{C3380CC4-5D6E-409C-BE32-E72D297353CC}">
                    <c16:uniqueId val="{00000013-3982-E340-B945-A193A7D0CD6F}"/>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usaid_uscategory!$J$71</c15:sqref>
                        </c15:formulaRef>
                      </c:ext>
                    </c:extLst>
                    <c:strCache>
                      <c:ptCount val="1"/>
                      <c:pt idx="0">
                        <c:v>Grand Total</c:v>
                      </c:pt>
                    </c:strCache>
                  </c:strRef>
                </c:tx>
                <c:spPr>
                  <a:solidFill>
                    <a:schemeClr val="accent4">
                      <a:lumMod val="60000"/>
                    </a:schemeClr>
                  </a:solidFill>
                  <a:ln>
                    <a:noFill/>
                  </a:ln>
                  <a:effectLst/>
                </c:spPr>
                <c:invertIfNegative val="0"/>
                <c:cat>
                  <c:numRef>
                    <c:extLst xmlns:c15="http://schemas.microsoft.com/office/drawing/2012/chart">
                      <c:ext xmlns:c15="http://schemas.microsoft.com/office/drawing/2012/chart" uri="{02D57815-91ED-43cb-92C2-25804820EDAC}">
                        <c15:formulaRef>
                          <c15:sqref>usaid_uscategory!$A$72:$A$82</c15:sqref>
                        </c15:formulaRef>
                      </c:ext>
                    </c:extLst>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extLst xmlns:c15="http://schemas.microsoft.com/office/drawing/2012/chart">
                      <c:ext xmlns:c15="http://schemas.microsoft.com/office/drawing/2012/chart" uri="{02D57815-91ED-43cb-92C2-25804820EDAC}">
                        <c15:formulaRef>
                          <c15:sqref>usaid_uscategory!$J$72:$J$82</c15:sqref>
                        </c15:formulaRef>
                      </c:ext>
                    </c:extLst>
                    <c:numCache>
                      <c:formatCode>"$"#,##0</c:formatCode>
                      <c:ptCount val="11"/>
                      <c:pt idx="0">
                        <c:v>333480553</c:v>
                      </c:pt>
                      <c:pt idx="1">
                        <c:v>327680646</c:v>
                      </c:pt>
                      <c:pt idx="2">
                        <c:v>347719144</c:v>
                      </c:pt>
                      <c:pt idx="3">
                        <c:v>348641963</c:v>
                      </c:pt>
                      <c:pt idx="4">
                        <c:v>315243660</c:v>
                      </c:pt>
                      <c:pt idx="5">
                        <c:v>368813683</c:v>
                      </c:pt>
                      <c:pt idx="6">
                        <c:v>429363726</c:v>
                      </c:pt>
                      <c:pt idx="7">
                        <c:v>422030815</c:v>
                      </c:pt>
                      <c:pt idx="8">
                        <c:v>405987934</c:v>
                      </c:pt>
                      <c:pt idx="9">
                        <c:v>388701343</c:v>
                      </c:pt>
                      <c:pt idx="10">
                        <c:v>311462936</c:v>
                      </c:pt>
                    </c:numCache>
                  </c:numRef>
                </c:val>
                <c:extLst xmlns:c15="http://schemas.microsoft.com/office/drawing/2012/chart">
                  <c:ext xmlns:c16="http://schemas.microsoft.com/office/drawing/2014/chart" uri="{C3380CC4-5D6E-409C-BE32-E72D297353CC}">
                    <c16:uniqueId val="{00000014-3982-E340-B945-A193A7D0CD6F}"/>
                  </c:ext>
                </c:extLst>
              </c15:ser>
            </c15:filteredBarSeries>
          </c:ext>
        </c:extLst>
      </c:barChart>
      <c:catAx>
        <c:axId val="645257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603535"/>
        <c:crosses val="autoZero"/>
        <c:auto val="1"/>
        <c:lblAlgn val="ctr"/>
        <c:lblOffset val="100"/>
        <c:noMultiLvlLbl val="0"/>
      </c:catAx>
      <c:valAx>
        <c:axId val="419603535"/>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a:t>
                </a:r>
                <a:r>
                  <a:rPr lang="en-US" baseline="0"/>
                  <a:t> Amount in USD</a:t>
                </a:r>
                <a:endParaRPr lang="en-US"/>
              </a:p>
            </c:rich>
          </c:tx>
          <c:layout>
            <c:manualLayout>
              <c:xMode val="edge"/>
              <c:yMode val="edge"/>
              <c:x val="0.10179736600501399"/>
              <c:y val="0.2881806421102805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525790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83886227430361027"/>
          <c:y val="0.2752974343096215"/>
          <c:w val="0.15903425046342973"/>
          <c:h val="0.5725795792283523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[graphs_tanzania_sept182023.xlsx]funding_by_agency!PivotTable1</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200" baseline="0" dirty="0"/>
              <a:t>U.S. Tanzania Funding by Managing Agency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sz="1400"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5.4894423498896699E-2"/>
          <c:y val="0.18612236680686259"/>
          <c:w val="0.89751928452619001"/>
          <c:h val="0.54269468787168762"/>
        </c:manualLayout>
      </c:layout>
      <c:barChart>
        <c:barDir val="col"/>
        <c:grouping val="stacked"/>
        <c:varyColors val="0"/>
        <c:ser>
          <c:idx val="0"/>
          <c:order val="0"/>
          <c:tx>
            <c:strRef>
              <c:f>funding_by_agency!$B$3:$B$4</c:f>
              <c:strCache>
                <c:ptCount val="1"/>
                <c:pt idx="0">
                  <c:v>U.S. Agency for International Development</c:v>
                </c:pt>
              </c:strCache>
            </c:strRef>
          </c:tx>
          <c:spPr>
            <a:solidFill>
              <a:schemeClr val="accent1"/>
            </a:solidFill>
            <a:ln>
              <a:noFill/>
            </a:ln>
            <a:effectLst/>
          </c:spPr>
          <c:invertIfNegative val="0"/>
          <c:dPt>
            <c:idx val="10"/>
            <c:invertIfNegative val="0"/>
            <c:bubble3D val="0"/>
            <c:spPr>
              <a:pattFill prst="wdUpDiag">
                <a:fgClr>
                  <a:schemeClr val="accent1"/>
                </a:fgClr>
                <a:bgClr>
                  <a:schemeClr val="bg1"/>
                </a:bgClr>
              </a:pattFill>
              <a:ln>
                <a:noFill/>
              </a:ln>
              <a:effectLst/>
            </c:spPr>
            <c:extLst>
              <c:ext xmlns:c16="http://schemas.microsoft.com/office/drawing/2014/chart" uri="{C3380CC4-5D6E-409C-BE32-E72D297353CC}">
                <c16:uniqueId val="{00000001-BFD4-FE4A-93D8-7076FC5A70D9}"/>
              </c:ext>
            </c:extLst>
          </c:dPt>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funding_by_agency!$B$5:$B$16</c:f>
              <c:numCache>
                <c:formatCode>"$"#,##0</c:formatCode>
                <c:ptCount val="11"/>
                <c:pt idx="0">
                  <c:v>333480553</c:v>
                </c:pt>
                <c:pt idx="1">
                  <c:v>327680646</c:v>
                </c:pt>
                <c:pt idx="2">
                  <c:v>347719144</c:v>
                </c:pt>
                <c:pt idx="3">
                  <c:v>348641963</c:v>
                </c:pt>
                <c:pt idx="4">
                  <c:v>315243660</c:v>
                </c:pt>
                <c:pt idx="5">
                  <c:v>368813683</c:v>
                </c:pt>
                <c:pt idx="6">
                  <c:v>429363726</c:v>
                </c:pt>
                <c:pt idx="7">
                  <c:v>422030815</c:v>
                </c:pt>
                <c:pt idx="8">
                  <c:v>405987934</c:v>
                </c:pt>
                <c:pt idx="9">
                  <c:v>388701343</c:v>
                </c:pt>
                <c:pt idx="10">
                  <c:v>311462936</c:v>
                </c:pt>
              </c:numCache>
            </c:numRef>
          </c:val>
          <c:extLst>
            <c:ext xmlns:c16="http://schemas.microsoft.com/office/drawing/2014/chart" uri="{C3380CC4-5D6E-409C-BE32-E72D297353CC}">
              <c16:uniqueId val="{00000000-BEC7-445B-AE43-7C4D74DC0B22}"/>
            </c:ext>
          </c:extLst>
        </c:ser>
        <c:ser>
          <c:idx val="1"/>
          <c:order val="1"/>
          <c:tx>
            <c:strRef>
              <c:f>funding_by_agency!$C$3:$C$4</c:f>
              <c:strCache>
                <c:ptCount val="1"/>
                <c:pt idx="0">
                  <c:v>Department of Health and Human Services</c:v>
                </c:pt>
              </c:strCache>
            </c:strRef>
          </c:tx>
          <c:spPr>
            <a:solidFill>
              <a:schemeClr val="accent2"/>
            </a:solidFill>
            <a:ln>
              <a:noFill/>
            </a:ln>
            <a:effectLst/>
          </c:spPr>
          <c:invertIfNegative val="0"/>
          <c:dPt>
            <c:idx val="10"/>
            <c:invertIfNegative val="0"/>
            <c:bubble3D val="0"/>
            <c:spPr>
              <a:pattFill prst="wdUpDiag">
                <a:fgClr>
                  <a:schemeClr val="accent2"/>
                </a:fgClr>
                <a:bgClr>
                  <a:schemeClr val="bg1"/>
                </a:bgClr>
              </a:pattFill>
              <a:ln>
                <a:noFill/>
              </a:ln>
              <a:effectLst/>
            </c:spPr>
            <c:extLst>
              <c:ext xmlns:c16="http://schemas.microsoft.com/office/drawing/2014/chart" uri="{C3380CC4-5D6E-409C-BE32-E72D297353CC}">
                <c16:uniqueId val="{00000000-BFD4-FE4A-93D8-7076FC5A70D9}"/>
              </c:ext>
            </c:extLst>
          </c:dPt>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funding_by_agency!$C$5:$C$16</c:f>
              <c:numCache>
                <c:formatCode>"$"#,##0</c:formatCode>
                <c:ptCount val="11"/>
                <c:pt idx="0">
                  <c:v>122985519</c:v>
                </c:pt>
                <c:pt idx="1">
                  <c:v>144804221</c:v>
                </c:pt>
                <c:pt idx="2">
                  <c:v>149769800</c:v>
                </c:pt>
                <c:pt idx="3">
                  <c:v>113161931</c:v>
                </c:pt>
                <c:pt idx="4">
                  <c:v>143649671</c:v>
                </c:pt>
                <c:pt idx="5">
                  <c:v>119109832</c:v>
                </c:pt>
                <c:pt idx="6">
                  <c:v>160602571</c:v>
                </c:pt>
                <c:pt idx="7">
                  <c:v>172715567</c:v>
                </c:pt>
                <c:pt idx="8">
                  <c:v>137045307</c:v>
                </c:pt>
                <c:pt idx="9">
                  <c:v>70759831</c:v>
                </c:pt>
                <c:pt idx="10">
                  <c:v>160964756</c:v>
                </c:pt>
              </c:numCache>
            </c:numRef>
          </c:val>
          <c:extLst>
            <c:ext xmlns:c16="http://schemas.microsoft.com/office/drawing/2014/chart" uri="{C3380CC4-5D6E-409C-BE32-E72D297353CC}">
              <c16:uniqueId val="{00000001-BEC7-445B-AE43-7C4D74DC0B22}"/>
            </c:ext>
          </c:extLst>
        </c:ser>
        <c:ser>
          <c:idx val="2"/>
          <c:order val="2"/>
          <c:tx>
            <c:strRef>
              <c:f>funding_by_agency!$D$3:$D$4</c:f>
              <c:strCache>
                <c:ptCount val="1"/>
                <c:pt idx="0">
                  <c:v>Millennium Challenge Corporation</c:v>
                </c:pt>
              </c:strCache>
            </c:strRef>
          </c:tx>
          <c:spPr>
            <a:solidFill>
              <a:schemeClr val="accent3"/>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funding_by_agency!$D$5:$D$16</c:f>
              <c:numCache>
                <c:formatCode>"$"#,##0</c:formatCode>
                <c:ptCount val="11"/>
                <c:pt idx="0">
                  <c:v>155324884</c:v>
                </c:pt>
                <c:pt idx="1">
                  <c:v>319575855</c:v>
                </c:pt>
                <c:pt idx="2">
                  <c:v>86443602</c:v>
                </c:pt>
                <c:pt idx="3">
                  <c:v>6731722</c:v>
                </c:pt>
                <c:pt idx="4">
                  <c:v>7890997</c:v>
                </c:pt>
                <c:pt idx="5">
                  <c:v>6188203</c:v>
                </c:pt>
                <c:pt idx="6">
                  <c:v>4617734</c:v>
                </c:pt>
                <c:pt idx="7">
                  <c:v>1897811</c:v>
                </c:pt>
                <c:pt idx="8">
                  <c:v>1781459</c:v>
                </c:pt>
                <c:pt idx="9">
                  <c:v>621575</c:v>
                </c:pt>
                <c:pt idx="10">
                  <c:v>202195</c:v>
                </c:pt>
              </c:numCache>
            </c:numRef>
          </c:val>
          <c:extLst>
            <c:ext xmlns:c16="http://schemas.microsoft.com/office/drawing/2014/chart" uri="{C3380CC4-5D6E-409C-BE32-E72D297353CC}">
              <c16:uniqueId val="{00000002-BEC7-445B-AE43-7C4D74DC0B22}"/>
            </c:ext>
          </c:extLst>
        </c:ser>
        <c:ser>
          <c:idx val="3"/>
          <c:order val="3"/>
          <c:tx>
            <c:strRef>
              <c:f>funding_by_agency!$E$3:$E$4</c:f>
              <c:strCache>
                <c:ptCount val="1"/>
                <c:pt idx="0">
                  <c:v>Department of Defense</c:v>
                </c:pt>
              </c:strCache>
            </c:strRef>
          </c:tx>
          <c:spPr>
            <a:solidFill>
              <a:schemeClr val="accent4"/>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funding_by_agency!$E$5:$E$16</c:f>
              <c:numCache>
                <c:formatCode>"$"#,##0</c:formatCode>
                <c:ptCount val="11"/>
                <c:pt idx="0">
                  <c:v>3561434</c:v>
                </c:pt>
                <c:pt idx="1">
                  <c:v>33833390</c:v>
                </c:pt>
                <c:pt idx="2">
                  <c:v>54875406</c:v>
                </c:pt>
                <c:pt idx="3">
                  <c:v>7611461</c:v>
                </c:pt>
                <c:pt idx="4">
                  <c:v>58138422</c:v>
                </c:pt>
                <c:pt idx="5">
                  <c:v>72271567</c:v>
                </c:pt>
                <c:pt idx="6">
                  <c:v>58559780</c:v>
                </c:pt>
                <c:pt idx="7">
                  <c:v>57770588</c:v>
                </c:pt>
                <c:pt idx="8">
                  <c:v>36016393</c:v>
                </c:pt>
              </c:numCache>
            </c:numRef>
          </c:val>
          <c:extLst>
            <c:ext xmlns:c16="http://schemas.microsoft.com/office/drawing/2014/chart" uri="{C3380CC4-5D6E-409C-BE32-E72D297353CC}">
              <c16:uniqueId val="{00000003-BEC7-445B-AE43-7C4D74DC0B22}"/>
            </c:ext>
          </c:extLst>
        </c:ser>
        <c:ser>
          <c:idx val="4"/>
          <c:order val="4"/>
          <c:tx>
            <c:strRef>
              <c:f>funding_by_agency!$F$3:$F$4</c:f>
              <c:strCache>
                <c:ptCount val="1"/>
                <c:pt idx="0">
                  <c:v>Department of Agriculture</c:v>
                </c:pt>
              </c:strCache>
            </c:strRef>
          </c:tx>
          <c:spPr>
            <a:solidFill>
              <a:schemeClr val="accent5"/>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funding_by_agency!$F$5:$F$16</c:f>
              <c:numCache>
                <c:formatCode>"$"#,##0</c:formatCode>
                <c:ptCount val="11"/>
                <c:pt idx="0">
                  <c:v>6014900</c:v>
                </c:pt>
                <c:pt idx="1">
                  <c:v>21548824</c:v>
                </c:pt>
                <c:pt idx="2">
                  <c:v>20896465</c:v>
                </c:pt>
                <c:pt idx="3">
                  <c:v>14963407</c:v>
                </c:pt>
                <c:pt idx="4">
                  <c:v>30633099</c:v>
                </c:pt>
                <c:pt idx="5">
                  <c:v>39676380</c:v>
                </c:pt>
                <c:pt idx="6">
                  <c:v>21389665</c:v>
                </c:pt>
                <c:pt idx="7">
                  <c:v>4630117</c:v>
                </c:pt>
                <c:pt idx="8">
                  <c:v>7263187</c:v>
                </c:pt>
                <c:pt idx="9">
                  <c:v>7270869</c:v>
                </c:pt>
                <c:pt idx="10">
                  <c:v>1470715</c:v>
                </c:pt>
              </c:numCache>
            </c:numRef>
          </c:val>
          <c:extLst>
            <c:ext xmlns:c16="http://schemas.microsoft.com/office/drawing/2014/chart" uri="{C3380CC4-5D6E-409C-BE32-E72D297353CC}">
              <c16:uniqueId val="{00000004-BEC7-445B-AE43-7C4D74DC0B22}"/>
            </c:ext>
          </c:extLst>
        </c:ser>
        <c:ser>
          <c:idx val="5"/>
          <c:order val="5"/>
          <c:tx>
            <c:strRef>
              <c:f>funding_by_agency!$G$3:$G$4</c:f>
              <c:strCache>
                <c:ptCount val="1"/>
                <c:pt idx="0">
                  <c:v>Department of State</c:v>
                </c:pt>
              </c:strCache>
            </c:strRef>
          </c:tx>
          <c:spPr>
            <a:solidFill>
              <a:schemeClr val="accent6"/>
            </a:solidFill>
            <a:ln>
              <a:noFill/>
            </a:ln>
            <a:effectLst/>
          </c:spPr>
          <c:invertIfNegative val="0"/>
          <c:dPt>
            <c:idx val="10"/>
            <c:invertIfNegative val="0"/>
            <c:bubble3D val="0"/>
            <c:spPr>
              <a:pattFill prst="wdUpDiag">
                <a:fgClr>
                  <a:schemeClr val="accent6"/>
                </a:fgClr>
                <a:bgClr>
                  <a:schemeClr val="bg1"/>
                </a:bgClr>
              </a:pattFill>
              <a:ln>
                <a:noFill/>
              </a:ln>
              <a:effectLst/>
            </c:spPr>
            <c:extLst>
              <c:ext xmlns:c16="http://schemas.microsoft.com/office/drawing/2014/chart" uri="{C3380CC4-5D6E-409C-BE32-E72D297353CC}">
                <c16:uniqueId val="{00000003-BFD4-FE4A-93D8-7076FC5A70D9}"/>
              </c:ext>
            </c:extLst>
          </c:dPt>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funding_by_agency!$G$5:$G$16</c:f>
              <c:numCache>
                <c:formatCode>"$"#,##0</c:formatCode>
                <c:ptCount val="11"/>
                <c:pt idx="0">
                  <c:v>6496402</c:v>
                </c:pt>
                <c:pt idx="1">
                  <c:v>12383185</c:v>
                </c:pt>
                <c:pt idx="2">
                  <c:v>11917656</c:v>
                </c:pt>
                <c:pt idx="3">
                  <c:v>13286002</c:v>
                </c:pt>
                <c:pt idx="4">
                  <c:v>19205860</c:v>
                </c:pt>
                <c:pt idx="5">
                  <c:v>12101183</c:v>
                </c:pt>
                <c:pt idx="6">
                  <c:v>14743502</c:v>
                </c:pt>
                <c:pt idx="7">
                  <c:v>11802512</c:v>
                </c:pt>
                <c:pt idx="8">
                  <c:v>13061476</c:v>
                </c:pt>
                <c:pt idx="9">
                  <c:v>11248341</c:v>
                </c:pt>
                <c:pt idx="10">
                  <c:v>6279094</c:v>
                </c:pt>
              </c:numCache>
            </c:numRef>
          </c:val>
          <c:extLst>
            <c:ext xmlns:c16="http://schemas.microsoft.com/office/drawing/2014/chart" uri="{C3380CC4-5D6E-409C-BE32-E72D297353CC}">
              <c16:uniqueId val="{00000005-BEC7-445B-AE43-7C4D74DC0B22}"/>
            </c:ext>
          </c:extLst>
        </c:ser>
        <c:ser>
          <c:idx val="6"/>
          <c:order val="6"/>
          <c:tx>
            <c:strRef>
              <c:f>funding_by_agency!$H$3:$H$4</c:f>
              <c:strCache>
                <c:ptCount val="1"/>
                <c:pt idx="0">
                  <c:v>Peace Corps</c:v>
                </c:pt>
              </c:strCache>
            </c:strRef>
          </c:tx>
          <c:spPr>
            <a:solidFill>
              <a:schemeClr val="accent1">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funding_by_agency!$H$5:$H$16</c:f>
              <c:numCache>
                <c:formatCode>"$"#,##0</c:formatCode>
                <c:ptCount val="11"/>
                <c:pt idx="0">
                  <c:v>4192706</c:v>
                </c:pt>
                <c:pt idx="1">
                  <c:v>3937522</c:v>
                </c:pt>
                <c:pt idx="2">
                  <c:v>4284260</c:v>
                </c:pt>
                <c:pt idx="3">
                  <c:v>4835198</c:v>
                </c:pt>
                <c:pt idx="4">
                  <c:v>5360076</c:v>
                </c:pt>
                <c:pt idx="5">
                  <c:v>5671344</c:v>
                </c:pt>
                <c:pt idx="6">
                  <c:v>5562440</c:v>
                </c:pt>
                <c:pt idx="7">
                  <c:v>4994239</c:v>
                </c:pt>
                <c:pt idx="8">
                  <c:v>4129303</c:v>
                </c:pt>
                <c:pt idx="9">
                  <c:v>2387765</c:v>
                </c:pt>
                <c:pt idx="10">
                  <c:v>2642991</c:v>
                </c:pt>
              </c:numCache>
            </c:numRef>
          </c:val>
          <c:extLst>
            <c:ext xmlns:c16="http://schemas.microsoft.com/office/drawing/2014/chart" uri="{C3380CC4-5D6E-409C-BE32-E72D297353CC}">
              <c16:uniqueId val="{00000006-BEC7-445B-AE43-7C4D74DC0B22}"/>
            </c:ext>
          </c:extLst>
        </c:ser>
        <c:ser>
          <c:idx val="7"/>
          <c:order val="7"/>
          <c:tx>
            <c:strRef>
              <c:f>funding_by_agency!$I$3:$I$4</c:f>
              <c:strCache>
                <c:ptCount val="1"/>
                <c:pt idx="0">
                  <c:v>Department of Labor</c:v>
                </c:pt>
              </c:strCache>
            </c:strRef>
          </c:tx>
          <c:spPr>
            <a:solidFill>
              <a:schemeClr val="accent2">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funding_by_agency!$I$5:$I$16</c:f>
              <c:numCache>
                <c:formatCode>"$"#,##0</c:formatCode>
                <c:ptCount val="11"/>
                <c:pt idx="1">
                  <c:v>11530001</c:v>
                </c:pt>
                <c:pt idx="3">
                  <c:v>3537903</c:v>
                </c:pt>
                <c:pt idx="4">
                  <c:v>3473373</c:v>
                </c:pt>
                <c:pt idx="5">
                  <c:v>1316849</c:v>
                </c:pt>
              </c:numCache>
            </c:numRef>
          </c:val>
          <c:extLst>
            <c:ext xmlns:c16="http://schemas.microsoft.com/office/drawing/2014/chart" uri="{C3380CC4-5D6E-409C-BE32-E72D297353CC}">
              <c16:uniqueId val="{00000007-BEC7-445B-AE43-7C4D74DC0B22}"/>
            </c:ext>
          </c:extLst>
        </c:ser>
        <c:ser>
          <c:idx val="8"/>
          <c:order val="8"/>
          <c:tx>
            <c:strRef>
              <c:f>funding_by_agency!$J$3:$J$4</c:f>
              <c:strCache>
                <c:ptCount val="1"/>
                <c:pt idx="0">
                  <c:v>African Development Foundation</c:v>
                </c:pt>
              </c:strCache>
            </c:strRef>
          </c:tx>
          <c:spPr>
            <a:solidFill>
              <a:schemeClr val="accent3">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funding_by_agency!$J$5:$J$16</c:f>
              <c:numCache>
                <c:formatCode>"$"#,##0</c:formatCode>
                <c:ptCount val="11"/>
                <c:pt idx="0">
                  <c:v>1741777</c:v>
                </c:pt>
                <c:pt idx="1">
                  <c:v>743864</c:v>
                </c:pt>
                <c:pt idx="2">
                  <c:v>504219</c:v>
                </c:pt>
                <c:pt idx="3">
                  <c:v>643701</c:v>
                </c:pt>
                <c:pt idx="4">
                  <c:v>792881</c:v>
                </c:pt>
                <c:pt idx="5">
                  <c:v>1487285</c:v>
                </c:pt>
                <c:pt idx="6">
                  <c:v>1092985</c:v>
                </c:pt>
                <c:pt idx="7">
                  <c:v>920993</c:v>
                </c:pt>
                <c:pt idx="8">
                  <c:v>693532</c:v>
                </c:pt>
                <c:pt idx="9">
                  <c:v>788033</c:v>
                </c:pt>
                <c:pt idx="10">
                  <c:v>1207705</c:v>
                </c:pt>
              </c:numCache>
            </c:numRef>
          </c:val>
          <c:extLst>
            <c:ext xmlns:c16="http://schemas.microsoft.com/office/drawing/2014/chart" uri="{C3380CC4-5D6E-409C-BE32-E72D297353CC}">
              <c16:uniqueId val="{00000008-BEC7-445B-AE43-7C4D74DC0B22}"/>
            </c:ext>
          </c:extLst>
        </c:ser>
        <c:ser>
          <c:idx val="9"/>
          <c:order val="9"/>
          <c:tx>
            <c:strRef>
              <c:f>funding_by_agency!$K$3:$K$4</c:f>
              <c:strCache>
                <c:ptCount val="1"/>
                <c:pt idx="0">
                  <c:v>Department of the Treasury</c:v>
                </c:pt>
              </c:strCache>
            </c:strRef>
          </c:tx>
          <c:spPr>
            <a:solidFill>
              <a:schemeClr val="accent4">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funding_by_agency!$K$5:$K$16</c:f>
              <c:numCache>
                <c:formatCode>"$"#,##0</c:formatCode>
                <c:ptCount val="11"/>
                <c:pt idx="0">
                  <c:v>636620</c:v>
                </c:pt>
                <c:pt idx="1">
                  <c:v>466351</c:v>
                </c:pt>
                <c:pt idx="2">
                  <c:v>732406</c:v>
                </c:pt>
                <c:pt idx="3">
                  <c:v>698946</c:v>
                </c:pt>
                <c:pt idx="4">
                  <c:v>899190</c:v>
                </c:pt>
                <c:pt idx="5">
                  <c:v>625226</c:v>
                </c:pt>
                <c:pt idx="6">
                  <c:v>48857</c:v>
                </c:pt>
                <c:pt idx="7">
                  <c:v>-4012</c:v>
                </c:pt>
              </c:numCache>
            </c:numRef>
          </c:val>
          <c:extLst>
            <c:ext xmlns:c16="http://schemas.microsoft.com/office/drawing/2014/chart" uri="{C3380CC4-5D6E-409C-BE32-E72D297353CC}">
              <c16:uniqueId val="{00000009-BEC7-445B-AE43-7C4D74DC0B22}"/>
            </c:ext>
          </c:extLst>
        </c:ser>
        <c:ser>
          <c:idx val="10"/>
          <c:order val="10"/>
          <c:tx>
            <c:strRef>
              <c:f>funding_by_agency!$L$3:$L$4</c:f>
              <c:strCache>
                <c:ptCount val="1"/>
                <c:pt idx="0">
                  <c:v>Trade and Development Agency</c:v>
                </c:pt>
              </c:strCache>
            </c:strRef>
          </c:tx>
          <c:spPr>
            <a:solidFill>
              <a:schemeClr val="accent5">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funding_by_agency!$L$5:$L$16</c:f>
              <c:numCache>
                <c:formatCode>"$"#,##0</c:formatCode>
                <c:ptCount val="11"/>
                <c:pt idx="0">
                  <c:v>771352</c:v>
                </c:pt>
                <c:pt idx="1">
                  <c:v>121244</c:v>
                </c:pt>
                <c:pt idx="2">
                  <c:v>144217</c:v>
                </c:pt>
                <c:pt idx="3">
                  <c:v>585540</c:v>
                </c:pt>
                <c:pt idx="4">
                  <c:v>913459</c:v>
                </c:pt>
                <c:pt idx="5">
                  <c:v>185633</c:v>
                </c:pt>
                <c:pt idx="6">
                  <c:v>212969</c:v>
                </c:pt>
              </c:numCache>
            </c:numRef>
          </c:val>
          <c:extLst>
            <c:ext xmlns:c16="http://schemas.microsoft.com/office/drawing/2014/chart" uri="{C3380CC4-5D6E-409C-BE32-E72D297353CC}">
              <c16:uniqueId val="{0000000A-BEC7-445B-AE43-7C4D74DC0B22}"/>
            </c:ext>
          </c:extLst>
        </c:ser>
        <c:ser>
          <c:idx val="11"/>
          <c:order val="11"/>
          <c:tx>
            <c:strRef>
              <c:f>funding_by_agency!$M$3:$M$4</c:f>
              <c:strCache>
                <c:ptCount val="1"/>
                <c:pt idx="0">
                  <c:v>Department of Energy</c:v>
                </c:pt>
              </c:strCache>
            </c:strRef>
          </c:tx>
          <c:spPr>
            <a:solidFill>
              <a:schemeClr val="accent6">
                <a:lumMod val="6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funding_by_agency!$M$5:$M$16</c:f>
              <c:numCache>
                <c:formatCode>"$"#,##0</c:formatCode>
                <c:ptCount val="11"/>
                <c:pt idx="0">
                  <c:v>735233</c:v>
                </c:pt>
                <c:pt idx="1">
                  <c:v>377704</c:v>
                </c:pt>
                <c:pt idx="2">
                  <c:v>434169</c:v>
                </c:pt>
                <c:pt idx="3">
                  <c:v>83872</c:v>
                </c:pt>
              </c:numCache>
            </c:numRef>
          </c:val>
          <c:extLst>
            <c:ext xmlns:c16="http://schemas.microsoft.com/office/drawing/2014/chart" uri="{C3380CC4-5D6E-409C-BE32-E72D297353CC}">
              <c16:uniqueId val="{0000000B-BEC7-445B-AE43-7C4D74DC0B22}"/>
            </c:ext>
          </c:extLst>
        </c:ser>
        <c:ser>
          <c:idx val="12"/>
          <c:order val="12"/>
          <c:tx>
            <c:strRef>
              <c:f>funding_by_agency!$N$3:$N$4</c:f>
              <c:strCache>
                <c:ptCount val="1"/>
                <c:pt idx="0">
                  <c:v>Department of the Interior</c:v>
                </c:pt>
              </c:strCache>
            </c:strRef>
          </c:tx>
          <c:spPr>
            <a:solidFill>
              <a:schemeClr val="accent1">
                <a:lumMod val="80000"/>
                <a:lumOff val="20000"/>
              </a:schemeClr>
            </a:solidFill>
            <a:ln>
              <a:noFill/>
            </a:ln>
            <a:effectLst/>
          </c:spPr>
          <c:invertIfNegative val="0"/>
          <c:dPt>
            <c:idx val="10"/>
            <c:invertIfNegative val="0"/>
            <c:bubble3D val="0"/>
            <c:spPr>
              <a:pattFill prst="wdUpDiag">
                <a:fgClr>
                  <a:schemeClr val="accent5"/>
                </a:fgClr>
                <a:bgClr>
                  <a:schemeClr val="bg1"/>
                </a:bgClr>
              </a:pattFill>
              <a:ln>
                <a:noFill/>
              </a:ln>
              <a:effectLst/>
            </c:spPr>
            <c:extLst>
              <c:ext xmlns:c16="http://schemas.microsoft.com/office/drawing/2014/chart" uri="{C3380CC4-5D6E-409C-BE32-E72D297353CC}">
                <c16:uniqueId val="{00000002-BFD4-FE4A-93D8-7076FC5A70D9}"/>
              </c:ext>
            </c:extLst>
          </c:dPt>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funding_by_agency!$N$5:$N$16</c:f>
              <c:numCache>
                <c:formatCode>"$"#,##0</c:formatCode>
                <c:ptCount val="11"/>
                <c:pt idx="0">
                  <c:v>196962</c:v>
                </c:pt>
                <c:pt idx="1">
                  <c:v>469817</c:v>
                </c:pt>
                <c:pt idx="2">
                  <c:v>294774</c:v>
                </c:pt>
                <c:pt idx="3">
                  <c:v>287970</c:v>
                </c:pt>
                <c:pt idx="4">
                  <c:v>492477</c:v>
                </c:pt>
                <c:pt idx="5">
                  <c:v>74551</c:v>
                </c:pt>
                <c:pt idx="6">
                  <c:v>213463</c:v>
                </c:pt>
                <c:pt idx="7">
                  <c:v>-853735</c:v>
                </c:pt>
                <c:pt idx="8">
                  <c:v>-149461</c:v>
                </c:pt>
                <c:pt idx="9">
                  <c:v>147311</c:v>
                </c:pt>
                <c:pt idx="10">
                  <c:v>104557</c:v>
                </c:pt>
              </c:numCache>
            </c:numRef>
          </c:val>
          <c:extLst>
            <c:ext xmlns:c16="http://schemas.microsoft.com/office/drawing/2014/chart" uri="{C3380CC4-5D6E-409C-BE32-E72D297353CC}">
              <c16:uniqueId val="{0000000C-BEC7-445B-AE43-7C4D74DC0B22}"/>
            </c:ext>
          </c:extLst>
        </c:ser>
        <c:ser>
          <c:idx val="13"/>
          <c:order val="13"/>
          <c:tx>
            <c:strRef>
              <c:f>funding_by_agency!$O$3:$O$4</c:f>
              <c:strCache>
                <c:ptCount val="1"/>
                <c:pt idx="0">
                  <c:v>Department of the Army</c:v>
                </c:pt>
              </c:strCache>
            </c:strRef>
          </c:tx>
          <c:spPr>
            <a:solidFill>
              <a:schemeClr val="accent2">
                <a:lumMod val="80000"/>
                <a:lumOff val="2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funding_by_agency!$O$5:$O$16</c:f>
              <c:numCache>
                <c:formatCode>General</c:formatCode>
                <c:ptCount val="11"/>
                <c:pt idx="4" formatCode="&quot;$&quot;#,##0">
                  <c:v>87065</c:v>
                </c:pt>
                <c:pt idx="6" formatCode="&quot;$&quot;#,##0">
                  <c:v>85018</c:v>
                </c:pt>
                <c:pt idx="7" formatCode="&quot;$&quot;#,##0">
                  <c:v>250632</c:v>
                </c:pt>
                <c:pt idx="8" formatCode="&quot;$&quot;#,##0">
                  <c:v>165488</c:v>
                </c:pt>
              </c:numCache>
            </c:numRef>
          </c:val>
          <c:extLst>
            <c:ext xmlns:c16="http://schemas.microsoft.com/office/drawing/2014/chart" uri="{C3380CC4-5D6E-409C-BE32-E72D297353CC}">
              <c16:uniqueId val="{0000000D-BEC7-445B-AE43-7C4D74DC0B22}"/>
            </c:ext>
          </c:extLst>
        </c:ser>
        <c:ser>
          <c:idx val="14"/>
          <c:order val="14"/>
          <c:tx>
            <c:strRef>
              <c:f>funding_by_agency!$P$3:$P$4</c:f>
              <c:strCache>
                <c:ptCount val="1"/>
                <c:pt idx="0">
                  <c:v>Department of Homeland Security</c:v>
                </c:pt>
              </c:strCache>
            </c:strRef>
          </c:tx>
          <c:spPr>
            <a:solidFill>
              <a:schemeClr val="accent3">
                <a:lumMod val="80000"/>
                <a:lumOff val="2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funding_by_agency!$P$5:$P$16</c:f>
              <c:numCache>
                <c:formatCode>General</c:formatCode>
                <c:ptCount val="11"/>
                <c:pt idx="3" formatCode="&quot;$&quot;#,##0">
                  <c:v>85122</c:v>
                </c:pt>
              </c:numCache>
            </c:numRef>
          </c:val>
          <c:extLst>
            <c:ext xmlns:c16="http://schemas.microsoft.com/office/drawing/2014/chart" uri="{C3380CC4-5D6E-409C-BE32-E72D297353CC}">
              <c16:uniqueId val="{0000000E-BEC7-445B-AE43-7C4D74DC0B22}"/>
            </c:ext>
          </c:extLst>
        </c:ser>
        <c:ser>
          <c:idx val="15"/>
          <c:order val="15"/>
          <c:tx>
            <c:strRef>
              <c:f>funding_by_agency!$Q$3:$Q$4</c:f>
              <c:strCache>
                <c:ptCount val="1"/>
                <c:pt idx="0">
                  <c:v>Department of Justice</c:v>
                </c:pt>
              </c:strCache>
            </c:strRef>
          </c:tx>
          <c:spPr>
            <a:solidFill>
              <a:schemeClr val="accent4">
                <a:lumMod val="80000"/>
                <a:lumOff val="20000"/>
              </a:schemeClr>
            </a:solidFill>
            <a:ln>
              <a:noFill/>
            </a:ln>
            <a:effectLst/>
          </c:spPr>
          <c:invertIfNegative val="0"/>
          <c:cat>
            <c:strRef>
              <c:f>funding_by_agency!$A$5:$A$16</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funding_by_agency!$Q$5:$Q$16</c:f>
              <c:numCache>
                <c:formatCode>General</c:formatCode>
                <c:ptCount val="11"/>
                <c:pt idx="2" formatCode="&quot;$&quot;#,##0">
                  <c:v>18391</c:v>
                </c:pt>
                <c:pt idx="3" formatCode="&quot;$&quot;#,##0">
                  <c:v>7910</c:v>
                </c:pt>
                <c:pt idx="8" formatCode="&quot;$&quot;#,##0">
                  <c:v>5663</c:v>
                </c:pt>
              </c:numCache>
            </c:numRef>
          </c:val>
          <c:extLst>
            <c:ext xmlns:c16="http://schemas.microsoft.com/office/drawing/2014/chart" uri="{C3380CC4-5D6E-409C-BE32-E72D297353CC}">
              <c16:uniqueId val="{0000000F-BEC7-445B-AE43-7C4D74DC0B22}"/>
            </c:ext>
          </c:extLst>
        </c:ser>
        <c:dLbls>
          <c:showLegendKey val="0"/>
          <c:showVal val="0"/>
          <c:showCatName val="0"/>
          <c:showSerName val="0"/>
          <c:showPercent val="0"/>
          <c:showBubbleSize val="0"/>
        </c:dLbls>
        <c:gapWidth val="219"/>
        <c:overlap val="100"/>
        <c:axId val="728578383"/>
        <c:axId val="934388640"/>
      </c:barChart>
      <c:catAx>
        <c:axId val="728578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4388640"/>
        <c:crosses val="autoZero"/>
        <c:auto val="1"/>
        <c:lblAlgn val="ctr"/>
        <c:lblOffset val="100"/>
        <c:noMultiLvlLbl val="0"/>
      </c:catAx>
      <c:valAx>
        <c:axId val="9343886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578383"/>
        <c:crosses val="autoZero"/>
        <c:crossBetween val="between"/>
      </c:valAx>
      <c:spPr>
        <a:noFill/>
        <a:ln>
          <a:noFill/>
        </a:ln>
        <a:effectLst/>
      </c:spPr>
    </c:plotArea>
    <c:legend>
      <c:legendPos val="r"/>
      <c:layout>
        <c:manualLayout>
          <c:xMode val="edge"/>
          <c:yMode val="edge"/>
          <c:x val="6.796147332635738E-2"/>
          <c:y val="0.76879890771479109"/>
          <c:w val="0.85211927011490418"/>
          <c:h val="0.2000973206079265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0.8608</cdr:x>
      <cdr:y>0.228</cdr:y>
    </cdr:from>
    <cdr:to>
      <cdr:x>1</cdr:x>
      <cdr:y>0.28298</cdr:y>
    </cdr:to>
    <cdr:sp macro="" textlink="">
      <cdr:nvSpPr>
        <cdr:cNvPr id="2" name="TextBox 1">
          <a:extLst xmlns:a="http://schemas.openxmlformats.org/drawingml/2006/main">
            <a:ext uri="{FF2B5EF4-FFF2-40B4-BE49-F238E27FC236}">
              <a16:creationId xmlns:a16="http://schemas.microsoft.com/office/drawing/2014/main" id="{5A797BFA-E0C3-0A07-CC80-D367716BD55F}"/>
            </a:ext>
          </a:extLst>
        </cdr:cNvPr>
        <cdr:cNvSpPr txBox="1"/>
      </cdr:nvSpPr>
      <cdr:spPr>
        <a:xfrm xmlns:a="http://schemas.openxmlformats.org/drawingml/2006/main">
          <a:off x="10394577" y="1393953"/>
          <a:ext cx="1680882" cy="3361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U.S</a:t>
          </a:r>
          <a:r>
            <a:rPr lang="en-US" b="1" dirty="0"/>
            <a:t>.</a:t>
          </a:r>
          <a:r>
            <a:rPr lang="en-US" sz="1100" b="1" dirty="0"/>
            <a:t> Category names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82581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141470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3834707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1824141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9</a:t>
            </a:fld>
            <a:endParaRPr lang="en-US"/>
          </a:p>
        </p:txBody>
      </p:sp>
    </p:spTree>
    <p:extLst>
      <p:ext uri="{BB962C8B-B14F-4D97-AF65-F5344CB8AC3E}">
        <p14:creationId xmlns:p14="http://schemas.microsoft.com/office/powerpoint/2010/main" val="3781790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10</a:t>
            </a:fld>
            <a:endParaRPr lang="en-US"/>
          </a:p>
        </p:txBody>
      </p:sp>
    </p:spTree>
    <p:extLst>
      <p:ext uri="{BB962C8B-B14F-4D97-AF65-F5344CB8AC3E}">
        <p14:creationId xmlns:p14="http://schemas.microsoft.com/office/powerpoint/2010/main" val="405102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hyperlink" Target="https://www.foreignassistance.gov/data#tab-query" TargetMode="Externa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said.gov/tanzania/fact-sheets" TargetMode="Externa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usaid.gov/tanzania/fact-sheet/usaid-tanzania-activity-briefer-january-2022" TargetMode="External"/><Relationship Id="rId5" Type="http://schemas.openxmlformats.org/officeDocument/2006/relationships/hyperlink" Target="https://www.usaid.gov/tanzania/fact-sheets" TargetMode="External"/><Relationship Id="rId10" Type="http://schemas.openxmlformats.org/officeDocument/2006/relationships/hyperlink" Target="https://www.usaid.gov/sites/default/files/2022-05/Mwanamke_Imara_Fact_Sheet_English.pdf" TargetMode="External"/><Relationship Id="rId4" Type="http://schemas.openxmlformats.org/officeDocument/2006/relationships/image" Target="../media/image3.svg"/><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hyperlink" Target="https://www.usaid.gov/tanzania/fact-shee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hyperlink" Target="https://www.usaid.gov/tanzania/fact-sheets" TargetMode="Externa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4.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hyperlink" Target="https://www.foreignassistance.gov/data#tab-query" TargetMode="Externa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kumimoji="0" lang="en-US" sz="5600" b="0" i="0" u="none" strike="noStrike" kern="1200" cap="small" spc="0" normalizeH="0" baseline="0" noProof="0" dirty="0">
                <a:ln>
                  <a:noFill/>
                </a:ln>
                <a:solidFill>
                  <a:prstClr val="white"/>
                </a:solidFill>
                <a:effectLst/>
                <a:uLnTx/>
                <a:uFillTx/>
                <a:latin typeface="Myriad Pro Cond"/>
                <a:ea typeface="+mj-ea"/>
                <a:cs typeface="+mj-cs"/>
              </a:rPr>
              <a:t>U.S. Foreign Assistance to Tanzania</a:t>
            </a:r>
            <a:br>
              <a:rPr kumimoji="0" lang="en-US" sz="5600" b="0" i="0" u="none" strike="noStrike" kern="1200" cap="small" spc="0" normalizeH="0" baseline="0" noProof="0" dirty="0">
                <a:ln>
                  <a:noFill/>
                </a:ln>
                <a:solidFill>
                  <a:prstClr val="white"/>
                </a:solidFill>
                <a:effectLst/>
                <a:uLnTx/>
                <a:uFillTx/>
                <a:latin typeface="Myriad Pro Cond"/>
                <a:ea typeface="+mj-ea"/>
                <a:cs typeface="+mj-cs"/>
              </a:rPr>
            </a:br>
            <a:r>
              <a:rPr kumimoji="0" lang="en-US" sz="2000" b="0" i="0" u="none" strike="noStrike" kern="1200" cap="small" spc="0" normalizeH="0" baseline="0" noProof="0" dirty="0">
                <a:ln>
                  <a:noFill/>
                </a:ln>
                <a:solidFill>
                  <a:prstClr val="white"/>
                </a:solidFill>
                <a:effectLst/>
                <a:uLnTx/>
                <a:uFillTx/>
                <a:latin typeface="Myriad Pro Cond"/>
                <a:ea typeface="+mj-ea"/>
                <a:cs typeface="+mj-cs"/>
              </a:rPr>
              <a:t>A Preliminary overview of Publicly Available data</a:t>
            </a:r>
            <a:endParaRPr lang="en-US" sz="56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(9/25/2023)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947ACA9-3306-731B-1D08-9D9E6F30E865}"/>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07CFB35C-34EE-0935-2ED4-D7A192C94C4F}"/>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Tanzania; accessed September 18, 2023).: </a:t>
            </a:r>
            <a:r>
              <a:rPr lang="en-US" sz="1000" dirty="0">
                <a:hlinkClick r:id="rId5"/>
              </a:rPr>
              <a:t>https://www.foreignassistance.gov/data#tab-query</a:t>
            </a:r>
            <a:endParaRPr lang="en-US" sz="1000" dirty="0"/>
          </a:p>
          <a:p>
            <a:r>
              <a:rPr lang="en-US" sz="1000" b="1" dirty="0"/>
              <a:t>*Note: </a:t>
            </a:r>
            <a:r>
              <a:rPr lang="en-US" sz="1000" dirty="0"/>
              <a:t>Public data is reported as not complete for FY2022.</a:t>
            </a:r>
          </a:p>
        </p:txBody>
      </p:sp>
      <p:graphicFrame>
        <p:nvGraphicFramePr>
          <p:cNvPr id="3" name="Chart 2">
            <a:extLst>
              <a:ext uri="{FF2B5EF4-FFF2-40B4-BE49-F238E27FC236}">
                <a16:creationId xmlns:a16="http://schemas.microsoft.com/office/drawing/2014/main" id="{553DF3A3-10E5-B216-385E-CF4A191529CB}"/>
              </a:ext>
            </a:extLst>
          </p:cNvPr>
          <p:cNvGraphicFramePr>
            <a:graphicFrameLocks/>
          </p:cNvGraphicFramePr>
          <p:nvPr>
            <p:extLst>
              <p:ext uri="{D42A27DB-BD31-4B8C-83A1-F6EECF244321}">
                <p14:modId xmlns:p14="http://schemas.microsoft.com/office/powerpoint/2010/main" val="934835423"/>
              </p:ext>
            </p:extLst>
          </p:nvPr>
        </p:nvGraphicFramePr>
        <p:xfrm>
          <a:off x="427392" y="131126"/>
          <a:ext cx="11337215" cy="6526819"/>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a:extLst>
              <a:ext uri="{FF2B5EF4-FFF2-40B4-BE49-F238E27FC236}">
                <a16:creationId xmlns:a16="http://schemas.microsoft.com/office/drawing/2014/main" id="{0EBFA45A-C9C0-AA9A-22A3-16A993DC0209}"/>
              </a:ext>
            </a:extLst>
          </p:cNvPr>
          <p:cNvSpPr txBox="1"/>
          <p:nvPr/>
        </p:nvSpPr>
        <p:spPr>
          <a:xfrm rot="16200000">
            <a:off x="-475755" y="2850777"/>
            <a:ext cx="1378904" cy="246221"/>
          </a:xfrm>
          <a:prstGeom prst="rect">
            <a:avLst/>
          </a:prstGeom>
          <a:noFill/>
        </p:spPr>
        <p:txBody>
          <a:bodyPr wrap="none" rtlCol="0">
            <a:spAutoFit/>
          </a:bodyPr>
          <a:lstStyle/>
          <a:p>
            <a:r>
              <a:rPr lang="en-US" sz="1000" dirty="0"/>
              <a:t>Total Amount in USD</a:t>
            </a:r>
          </a:p>
        </p:txBody>
      </p:sp>
    </p:spTree>
    <p:extLst>
      <p:ext uri="{BB962C8B-B14F-4D97-AF65-F5344CB8AC3E}">
        <p14:creationId xmlns:p14="http://schemas.microsoft.com/office/powerpoint/2010/main" val="69186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Tanzania: Fact sheet overview</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405245" y="1884150"/>
            <a:ext cx="5850082" cy="4132186"/>
          </a:xfrm>
          <a:prstGeom prst="rect">
            <a:avLst/>
          </a:prstGeom>
          <a:noFill/>
        </p:spPr>
        <p:txBody>
          <a:bodyPr wrap="square" rtlCol="0">
            <a:noAutofit/>
          </a:bodyPr>
          <a:lstStyle/>
          <a:p>
            <a:pPr marL="800100" lvl="1" indent="-342900">
              <a:buFont typeface="Arial" panose="020B0604020202020204" pitchFamily="34" charset="0"/>
              <a:buChar char="•"/>
            </a:pPr>
            <a:r>
              <a:rPr lang="en-US" sz="2500" i="0" dirty="0">
                <a:solidFill>
                  <a:srgbClr val="36494D"/>
                </a:solidFill>
                <a:effectLst/>
                <a:hlinkClick r:id="rId5"/>
              </a:rPr>
              <a:t>USAID Tanzania’s website </a:t>
            </a:r>
            <a:r>
              <a:rPr lang="en-US" sz="2500" i="0" dirty="0">
                <a:solidFill>
                  <a:srgbClr val="36494D"/>
                </a:solidFill>
                <a:effectLst/>
              </a:rPr>
              <a:t>provides 80 fact sheets covering active and recently closed projects</a:t>
            </a:r>
            <a:endParaRPr lang="en-US" sz="2500" dirty="0">
              <a:solidFill>
                <a:srgbClr val="36494D"/>
              </a:solidFill>
            </a:endParaRPr>
          </a:p>
          <a:p>
            <a:pPr marL="800100" lvl="1" indent="-342900">
              <a:buFont typeface="Arial" panose="020B0604020202020204" pitchFamily="34" charset="0"/>
              <a:buChar char="•"/>
            </a:pPr>
            <a:r>
              <a:rPr lang="en-US" sz="2500" dirty="0">
                <a:solidFill>
                  <a:srgbClr val="36494D"/>
                </a:solidFill>
              </a:rPr>
              <a:t>57 fact sheets cover individual projects</a:t>
            </a:r>
          </a:p>
          <a:p>
            <a:pPr marL="800100" lvl="1" indent="-342900">
              <a:buFont typeface="Arial" panose="020B0604020202020204" pitchFamily="34" charset="0"/>
              <a:buChar char="•"/>
            </a:pPr>
            <a:r>
              <a:rPr lang="en-US" sz="2500" dirty="0">
                <a:solidFill>
                  <a:srgbClr val="36494D"/>
                </a:solidFill>
              </a:rPr>
              <a:t>23 fact sheets provide overviews of specific </a:t>
            </a:r>
            <a:r>
              <a:rPr lang="en-US" sz="2500">
                <a:solidFill>
                  <a:srgbClr val="36494D"/>
                </a:solidFill>
              </a:rPr>
              <a:t>issue areas </a:t>
            </a:r>
            <a:r>
              <a:rPr lang="en-US" sz="2500" dirty="0">
                <a:solidFill>
                  <a:srgbClr val="36494D"/>
                </a:solidFill>
              </a:rPr>
              <a:t>or long-term USAID initiatives encompassing multiple projects (e.g., Vaccination)</a:t>
            </a:r>
            <a:endParaRPr lang="en-US" sz="2500" i="0" dirty="0">
              <a:solidFill>
                <a:srgbClr val="36494D"/>
              </a:solidFill>
              <a:effectLst/>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https://www.usaid.gov/tanzania (“Factsheets”; accessed September 19, 2023).: https://www.usaid.gov/tanzania/fact-sheets</a:t>
            </a:r>
          </a:p>
          <a:p>
            <a:r>
              <a:rPr lang="en-US" sz="1000" b="1" dirty="0"/>
              <a:t>*Note: </a:t>
            </a:r>
            <a:r>
              <a:rPr lang="en-US" sz="1000" dirty="0"/>
              <a:t>Includes both project and non-project fact sheets.  80 total fact sheets, 27 with translations accessible on USAID website.</a:t>
            </a:r>
          </a:p>
        </p:txBody>
      </p:sp>
      <p:graphicFrame>
        <p:nvGraphicFramePr>
          <p:cNvPr id="4" name="Chart 3">
            <a:extLst>
              <a:ext uri="{FF2B5EF4-FFF2-40B4-BE49-F238E27FC236}">
                <a16:creationId xmlns:a16="http://schemas.microsoft.com/office/drawing/2014/main" id="{78938DE0-B2B7-E323-A36B-AA4F4FDFE7C3}"/>
              </a:ext>
            </a:extLst>
          </p:cNvPr>
          <p:cNvGraphicFramePr>
            <a:graphicFrameLocks/>
          </p:cNvGraphicFramePr>
          <p:nvPr>
            <p:extLst>
              <p:ext uri="{D42A27DB-BD31-4B8C-83A1-F6EECF244321}">
                <p14:modId xmlns:p14="http://schemas.microsoft.com/office/powerpoint/2010/main" val="761550000"/>
              </p:ext>
            </p:extLst>
          </p:nvPr>
        </p:nvGraphicFramePr>
        <p:xfrm>
          <a:off x="5601566" y="1642703"/>
          <a:ext cx="6244070" cy="3946670"/>
        </p:xfrm>
        <a:graphic>
          <a:graphicData uri="http://schemas.openxmlformats.org/drawingml/2006/chart">
            <c:chart xmlns:c="http://schemas.openxmlformats.org/drawingml/2006/chart" xmlns:r="http://schemas.openxmlformats.org/officeDocument/2006/relationships" r:id="rId8"/>
          </a:graphicData>
        </a:graphic>
      </p:graphicFrame>
      <p:sp>
        <p:nvSpPr>
          <p:cNvPr id="7" name="TextBox 6">
            <a:extLst>
              <a:ext uri="{FF2B5EF4-FFF2-40B4-BE49-F238E27FC236}">
                <a16:creationId xmlns:a16="http://schemas.microsoft.com/office/drawing/2014/main" id="{4E6E694D-5022-EDDA-0620-8341FDEF6A6F}"/>
              </a:ext>
            </a:extLst>
          </p:cNvPr>
          <p:cNvSpPr txBox="1"/>
          <p:nvPr/>
        </p:nvSpPr>
        <p:spPr>
          <a:xfrm>
            <a:off x="5601566" y="5220041"/>
            <a:ext cx="1288473" cy="369332"/>
          </a:xfrm>
          <a:prstGeom prst="rect">
            <a:avLst/>
          </a:prstGeom>
          <a:noFill/>
        </p:spPr>
        <p:txBody>
          <a:bodyPr wrap="square" rtlCol="0">
            <a:spAutoFit/>
          </a:bodyPr>
          <a:lstStyle/>
          <a:p>
            <a:r>
              <a:rPr lang="en-US" dirty="0"/>
              <a:t>N = 80</a:t>
            </a:r>
          </a:p>
        </p:txBody>
      </p:sp>
    </p:spTree>
    <p:extLst>
      <p:ext uri="{BB962C8B-B14F-4D97-AF65-F5344CB8AC3E}">
        <p14:creationId xmlns:p14="http://schemas.microsoft.com/office/powerpoint/2010/main" val="67705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346810"/>
            <a:ext cx="10951624" cy="837796"/>
          </a:xfrm>
        </p:spPr>
        <p:txBody>
          <a:bodyPr>
            <a:noAutofit/>
          </a:bodyPr>
          <a:lstStyle/>
          <a:p>
            <a:r>
              <a:rPr lang="en-US" sz="3500" dirty="0">
                <a:solidFill>
                  <a:srgbClr val="036C9E"/>
                </a:solidFill>
                <a:latin typeface="Myriad Pro SemiCond" panose="020B0503030403020204" pitchFamily="34" charset="0"/>
              </a:rPr>
              <a:t>USAID Tanzania: Fact sheet formatting</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456856" y="1652199"/>
            <a:ext cx="6508376" cy="4341076"/>
          </a:xfrm>
          <a:prstGeom prst="rect">
            <a:avLst/>
          </a:prstGeom>
          <a:noFill/>
        </p:spPr>
        <p:txBody>
          <a:bodyPr wrap="square" rtlCol="0">
            <a:noAutofit/>
          </a:bodyPr>
          <a:lstStyle/>
          <a:p>
            <a:pPr marL="800100" lvl="1" indent="-342900">
              <a:buFont typeface="Arial" panose="020B0604020202020204" pitchFamily="34" charset="0"/>
              <a:buChar char="•"/>
            </a:pPr>
            <a:r>
              <a:rPr lang="en-US" sz="2200" i="0" dirty="0">
                <a:solidFill>
                  <a:srgbClr val="36494D"/>
                </a:solidFill>
                <a:effectLst/>
                <a:hlinkClick r:id="rId5"/>
              </a:rPr>
              <a:t>USAID Tanzania fact sheets</a:t>
            </a:r>
            <a:r>
              <a:rPr lang="en-US" sz="2200" i="0" dirty="0">
                <a:solidFill>
                  <a:srgbClr val="36494D"/>
                </a:solidFill>
                <a:effectLst/>
              </a:rPr>
              <a:t> generally display key project information in an easily accessible manner</a:t>
            </a:r>
          </a:p>
          <a:p>
            <a:pPr marL="800100" lvl="1" indent="-342900">
              <a:buFont typeface="Arial" panose="020B0604020202020204" pitchFamily="34" charset="0"/>
              <a:buChar char="•"/>
            </a:pPr>
            <a:r>
              <a:rPr lang="en-US" sz="2200" dirty="0">
                <a:solidFill>
                  <a:srgbClr val="36494D"/>
                </a:solidFill>
              </a:rPr>
              <a:t>Most fact sheets provide consistent formatting, with key project information clearly summarized in a text box</a:t>
            </a:r>
            <a:endParaRPr lang="en-US" sz="2200" i="0" dirty="0">
              <a:solidFill>
                <a:srgbClr val="36494D"/>
              </a:solidFill>
              <a:effectLst/>
            </a:endParaRPr>
          </a:p>
          <a:p>
            <a:pPr marL="800100" lvl="1" indent="-342900">
              <a:buFont typeface="Arial" panose="020B0604020202020204" pitchFamily="34" charset="0"/>
              <a:buChar char="•"/>
            </a:pPr>
            <a:r>
              <a:rPr lang="en-US" sz="2200" dirty="0">
                <a:solidFill>
                  <a:srgbClr val="36494D"/>
                </a:solidFill>
              </a:rPr>
              <a:t>The </a:t>
            </a:r>
            <a:r>
              <a:rPr lang="en-US" sz="2200" dirty="0">
                <a:solidFill>
                  <a:srgbClr val="36494D"/>
                </a:solidFill>
                <a:hlinkClick r:id="rId6"/>
              </a:rPr>
              <a:t>2023 Activity Briefer Fact Sheet</a:t>
            </a:r>
            <a:r>
              <a:rPr lang="en-US" sz="2200" dirty="0">
                <a:solidFill>
                  <a:srgbClr val="36494D"/>
                </a:solidFill>
              </a:rPr>
              <a:t> provides paragraph length summaries of ongoing projects (including those without individual fact sheets)</a:t>
            </a:r>
          </a:p>
          <a:p>
            <a:pPr marL="800100" lvl="1" indent="-342900">
              <a:buFont typeface="Arial" panose="020B0604020202020204" pitchFamily="34" charset="0"/>
              <a:buChar char="•"/>
            </a:pPr>
            <a:r>
              <a:rPr lang="en-US" sz="2200" dirty="0">
                <a:solidFill>
                  <a:srgbClr val="36494D"/>
                </a:solidFill>
              </a:rPr>
              <a:t>Swahili-translated versions were provided for </a:t>
            </a:r>
            <a:r>
              <a:rPr lang="en-US" sz="2200" b="1" dirty="0">
                <a:solidFill>
                  <a:srgbClr val="36494D"/>
                </a:solidFill>
              </a:rPr>
              <a:t>27 (33.8%) </a:t>
            </a:r>
            <a:r>
              <a:rPr lang="en-US" sz="2200" dirty="0">
                <a:solidFill>
                  <a:srgbClr val="36494D"/>
                </a:solidFill>
              </a:rPr>
              <a:t>of 80 available fact sheets</a:t>
            </a:r>
            <a:br>
              <a:rPr lang="en-US" sz="2200" dirty="0">
                <a:solidFill>
                  <a:srgbClr val="36494D"/>
                </a:solidFill>
              </a:rPr>
            </a:br>
            <a:endParaRPr lang="en-US" sz="2200" dirty="0">
              <a:solidFill>
                <a:srgbClr val="36494D"/>
              </a:solidFill>
            </a:endParaRPr>
          </a:p>
          <a:p>
            <a:pPr lvl="3"/>
            <a:br>
              <a:rPr lang="en-US" sz="2200" dirty="0">
                <a:solidFill>
                  <a:srgbClr val="36494D"/>
                </a:solidFill>
              </a:rPr>
            </a:b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257300" lvl="2" indent="-342900">
              <a:buFont typeface="Courier New" panose="02070309020205020404" pitchFamily="49" charset="0"/>
              <a:buChar char="o"/>
            </a:pPr>
            <a:endParaRPr lang="en-US" sz="2200" i="0" dirty="0">
              <a:solidFill>
                <a:srgbClr val="36494D"/>
              </a:solidFill>
              <a:effectLst/>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477909"/>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591968"/>
            <a:ext cx="12192000" cy="246221"/>
          </a:xfrm>
          <a:prstGeom prst="rect">
            <a:avLst/>
          </a:prstGeom>
          <a:noFill/>
        </p:spPr>
        <p:txBody>
          <a:bodyPr wrap="square" rtlCol="0">
            <a:spAutoFit/>
          </a:bodyPr>
          <a:lstStyle/>
          <a:p>
            <a:r>
              <a:rPr lang="en-US" sz="1000" b="1" dirty="0"/>
              <a:t>Source</a:t>
            </a:r>
            <a:r>
              <a:rPr lang="en-US" sz="1000" dirty="0"/>
              <a:t>: https://www.usaid.gov/tanzania (“Factsheets”; accessed September 19, 2023).: </a:t>
            </a:r>
            <a:r>
              <a:rPr lang="en-US" sz="1000" dirty="0">
                <a:hlinkClick r:id="rId5"/>
              </a:rPr>
              <a:t>https://www.usaid.gov/tanzania/fact-sheets</a:t>
            </a:r>
            <a:endParaRPr lang="en-US" sz="1000" dirty="0"/>
          </a:p>
        </p:txBody>
      </p:sp>
      <p:pic>
        <p:nvPicPr>
          <p:cNvPr id="10" name="Picture 9" descr="A paper with text and images&#10;&#10;Description automatically generated">
            <a:extLst>
              <a:ext uri="{FF2B5EF4-FFF2-40B4-BE49-F238E27FC236}">
                <a16:creationId xmlns:a16="http://schemas.microsoft.com/office/drawing/2014/main" id="{90A8DB72-A727-361F-138C-982F689C7DE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40481" y="1107763"/>
            <a:ext cx="6007038" cy="5079368"/>
          </a:xfrm>
          <a:prstGeom prst="rect">
            <a:avLst/>
          </a:prstGeom>
          <a:ln>
            <a:solidFill>
              <a:schemeClr val="tx1"/>
            </a:solidFill>
          </a:ln>
        </p:spPr>
      </p:pic>
      <p:sp>
        <p:nvSpPr>
          <p:cNvPr id="11" name="TextBox 10">
            <a:extLst>
              <a:ext uri="{FF2B5EF4-FFF2-40B4-BE49-F238E27FC236}">
                <a16:creationId xmlns:a16="http://schemas.microsoft.com/office/drawing/2014/main" id="{1B49F4BE-7997-F38E-1E08-86EE49BFBD4F}"/>
              </a:ext>
            </a:extLst>
          </p:cNvPr>
          <p:cNvSpPr txBox="1"/>
          <p:nvPr/>
        </p:nvSpPr>
        <p:spPr>
          <a:xfrm>
            <a:off x="9130552" y="6127659"/>
            <a:ext cx="2972485" cy="769441"/>
          </a:xfrm>
          <a:prstGeom prst="rect">
            <a:avLst/>
          </a:prstGeom>
          <a:noFill/>
        </p:spPr>
        <p:txBody>
          <a:bodyPr wrap="square" rtlCol="0">
            <a:spAutoFit/>
          </a:bodyPr>
          <a:lstStyle/>
          <a:p>
            <a:r>
              <a:rPr lang="en-US" sz="1100" dirty="0"/>
              <a:t>Sample image from the </a:t>
            </a:r>
            <a:r>
              <a:rPr lang="en-US" sz="1100" dirty="0">
                <a:hlinkClick r:id="rId10"/>
              </a:rPr>
              <a:t>Mwanamke Imara (“A StrongWoman”)</a:t>
            </a:r>
            <a:r>
              <a:rPr lang="en-US" sz="1100" dirty="0"/>
              <a:t> fact sheet, showing the common format used by USAID Tanzania to provide relevant project information</a:t>
            </a:r>
          </a:p>
        </p:txBody>
      </p:sp>
    </p:spTree>
    <p:extLst>
      <p:ext uri="{BB962C8B-B14F-4D97-AF65-F5344CB8AC3E}">
        <p14:creationId xmlns:p14="http://schemas.microsoft.com/office/powerpoint/2010/main" val="229052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200" dirty="0">
                <a:solidFill>
                  <a:srgbClr val="036C9E"/>
                </a:solidFill>
                <a:latin typeface="Myriad Pro SemiCond" panose="020B0503030403020204" pitchFamily="34" charset="0"/>
              </a:rPr>
              <a:t>USAID Tanzania fact sheets: Open government indicators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304002"/>
            <a:ext cx="12192000" cy="553998"/>
          </a:xfrm>
          <a:prstGeom prst="rect">
            <a:avLst/>
          </a:prstGeom>
          <a:noFill/>
        </p:spPr>
        <p:txBody>
          <a:bodyPr wrap="square" rtlCol="0">
            <a:spAutoFit/>
          </a:bodyPr>
          <a:lstStyle/>
          <a:p>
            <a:r>
              <a:rPr lang="en-US" sz="1000" b="1" dirty="0"/>
              <a:t>Source</a:t>
            </a:r>
            <a:r>
              <a:rPr lang="en-US" sz="1000" dirty="0"/>
              <a:t>: https://www.usaid.gov/tanzania (“Factsheets”; accessed September 19, 2023).: </a:t>
            </a:r>
            <a:r>
              <a:rPr lang="en-US" sz="1000" dirty="0">
                <a:hlinkClick r:id="rId7"/>
              </a:rPr>
              <a:t>https://www.usaid.gov/tanzania/fact-sheets</a:t>
            </a:r>
            <a:endParaRPr lang="en-US" sz="1000" dirty="0"/>
          </a:p>
          <a:p>
            <a:r>
              <a:rPr lang="en-US" sz="1000" b="1" dirty="0"/>
              <a:t>Note*: </a:t>
            </a:r>
            <a:r>
              <a:rPr lang="en-US" sz="1000" dirty="0"/>
              <a:t>Clearly identified means that an organization was explicitly stated to be an “implementing partner”.  Statement’s embedded in the text body and containing ambiguous language (e.g. USAID worked with the President’s Malaria Initiative) were not considered clear identifications.</a:t>
            </a:r>
          </a:p>
        </p:txBody>
      </p:sp>
      <p:graphicFrame>
        <p:nvGraphicFramePr>
          <p:cNvPr id="7" name="Chart 6">
            <a:extLst>
              <a:ext uri="{FF2B5EF4-FFF2-40B4-BE49-F238E27FC236}">
                <a16:creationId xmlns:a16="http://schemas.microsoft.com/office/drawing/2014/main" id="{79E44533-2E2B-1797-E630-3B54A94C16C1}"/>
              </a:ext>
            </a:extLst>
          </p:cNvPr>
          <p:cNvGraphicFramePr>
            <a:graphicFrameLocks/>
          </p:cNvGraphicFramePr>
          <p:nvPr>
            <p:extLst>
              <p:ext uri="{D42A27DB-BD31-4B8C-83A1-F6EECF244321}">
                <p14:modId xmlns:p14="http://schemas.microsoft.com/office/powerpoint/2010/main" val="2066337397"/>
              </p:ext>
            </p:extLst>
          </p:nvPr>
        </p:nvGraphicFramePr>
        <p:xfrm>
          <a:off x="262602" y="1499524"/>
          <a:ext cx="11666796" cy="474946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49826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3" name="TextBox 2">
            <a:extLst>
              <a:ext uri="{FF2B5EF4-FFF2-40B4-BE49-F238E27FC236}">
                <a16:creationId xmlns:a16="http://schemas.microsoft.com/office/drawing/2014/main" id="{C7844D12-3886-F746-9299-1094A791D2C3}"/>
              </a:ext>
            </a:extLst>
          </p:cNvPr>
          <p:cNvSpPr txBox="1"/>
          <p:nvPr/>
        </p:nvSpPr>
        <p:spPr>
          <a:xfrm>
            <a:off x="0" y="6304002"/>
            <a:ext cx="12192000" cy="553998"/>
          </a:xfrm>
          <a:prstGeom prst="rect">
            <a:avLst/>
          </a:prstGeom>
          <a:noFill/>
        </p:spPr>
        <p:txBody>
          <a:bodyPr wrap="square" rtlCol="0">
            <a:spAutoFit/>
          </a:bodyPr>
          <a:lstStyle/>
          <a:p>
            <a:r>
              <a:rPr lang="en-US" sz="1000" b="1" dirty="0"/>
              <a:t>Source</a:t>
            </a:r>
            <a:r>
              <a:rPr lang="en-US" sz="1000" dirty="0"/>
              <a:t>: https://www.usaid.gov/tanzania (“Factsheets”; accessed September 19, 2023).: </a:t>
            </a:r>
            <a:r>
              <a:rPr lang="en-US" sz="1000" dirty="0">
                <a:hlinkClick r:id="rId5"/>
              </a:rPr>
              <a:t>https://www.usaid.gov/tanzania/fact-sheets</a:t>
            </a:r>
            <a:endParaRPr lang="en-US" sz="1000" dirty="0"/>
          </a:p>
          <a:p>
            <a:r>
              <a:rPr lang="en-US" sz="1000" b="1" dirty="0"/>
              <a:t>Note* </a:t>
            </a:r>
            <a:r>
              <a:rPr lang="en-US" sz="1000" dirty="0"/>
              <a:t>Funding is based on the project period funding listed on USAID Tanzania factsheets, which may differ from actual disbursed or allocated funding.  Two fact sheets (Global Health Supply Chain Program Factsheet and The President’s Malaria Initiative Factsheet) listed funding for fiscal year and not project period and were thus excluded. The project amounted to roughly $130m in annual funding.</a:t>
            </a:r>
          </a:p>
        </p:txBody>
      </p:sp>
      <p:graphicFrame>
        <p:nvGraphicFramePr>
          <p:cNvPr id="9" name="Chart 8">
            <a:extLst>
              <a:ext uri="{FF2B5EF4-FFF2-40B4-BE49-F238E27FC236}">
                <a16:creationId xmlns:a16="http://schemas.microsoft.com/office/drawing/2014/main" id="{7657568F-5795-F735-F438-106FF3FF1ADC}"/>
              </a:ext>
            </a:extLst>
          </p:cNvPr>
          <p:cNvGraphicFramePr>
            <a:graphicFrameLocks/>
          </p:cNvGraphicFramePr>
          <p:nvPr>
            <p:extLst>
              <p:ext uri="{D42A27DB-BD31-4B8C-83A1-F6EECF244321}">
                <p14:modId xmlns:p14="http://schemas.microsoft.com/office/powerpoint/2010/main" val="1243458268"/>
              </p:ext>
            </p:extLst>
          </p:nvPr>
        </p:nvGraphicFramePr>
        <p:xfrm>
          <a:off x="0" y="0"/>
          <a:ext cx="11720946" cy="621399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a16="http://schemas.microsoft.com/office/drawing/2014/main" id="{FA077B7C-CA4A-4576-272B-AA17DDD99319}"/>
              </a:ext>
            </a:extLst>
          </p:cNvPr>
          <p:cNvSpPr txBox="1"/>
          <p:nvPr/>
        </p:nvSpPr>
        <p:spPr>
          <a:xfrm>
            <a:off x="9507071" y="1734671"/>
            <a:ext cx="2003611" cy="292388"/>
          </a:xfrm>
          <a:prstGeom prst="rect">
            <a:avLst/>
          </a:prstGeom>
          <a:noFill/>
        </p:spPr>
        <p:txBody>
          <a:bodyPr wrap="square" rtlCol="0">
            <a:spAutoFit/>
          </a:bodyPr>
          <a:lstStyle/>
          <a:p>
            <a:r>
              <a:rPr lang="en-US" sz="1300" b="1" dirty="0"/>
              <a:t>Category name</a:t>
            </a:r>
          </a:p>
        </p:txBody>
      </p:sp>
    </p:spTree>
    <p:extLst>
      <p:ext uri="{BB962C8B-B14F-4D97-AF65-F5344CB8AC3E}">
        <p14:creationId xmlns:p14="http://schemas.microsoft.com/office/powerpoint/2010/main" val="341752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Tanzania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838200" y="1506208"/>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Tanzania fell short of the USAID global target in 2021 with a 20.7% direct local funding share, followed by a slight drop to 19.2% in 2022</a:t>
            </a:r>
            <a:endParaRPr lang="en-US" sz="2200"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4" name="Chart 3">
            <a:extLst>
              <a:ext uri="{FF2B5EF4-FFF2-40B4-BE49-F238E27FC236}">
                <a16:creationId xmlns:a16="http://schemas.microsoft.com/office/drawing/2014/main" id="{B2253437-4107-00BB-50C4-12DF8D457B82}"/>
              </a:ext>
            </a:extLst>
          </p:cNvPr>
          <p:cNvGraphicFramePr>
            <a:graphicFrameLocks/>
          </p:cNvGraphicFramePr>
          <p:nvPr>
            <p:extLst>
              <p:ext uri="{D42A27DB-BD31-4B8C-83A1-F6EECF244321}">
                <p14:modId xmlns:p14="http://schemas.microsoft.com/office/powerpoint/2010/main" val="3254333907"/>
              </p:ext>
            </p:extLst>
          </p:nvPr>
        </p:nvGraphicFramePr>
        <p:xfrm>
          <a:off x="262602" y="4236407"/>
          <a:ext cx="11483084" cy="1995022"/>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500" dirty="0">
                <a:solidFill>
                  <a:srgbClr val="036C9E"/>
                </a:solidFill>
                <a:latin typeface="Myriad Pro SemiCond" panose="020B0503030403020204" pitchFamily="34" charset="0"/>
              </a:rPr>
              <a:t>USAID funding trends in Tanzania: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121024" y="2015270"/>
            <a:ext cx="11093202" cy="4341076"/>
          </a:xfrm>
          <a:prstGeom prst="rect">
            <a:avLst/>
          </a:prstGeom>
          <a:noFill/>
        </p:spPr>
        <p:txBody>
          <a:bodyPr wrap="square" rtlCol="0">
            <a:noAutofit/>
          </a:bodyPr>
          <a:lstStyle/>
          <a:p>
            <a:pPr marL="800100" lvl="1" indent="-342900">
              <a:buFont typeface="Arial" panose="020B0604020202020204" pitchFamily="34" charset="0"/>
              <a:buChar char="•"/>
            </a:pPr>
            <a:r>
              <a:rPr lang="en-US" sz="2500" i="0" dirty="0">
                <a:solidFill>
                  <a:srgbClr val="36494D"/>
                </a:solidFill>
                <a:effectLst/>
              </a:rPr>
              <a:t>Half of all US foreign assistance to Tanzania is for health-related projects</a:t>
            </a:r>
          </a:p>
          <a:p>
            <a:pPr marL="1257300" lvl="2" indent="-342900">
              <a:buFont typeface="Courier New" panose="02070309020205020404" pitchFamily="49" charset="0"/>
              <a:buChar char="o"/>
            </a:pPr>
            <a:r>
              <a:rPr lang="en-US" sz="2200" dirty="0">
                <a:solidFill>
                  <a:srgbClr val="36494D"/>
                </a:solidFill>
              </a:rPr>
              <a:t>Between 2015-2022, health-related projects received 69% of the budget or more each year</a:t>
            </a:r>
            <a:endParaRPr lang="en-US" sz="2200" i="0" dirty="0">
              <a:solidFill>
                <a:srgbClr val="36494D"/>
              </a:solidFill>
              <a:effectLst/>
            </a:endParaRPr>
          </a:p>
          <a:p>
            <a:pPr marL="800100" lvl="1" indent="-342900">
              <a:buFont typeface="Arial" panose="020B0604020202020204" pitchFamily="34" charset="0"/>
              <a:buChar char="•"/>
            </a:pPr>
            <a:r>
              <a:rPr lang="en-US" sz="2500" dirty="0">
                <a:solidFill>
                  <a:srgbClr val="36494D"/>
                </a:solidFill>
              </a:rPr>
              <a:t>Economic development-related projects accounted for 30% of the total budget between 2012-2014, but only for 10% between 2015-2022</a:t>
            </a:r>
          </a:p>
          <a:p>
            <a:pPr marL="800100" lvl="1" indent="-342900">
              <a:buFont typeface="Arial" panose="020B0604020202020204" pitchFamily="34" charset="0"/>
              <a:buChar char="•"/>
            </a:pPr>
            <a:r>
              <a:rPr lang="en-US" sz="2500" dirty="0">
                <a:solidFill>
                  <a:srgbClr val="36494D"/>
                </a:solidFill>
              </a:rPr>
              <a:t>USAID’s funding priorities match general trends from all agencies, with annual budgets focused on health and economic development</a:t>
            </a:r>
          </a:p>
          <a:p>
            <a:pPr marL="800100" lvl="1" indent="-342900">
              <a:buFont typeface="Arial" panose="020B0604020202020204" pitchFamily="34" charset="0"/>
              <a:buChar char="•"/>
            </a:pPr>
            <a:r>
              <a:rPr lang="en-US" sz="2500" dirty="0">
                <a:solidFill>
                  <a:srgbClr val="36494D"/>
                </a:solidFill>
              </a:rPr>
              <a:t>USAID’s budget is mostly consistent year-over-year with a fully reported low of $315,243,660 in 2016 and a high of $429,363,726 in 2018</a:t>
            </a:r>
          </a:p>
          <a:p>
            <a:pPr marL="800100" lvl="1" indent="-342900">
              <a:buFont typeface="Arial" panose="020B0604020202020204" pitchFamily="34" charset="0"/>
              <a:buChar char="•"/>
            </a:pPr>
            <a:endParaRPr lang="en-US" sz="2200" i="0" dirty="0">
              <a:solidFill>
                <a:srgbClr val="36494D"/>
              </a:solidFill>
              <a:effectLst/>
            </a:endParaRPr>
          </a:p>
          <a:p>
            <a:pPr marL="1257300" lvl="2" indent="-342900">
              <a:buFont typeface="Arial" panose="020B0604020202020204" pitchFamily="34" charset="0"/>
              <a:buChar char="•"/>
            </a:pPr>
            <a:endParaRPr lang="en-US" dirty="0">
              <a:solidFill>
                <a:srgbClr val="36494D"/>
              </a:solidFill>
            </a:endParaRPr>
          </a:p>
          <a:p>
            <a:pPr lvl="3"/>
            <a:br>
              <a:rPr lang="en-US" sz="2200" dirty="0">
                <a:solidFill>
                  <a:srgbClr val="36494D"/>
                </a:solidFill>
              </a:rPr>
            </a:b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714500" lvl="3" indent="-342900">
              <a:buFont typeface="Courier New" panose="02070309020205020404" pitchFamily="49" charset="0"/>
              <a:buChar char="o"/>
            </a:pPr>
            <a:endParaRPr lang="en-US" sz="2200" dirty="0">
              <a:solidFill>
                <a:srgbClr val="36494D"/>
              </a:solidFill>
            </a:endParaRPr>
          </a:p>
          <a:p>
            <a:pPr marL="1257300" lvl="2" indent="-342900">
              <a:buFont typeface="Courier New" panose="02070309020205020404" pitchFamily="49" charset="0"/>
              <a:buChar char="o"/>
            </a:pPr>
            <a:endParaRPr lang="en-US" sz="2200" i="0" dirty="0">
              <a:solidFill>
                <a:srgbClr val="36494D"/>
              </a:solidFill>
              <a:effectLst/>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Tree>
    <p:extLst>
      <p:ext uri="{BB962C8B-B14F-4D97-AF65-F5344CB8AC3E}">
        <p14:creationId xmlns:p14="http://schemas.microsoft.com/office/powerpoint/2010/main" val="12272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Tanzania; accessed September 18,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4" name="TextBox 1">
            <a:extLst>
              <a:ext uri="{FF2B5EF4-FFF2-40B4-BE49-F238E27FC236}">
                <a16:creationId xmlns:a16="http://schemas.microsoft.com/office/drawing/2014/main" id="{87949921-049C-346B-76CD-FDA53F9AB112}"/>
              </a:ext>
            </a:extLst>
          </p:cNvPr>
          <p:cNvSpPr txBox="1"/>
          <p:nvPr/>
        </p:nvSpPr>
        <p:spPr>
          <a:xfrm>
            <a:off x="10301378" y="1713877"/>
            <a:ext cx="1703249"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U.S. Category names</a:t>
            </a:r>
          </a:p>
        </p:txBody>
      </p:sp>
      <p:graphicFrame>
        <p:nvGraphicFramePr>
          <p:cNvPr id="5" name="Chart 4">
            <a:extLst>
              <a:ext uri="{FF2B5EF4-FFF2-40B4-BE49-F238E27FC236}">
                <a16:creationId xmlns:a16="http://schemas.microsoft.com/office/drawing/2014/main" id="{F63F320F-C3C2-3712-3644-37526153E37C}"/>
              </a:ext>
            </a:extLst>
          </p:cNvPr>
          <p:cNvGraphicFramePr>
            <a:graphicFrameLocks/>
          </p:cNvGraphicFramePr>
          <p:nvPr>
            <p:extLst>
              <p:ext uri="{D42A27DB-BD31-4B8C-83A1-F6EECF244321}">
                <p14:modId xmlns:p14="http://schemas.microsoft.com/office/powerpoint/2010/main" val="3297071638"/>
              </p:ext>
            </p:extLst>
          </p:nvPr>
        </p:nvGraphicFramePr>
        <p:xfrm>
          <a:off x="93686" y="94130"/>
          <a:ext cx="12004627" cy="64578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8706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947ACA9-3306-731B-1D08-9D9E6F30E865}"/>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07CFB35C-34EE-0935-2ED4-D7A192C94C4F}"/>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Tanzania; accessed September 18, 2023).: </a:t>
            </a:r>
            <a:r>
              <a:rPr lang="en-US" sz="1000" dirty="0">
                <a:hlinkClick r:id="rId5"/>
              </a:rPr>
              <a:t>https://www.foreignassistance.gov/data#tab-query</a:t>
            </a:r>
            <a:endParaRPr lang="en-US" sz="1000" dirty="0"/>
          </a:p>
          <a:p>
            <a:r>
              <a:rPr lang="en-US" sz="1000" b="1" dirty="0"/>
              <a:t>*Note: </a:t>
            </a:r>
            <a:r>
              <a:rPr lang="en-US" sz="1000" dirty="0"/>
              <a:t>Public data is reported as not complete for FY2022.</a:t>
            </a:r>
          </a:p>
        </p:txBody>
      </p:sp>
      <p:graphicFrame>
        <p:nvGraphicFramePr>
          <p:cNvPr id="3" name="Chart 2">
            <a:extLst>
              <a:ext uri="{FF2B5EF4-FFF2-40B4-BE49-F238E27FC236}">
                <a16:creationId xmlns:a16="http://schemas.microsoft.com/office/drawing/2014/main" id="{6BE83F9C-1341-6F8C-5988-322666DBBD54}"/>
              </a:ext>
            </a:extLst>
          </p:cNvPr>
          <p:cNvGraphicFramePr>
            <a:graphicFrameLocks/>
          </p:cNvGraphicFramePr>
          <p:nvPr>
            <p:extLst>
              <p:ext uri="{D42A27DB-BD31-4B8C-83A1-F6EECF244321}">
                <p14:modId xmlns:p14="http://schemas.microsoft.com/office/powerpoint/2010/main" val="3925232620"/>
              </p:ext>
            </p:extLst>
          </p:nvPr>
        </p:nvGraphicFramePr>
        <p:xfrm>
          <a:off x="-1" y="219693"/>
          <a:ext cx="12075459" cy="611387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77764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F2C1F7E-6EDF-404B-A6D8-9D70EA8D81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50451</TotalTime>
  <Words>984</Words>
  <Application>Microsoft Macintosh PowerPoint</Application>
  <PresentationFormat>Widescreen</PresentationFormat>
  <Paragraphs>96</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Courier New</vt:lpstr>
      <vt:lpstr>Myriad Pro</vt:lpstr>
      <vt:lpstr>Myriad Pro Cond</vt:lpstr>
      <vt:lpstr>Myriad Pro SemiCond</vt:lpstr>
      <vt:lpstr>Trebuchet MS</vt:lpstr>
      <vt:lpstr>Office Theme</vt:lpstr>
      <vt:lpstr>U.S. Foreign Assistance to Tanzania A Preliminary overview of Publicly Available data</vt:lpstr>
      <vt:lpstr>USAID Tanzania: Fact sheet overview</vt:lpstr>
      <vt:lpstr>USAID Tanzania: Fact sheet formatting</vt:lpstr>
      <vt:lpstr>USAID Tanzania fact sheets: Open government indicators</vt:lpstr>
      <vt:lpstr>PowerPoint Presentation</vt:lpstr>
      <vt:lpstr>USAID localization: Tanzania FY2021-2022</vt:lpstr>
      <vt:lpstr>USAID funding trends in Tanzania: Findings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237</cp:revision>
  <dcterms:created xsi:type="dcterms:W3CDTF">2020-11-08T22:12:38Z</dcterms:created>
  <dcterms:modified xsi:type="dcterms:W3CDTF">2024-02-22T19:22:12Z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