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8" r:id="rId2"/>
    <p:sldId id="400" r:id="rId3"/>
    <p:sldId id="391" r:id="rId4"/>
    <p:sldId id="402" r:id="rId5"/>
    <p:sldId id="404" r:id="rId6"/>
    <p:sldId id="405" r:id="rId7"/>
    <p:sldId id="267" r:id="rId8"/>
    <p:sldId id="392" r:id="rId9"/>
    <p:sldId id="393" r:id="rId10"/>
    <p:sldId id="365" r:id="rId11"/>
    <p:sldId id="397" r:id="rId12"/>
    <p:sldId id="39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56" autoAdjust="0"/>
    <p:restoredTop sz="96327"/>
  </p:normalViewPr>
  <p:slideViewPr>
    <p:cSldViewPr snapToGrid="0">
      <p:cViewPr varScale="1">
        <p:scale>
          <a:sx n="128" d="100"/>
          <a:sy n="128" d="100"/>
        </p:scale>
        <p:origin x="5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Users\jeffreyhallock\Documents\Written%20Work%20and%20Projects\Jonthan%20Work%20Folder\Philippines\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eadb77c43221506f/Documents/ARC%20Projects/Philippines/graphs_philippines_sept24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eadb77c43221506f/Documents/ARC%20Projects/Philippines/graphs_philippines_sept24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eadb77c43221506f/Documents/ARC%20Projects/Philippines/graphs_philippines_sept242023.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u="none" strike="noStrike" kern="1200" spc="0" baseline="0" dirty="0">
                <a:solidFill>
                  <a:prstClr val="black">
                    <a:lumMod val="65000"/>
                    <a:lumOff val="35000"/>
                  </a:prstClr>
                </a:solidFill>
                <a:effectLst/>
              </a:rPr>
              <a:t>Local &amp; International Share of Direct USAID Funding to the Philippines: FY2021-2022</a:t>
            </a:r>
            <a:r>
              <a:rPr lang="en-US" sz="1400" b="1" i="0" u="none" strike="noStrike" kern="1200" spc="0" baseline="0" dirty="0">
                <a:solidFill>
                  <a:prstClr val="black">
                    <a:lumMod val="65000"/>
                    <a:lumOff val="35000"/>
                  </a:prstClr>
                </a:solidFill>
              </a:rPr>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Sheet3!$B$2</c:f>
              <c:strCache>
                <c:ptCount val="1"/>
                <c:pt idx="0">
                  <c:v>Local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Sheet3!$A$3:$A$4</c:f>
              <c:numCache>
                <c:formatCode>General</c:formatCode>
                <c:ptCount val="2"/>
                <c:pt idx="0">
                  <c:v>2022</c:v>
                </c:pt>
                <c:pt idx="1">
                  <c:v>2021</c:v>
                </c:pt>
              </c:numCache>
            </c:numRef>
          </c:cat>
          <c:val>
            <c:numRef>
              <c:f>Sheet3!$B$3:$B$4</c:f>
              <c:numCache>
                <c:formatCode>0.0%</c:formatCode>
                <c:ptCount val="2"/>
                <c:pt idx="0">
                  <c:v>6.7000000000000004E-2</c:v>
                </c:pt>
                <c:pt idx="1">
                  <c:v>0.108</c:v>
                </c:pt>
              </c:numCache>
            </c:numRef>
          </c:val>
          <c:extLst>
            <c:ext xmlns:c16="http://schemas.microsoft.com/office/drawing/2014/chart" uri="{C3380CC4-5D6E-409C-BE32-E72D297353CC}">
              <c16:uniqueId val="{00000000-591A-B34D-A362-066928D87D8A}"/>
            </c:ext>
          </c:extLst>
        </c:ser>
        <c:ser>
          <c:idx val="1"/>
          <c:order val="1"/>
          <c:tx>
            <c:strRef>
              <c:f>Sheet3!$C$2</c:f>
              <c:strCache>
                <c:ptCount val="1"/>
                <c:pt idx="0">
                  <c:v>International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Sheet3!$A$3:$A$4</c:f>
              <c:numCache>
                <c:formatCode>General</c:formatCode>
                <c:ptCount val="2"/>
                <c:pt idx="0">
                  <c:v>2022</c:v>
                </c:pt>
                <c:pt idx="1">
                  <c:v>2021</c:v>
                </c:pt>
              </c:numCache>
            </c:numRef>
          </c:cat>
          <c:val>
            <c:numRef>
              <c:f>Sheet3!$C$3:$C$4</c:f>
              <c:numCache>
                <c:formatCode>0.0%</c:formatCode>
                <c:ptCount val="2"/>
                <c:pt idx="0">
                  <c:v>0.93300000000000005</c:v>
                </c:pt>
                <c:pt idx="1">
                  <c:v>0.89200000000000002</c:v>
                </c:pt>
              </c:numCache>
            </c:numRef>
          </c:val>
          <c:extLst>
            <c:ext xmlns:c16="http://schemas.microsoft.com/office/drawing/2014/chart" uri="{C3380CC4-5D6E-409C-BE32-E72D297353CC}">
              <c16:uniqueId val="{00000001-591A-B34D-A362-066928D87D8A}"/>
            </c:ext>
          </c:extLst>
        </c:ser>
        <c:dLbls>
          <c:showLegendKey val="0"/>
          <c:showVal val="0"/>
          <c:showCatName val="0"/>
          <c:showSerName val="0"/>
          <c:showPercent val="0"/>
          <c:showBubbleSize val="0"/>
        </c:dLbls>
        <c:gapWidth val="150"/>
        <c:overlap val="100"/>
        <c:axId val="322222240"/>
        <c:axId val="322569872"/>
      </c:barChart>
      <c:catAx>
        <c:axId val="3222222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2569872"/>
        <c:crosses val="autoZero"/>
        <c:auto val="1"/>
        <c:lblAlgn val="ctr"/>
        <c:lblOffset val="100"/>
        <c:noMultiLvlLbl val="0"/>
      </c:catAx>
      <c:valAx>
        <c:axId val="32256987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222224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[graphs_philippines_sept242023.xlsx]usaid_uscategory!PivotTable1</c:name>
    <c:fmtId val="-1"/>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2700" baseline="0" dirty="0"/>
              <a:t>USAID Philippines Funding by U.S. Category FY2012-2022*</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layout>
        <c:manualLayout>
          <c:xMode val="edge"/>
          <c:yMode val="edge"/>
          <c:x val="0.17788135056092286"/>
          <c:y val="1.1888219039114883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57EE59A4-ED49-490F-B220-7375EE54326C}"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0"/>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1571F7EE-EB63-47EB-A350-320C201A0695}"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1"/>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706CB2C7-263E-47C5-B44D-9E5BBBE0640B}"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2"/>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C548AF1F-D86A-4909-8A14-A437D1BA2D95}"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3"/>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55D42E8B-E165-4A4A-9C8A-EF69BADB255D}"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4"/>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C618B6A8-8030-4626-817F-64D362882456}"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5"/>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5CCA216E-0BAC-41A6-9488-F5F2D5A7131C}"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6"/>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11FFB4BD-7482-4224-8B1D-F44CC1380848}"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2969CC49-F274-42C7-A317-85778CB8FEB6}"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37342F76-4F9F-4531-8906-92367E7D5988}"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336FC9B4-5484-492D-820A-D4FF17D414E9}"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9C532B1D-C00C-4BCA-90D8-63A1C5F2B1CD}"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97C98203-A85C-4BE7-9AAB-54D1843319D8}"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0"/>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6F5FCF5D-3A60-478C-8294-55058C199369}"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1"/>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283C932B-B109-41F2-899D-36F8E23D5C36}"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2"/>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DB83CE16-3538-4245-B874-27F018C9BB14}"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3"/>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7C2668B5-B12E-4A67-A0C6-FBCA60709F6A}"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4"/>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4A545F8C-CDC7-417B-A74F-637F73C5F74E}"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5"/>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21BE51E1-B646-4FBA-AB58-055C6D1019C2}"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6"/>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8687AC7F-F64B-42A6-B533-17E9141E1402}"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ACE299F5-4E02-45D8-A1AF-1F2AAFE574C7}"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ED92A09F-73E4-455B-A0FF-5989AB973281}"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4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29DC72B4-7997-4B54-96A5-8C438AC4658D}"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4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8109B734-1819-4209-9E92-7410C7D0B8EC}"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4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7EC22A75-D359-44C8-873F-888677741409}"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0"/>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9081B189-4432-4DA3-8B78-6502897EFEE5}"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1"/>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20701F62-DEC4-4F86-BFB1-53880EB87D83}"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2"/>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2AA570F5-8A40-44D0-A2F0-8E7FA06B5874}"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3"/>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54B50855-A479-46D3-A4BE-D1A6D3C30C55}"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4"/>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F989B559-45D9-427B-BEB3-2D306AB842E2}"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5"/>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78C17799-C6C8-49AB-980C-C366577DBA6C}"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6"/>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E6A87F72-42F9-4D4A-945E-C2482B3A5E3A}"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fld id="{00553C1F-C7E2-415E-90D7-107B1FA10B62}" type="CELLRANGE">
                  <a:rPr lang="en-US"/>
                  <a:pPr>
                    <a:defRPr sz="8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s>
    <c:plotArea>
      <c:layout>
        <c:manualLayout>
          <c:layoutTarget val="inner"/>
          <c:xMode val="edge"/>
          <c:yMode val="edge"/>
          <c:x val="0.14626418943302949"/>
          <c:y val="0.20297144198029701"/>
          <c:w val="0.69993124460799072"/>
          <c:h val="0.53428593700150839"/>
        </c:manualLayout>
      </c:layout>
      <c:barChart>
        <c:barDir val="col"/>
        <c:grouping val="stacked"/>
        <c:varyColors val="0"/>
        <c:ser>
          <c:idx val="0"/>
          <c:order val="0"/>
          <c:tx>
            <c:strRef>
              <c:f>[graphs_philippines_sept242023.xlsx]usaid_uscategory!$O$5:$O$15</c:f>
              <c:strCache>
                <c:ptCount val="1"/>
                <c:pt idx="0">
                  <c:v>Health</c:v>
                </c:pt>
              </c:strCache>
            </c:strRef>
          </c:tx>
          <c:spPr>
            <a:solidFill>
              <a:schemeClr val="accent1"/>
            </a:solidFill>
            <a:ln>
              <a:noFill/>
            </a:ln>
            <a:effectLst/>
          </c:spPr>
          <c:invertIfNegative val="0"/>
          <c:cat>
            <c:strRef>
              <c:f>[graphs_philippines_sept242023.xlsx]usaid_uscategory!$O$5:$O$15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[graphs_philippines_sept242023.xlsx]usaid_uscategory!$O$5:$O$15</c:f>
              <c:numCache>
                <c:formatCode>"$"#,##0</c:formatCode>
                <c:ptCount val="11"/>
                <c:pt idx="0">
                  <c:v>26685770</c:v>
                </c:pt>
                <c:pt idx="1">
                  <c:v>30261540</c:v>
                </c:pt>
                <c:pt idx="2">
                  <c:v>40768863</c:v>
                </c:pt>
                <c:pt idx="3">
                  <c:v>42284211</c:v>
                </c:pt>
                <c:pt idx="4">
                  <c:v>33516520</c:v>
                </c:pt>
                <c:pt idx="5">
                  <c:v>31892185</c:v>
                </c:pt>
                <c:pt idx="6">
                  <c:v>24975871</c:v>
                </c:pt>
                <c:pt idx="7">
                  <c:v>24374765</c:v>
                </c:pt>
                <c:pt idx="8">
                  <c:v>31696346</c:v>
                </c:pt>
                <c:pt idx="9">
                  <c:v>38886965</c:v>
                </c:pt>
                <c:pt idx="10">
                  <c:v>52077032</c:v>
                </c:pt>
              </c:numCache>
            </c:numRef>
          </c:val>
          <c:extLst>
            <c:ext xmlns:c16="http://schemas.microsoft.com/office/drawing/2014/chart" uri="{C3380CC4-5D6E-409C-BE32-E72D297353CC}">
              <c16:uniqueId val="{0000000B-3168-4B1E-AE12-8A9280D8E9D6}"/>
            </c:ext>
          </c:extLst>
        </c:ser>
        <c:ser>
          <c:idx val="1"/>
          <c:order val="1"/>
          <c:tx>
            <c:strRef>
              <c:f>[graphs_philippines_sept242023.xlsx]usaid_uscategory!$O$5:$O$15</c:f>
              <c:strCache>
                <c:ptCount val="1"/>
                <c:pt idx="0">
                  <c:v>Economic Development</c:v>
                </c:pt>
              </c:strCache>
            </c:strRef>
          </c:tx>
          <c:spPr>
            <a:solidFill>
              <a:schemeClr val="accent2"/>
            </a:solidFill>
            <a:ln>
              <a:noFill/>
            </a:ln>
            <a:effectLst/>
          </c:spPr>
          <c:invertIfNegative val="0"/>
          <c:cat>
            <c:strRef>
              <c:f>[graphs_philippines_sept242023.xlsx]usaid_uscategory!$O$5:$O$15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[graphs_philippines_sept242023.xlsx]usaid_uscategory!$O$5:$O$15</c:f>
              <c:numCache>
                <c:formatCode>"$"#,##0</c:formatCode>
                <c:ptCount val="11"/>
                <c:pt idx="0">
                  <c:v>35451035</c:v>
                </c:pt>
                <c:pt idx="1">
                  <c:v>7425258</c:v>
                </c:pt>
                <c:pt idx="2">
                  <c:v>15239814</c:v>
                </c:pt>
                <c:pt idx="3">
                  <c:v>19780427</c:v>
                </c:pt>
                <c:pt idx="4">
                  <c:v>18452307</c:v>
                </c:pt>
                <c:pt idx="5">
                  <c:v>11198044</c:v>
                </c:pt>
                <c:pt idx="6">
                  <c:v>5554665</c:v>
                </c:pt>
                <c:pt idx="7">
                  <c:v>9301428</c:v>
                </c:pt>
                <c:pt idx="8">
                  <c:v>14340574</c:v>
                </c:pt>
                <c:pt idx="9">
                  <c:v>26318014</c:v>
                </c:pt>
                <c:pt idx="10">
                  <c:v>34034348</c:v>
                </c:pt>
              </c:numCache>
            </c:numRef>
          </c:val>
          <c:extLst>
            <c:ext xmlns:c16="http://schemas.microsoft.com/office/drawing/2014/chart" uri="{C3380CC4-5D6E-409C-BE32-E72D297353CC}">
              <c16:uniqueId val="{0000000C-3168-4B1E-AE12-8A9280D8E9D6}"/>
            </c:ext>
          </c:extLst>
        </c:ser>
        <c:ser>
          <c:idx val="2"/>
          <c:order val="2"/>
          <c:tx>
            <c:strRef>
              <c:f>[graphs_philippines_sept242023.xlsx]usaid_uscategory!$O$5:$O$15</c:f>
              <c:strCache>
                <c:ptCount val="1"/>
                <c:pt idx="0">
                  <c:v>Program Support</c:v>
                </c:pt>
              </c:strCache>
            </c:strRef>
          </c:tx>
          <c:spPr>
            <a:solidFill>
              <a:schemeClr val="accent3"/>
            </a:solidFill>
            <a:ln>
              <a:noFill/>
            </a:ln>
            <a:effectLst/>
          </c:spPr>
          <c:invertIfNegative val="0"/>
          <c:cat>
            <c:strRef>
              <c:f>[graphs_philippines_sept242023.xlsx]usaid_uscategory!$O$5:$O$15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[graphs_philippines_sept242023.xlsx]usaid_uscategory!$O$5:$O$15</c:f>
              <c:numCache>
                <c:formatCode>"$"#,##0</c:formatCode>
                <c:ptCount val="11"/>
                <c:pt idx="0">
                  <c:v>12894990</c:v>
                </c:pt>
                <c:pt idx="1">
                  <c:v>17530226</c:v>
                </c:pt>
                <c:pt idx="2">
                  <c:v>14671548</c:v>
                </c:pt>
                <c:pt idx="3">
                  <c:v>17670513</c:v>
                </c:pt>
                <c:pt idx="4">
                  <c:v>18169228</c:v>
                </c:pt>
                <c:pt idx="5">
                  <c:v>18284570</c:v>
                </c:pt>
                <c:pt idx="6">
                  <c:v>18187158</c:v>
                </c:pt>
                <c:pt idx="7">
                  <c:v>17626191</c:v>
                </c:pt>
                <c:pt idx="8">
                  <c:v>18195824</c:v>
                </c:pt>
                <c:pt idx="9">
                  <c:v>20201536</c:v>
                </c:pt>
                <c:pt idx="10">
                  <c:v>23052246</c:v>
                </c:pt>
              </c:numCache>
            </c:numRef>
          </c:val>
          <c:extLst>
            <c:ext xmlns:c16="http://schemas.microsoft.com/office/drawing/2014/chart" uri="{C3380CC4-5D6E-409C-BE32-E72D297353CC}">
              <c16:uniqueId val="{0000000D-3168-4B1E-AE12-8A9280D8E9D6}"/>
            </c:ext>
          </c:extLst>
        </c:ser>
        <c:ser>
          <c:idx val="3"/>
          <c:order val="3"/>
          <c:tx>
            <c:strRef>
              <c:f>[graphs_philippines_sept242023.xlsx]usaid_uscategory!$O$5:$O$15</c:f>
              <c:strCache>
                <c:ptCount val="1"/>
                <c:pt idx="0">
                  <c:v>Humanitarian Assistance</c:v>
                </c:pt>
              </c:strCache>
            </c:strRef>
          </c:tx>
          <c:spPr>
            <a:solidFill>
              <a:schemeClr val="accent4"/>
            </a:solidFill>
            <a:ln>
              <a:noFill/>
            </a:ln>
            <a:effectLst/>
          </c:spPr>
          <c:invertIfNegative val="0"/>
          <c:cat>
            <c:strRef>
              <c:f>[graphs_philippines_sept242023.xlsx]usaid_uscategory!$O$5:$O$15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[graphs_philippines_sept242023.xlsx]usaid_uscategory!$O$5:$O$15</c:f>
              <c:numCache>
                <c:formatCode>"$"#,##0</c:formatCode>
                <c:ptCount val="11"/>
                <c:pt idx="0">
                  <c:v>3037082</c:v>
                </c:pt>
                <c:pt idx="1">
                  <c:v>13855623</c:v>
                </c:pt>
                <c:pt idx="2">
                  <c:v>41776844</c:v>
                </c:pt>
                <c:pt idx="3">
                  <c:v>27292489</c:v>
                </c:pt>
                <c:pt idx="4">
                  <c:v>17701698</c:v>
                </c:pt>
                <c:pt idx="5">
                  <c:v>10799485</c:v>
                </c:pt>
                <c:pt idx="6">
                  <c:v>13202804</c:v>
                </c:pt>
                <c:pt idx="7">
                  <c:v>15788560</c:v>
                </c:pt>
                <c:pt idx="8">
                  <c:v>12160373</c:v>
                </c:pt>
                <c:pt idx="9">
                  <c:v>19870726</c:v>
                </c:pt>
                <c:pt idx="10">
                  <c:v>20778330</c:v>
                </c:pt>
              </c:numCache>
            </c:numRef>
          </c:val>
          <c:extLst>
            <c:ext xmlns:c16="http://schemas.microsoft.com/office/drawing/2014/chart" uri="{C3380CC4-5D6E-409C-BE32-E72D297353CC}">
              <c16:uniqueId val="{0000000E-3168-4B1E-AE12-8A9280D8E9D6}"/>
            </c:ext>
          </c:extLst>
        </c:ser>
        <c:ser>
          <c:idx val="4"/>
          <c:order val="4"/>
          <c:tx>
            <c:strRef>
              <c:f>[graphs_philippines_sept242023.xlsx]usaid_uscategory!$O$5:$O$15</c:f>
              <c:strCache>
                <c:ptCount val="1"/>
                <c:pt idx="0">
                  <c:v>Education and Social Services</c:v>
                </c:pt>
              </c:strCache>
            </c:strRef>
          </c:tx>
          <c:spPr>
            <a:solidFill>
              <a:schemeClr val="accent5"/>
            </a:solidFill>
            <a:ln>
              <a:noFill/>
            </a:ln>
            <a:effectLst/>
          </c:spPr>
          <c:invertIfNegative val="0"/>
          <c:cat>
            <c:strRef>
              <c:f>[graphs_philippines_sept242023.xlsx]usaid_uscategory!$O$5:$O$15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[graphs_philippines_sept242023.xlsx]usaid_uscategory!$O$5:$O$15</c:f>
              <c:numCache>
                <c:formatCode>"$"#,##0</c:formatCode>
                <c:ptCount val="11"/>
                <c:pt idx="0">
                  <c:v>4320009</c:v>
                </c:pt>
                <c:pt idx="1">
                  <c:v>6630936</c:v>
                </c:pt>
                <c:pt idx="2">
                  <c:v>13737783</c:v>
                </c:pt>
                <c:pt idx="3">
                  <c:v>30953425</c:v>
                </c:pt>
                <c:pt idx="4">
                  <c:v>26786944</c:v>
                </c:pt>
                <c:pt idx="5">
                  <c:v>22506094</c:v>
                </c:pt>
                <c:pt idx="6">
                  <c:v>17439525</c:v>
                </c:pt>
                <c:pt idx="7">
                  <c:v>6048984</c:v>
                </c:pt>
                <c:pt idx="8">
                  <c:v>10721868</c:v>
                </c:pt>
                <c:pt idx="9">
                  <c:v>17853273</c:v>
                </c:pt>
                <c:pt idx="10">
                  <c:v>20441456</c:v>
                </c:pt>
              </c:numCache>
            </c:numRef>
          </c:val>
          <c:extLst>
            <c:ext xmlns:c16="http://schemas.microsoft.com/office/drawing/2014/chart" uri="{C3380CC4-5D6E-409C-BE32-E72D297353CC}">
              <c16:uniqueId val="{0000000F-3168-4B1E-AE12-8A9280D8E9D6}"/>
            </c:ext>
          </c:extLst>
        </c:ser>
        <c:ser>
          <c:idx val="5"/>
          <c:order val="5"/>
          <c:tx>
            <c:strRef>
              <c:f>[graphs_philippines_sept242023.xlsx]usaid_uscategory!$O$5:$O$15</c:f>
              <c:strCache>
                <c:ptCount val="1"/>
                <c:pt idx="0">
                  <c:v>Environment</c:v>
                </c:pt>
              </c:strCache>
            </c:strRef>
          </c:tx>
          <c:spPr>
            <a:solidFill>
              <a:schemeClr val="accent6"/>
            </a:solidFill>
            <a:ln>
              <a:noFill/>
            </a:ln>
            <a:effectLst/>
          </c:spPr>
          <c:invertIfNegative val="0"/>
          <c:cat>
            <c:strRef>
              <c:f>[graphs_philippines_sept242023.xlsx]usaid_uscategory!$O$5:$O$15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[graphs_philippines_sept242023.xlsx]usaid_uscategory!$O$5:$O$15</c:f>
              <c:numCache>
                <c:formatCode>"$"#,##0</c:formatCode>
                <c:ptCount val="11"/>
                <c:pt idx="0">
                  <c:v>8064747</c:v>
                </c:pt>
                <c:pt idx="1">
                  <c:v>17889230</c:v>
                </c:pt>
                <c:pt idx="2">
                  <c:v>21375754</c:v>
                </c:pt>
                <c:pt idx="3">
                  <c:v>27173156</c:v>
                </c:pt>
                <c:pt idx="4">
                  <c:v>26974863</c:v>
                </c:pt>
                <c:pt idx="5">
                  <c:v>27830341</c:v>
                </c:pt>
                <c:pt idx="6">
                  <c:v>19442647</c:v>
                </c:pt>
                <c:pt idx="7">
                  <c:v>5459097</c:v>
                </c:pt>
                <c:pt idx="8">
                  <c:v>726650</c:v>
                </c:pt>
                <c:pt idx="9">
                  <c:v>1114769</c:v>
                </c:pt>
                <c:pt idx="10">
                  <c:v>1401742</c:v>
                </c:pt>
              </c:numCache>
            </c:numRef>
          </c:val>
          <c:extLst>
            <c:ext xmlns:c16="http://schemas.microsoft.com/office/drawing/2014/chart" uri="{C3380CC4-5D6E-409C-BE32-E72D297353CC}">
              <c16:uniqueId val="{00000010-3168-4B1E-AE12-8A9280D8E9D6}"/>
            </c:ext>
          </c:extLst>
        </c:ser>
        <c:ser>
          <c:idx val="6"/>
          <c:order val="6"/>
          <c:tx>
            <c:strRef>
              <c:f>[graphs_philippines_sept242023.xlsx]usaid_uscategory!$O$5:$O$15</c:f>
              <c:strCache>
                <c:ptCount val="1"/>
                <c:pt idx="0">
                  <c:v>Democracy, Human Rights, and Governance</c:v>
                </c:pt>
              </c:strCache>
            </c:strRef>
          </c:tx>
          <c:spPr>
            <a:solidFill>
              <a:schemeClr val="accent1">
                <a:lumMod val="60000"/>
              </a:schemeClr>
            </a:solidFill>
            <a:ln>
              <a:noFill/>
            </a:ln>
            <a:effectLst/>
          </c:spPr>
          <c:invertIfNegative val="0"/>
          <c:cat>
            <c:strRef>
              <c:f>[graphs_philippines_sept242023.xlsx]usaid_uscategory!$O$5:$O$15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[graphs_philippines_sept242023.xlsx]usaid_uscategory!$O$5:$O$15</c:f>
              <c:numCache>
                <c:formatCode>"$"#,##0</c:formatCode>
                <c:ptCount val="11"/>
                <c:pt idx="0">
                  <c:v>7323097</c:v>
                </c:pt>
                <c:pt idx="1">
                  <c:v>7190948</c:v>
                </c:pt>
                <c:pt idx="2">
                  <c:v>10863542</c:v>
                </c:pt>
                <c:pt idx="3">
                  <c:v>14059149</c:v>
                </c:pt>
                <c:pt idx="4">
                  <c:v>10143809</c:v>
                </c:pt>
                <c:pt idx="5">
                  <c:v>10279161</c:v>
                </c:pt>
                <c:pt idx="6">
                  <c:v>8273864</c:v>
                </c:pt>
                <c:pt idx="7">
                  <c:v>9722520</c:v>
                </c:pt>
                <c:pt idx="8">
                  <c:v>19743153</c:v>
                </c:pt>
                <c:pt idx="9">
                  <c:v>22839189</c:v>
                </c:pt>
                <c:pt idx="10">
                  <c:v>25291750</c:v>
                </c:pt>
              </c:numCache>
            </c:numRef>
          </c:val>
          <c:extLst>
            <c:ext xmlns:c16="http://schemas.microsoft.com/office/drawing/2014/chart" uri="{C3380CC4-5D6E-409C-BE32-E72D297353CC}">
              <c16:uniqueId val="{00000011-3168-4B1E-AE12-8A9280D8E9D6}"/>
            </c:ext>
          </c:extLst>
        </c:ser>
        <c:ser>
          <c:idx val="7"/>
          <c:order val="7"/>
          <c:tx>
            <c:strRef>
              <c:f>[graphs_philippines_sept242023.xlsx]usaid_uscategory!$O$5:$O$15</c:f>
              <c:strCache>
                <c:ptCount val="1"/>
                <c:pt idx="0">
                  <c:v>Peace and Security</c:v>
                </c:pt>
              </c:strCache>
            </c:strRef>
          </c:tx>
          <c:spPr>
            <a:solidFill>
              <a:schemeClr val="accent2">
                <a:lumMod val="60000"/>
              </a:schemeClr>
            </a:solidFill>
            <a:ln>
              <a:noFill/>
            </a:ln>
            <a:effectLst/>
          </c:spPr>
          <c:invertIfNegative val="0"/>
          <c:cat>
            <c:strRef>
              <c:f>[graphs_philippines_sept242023.xlsx]usaid_uscategory!$O$5:$O$15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[graphs_philippines_sept242023.xlsx]usaid_uscategory!$O$5:$O$15</c:f>
              <c:numCache>
                <c:formatCode>"$"#,##0</c:formatCode>
                <c:ptCount val="11"/>
                <c:pt idx="0">
                  <c:v>1060255</c:v>
                </c:pt>
                <c:pt idx="1">
                  <c:v>793711</c:v>
                </c:pt>
                <c:pt idx="2">
                  <c:v>1388851</c:v>
                </c:pt>
                <c:pt idx="3">
                  <c:v>1694765</c:v>
                </c:pt>
                <c:pt idx="4">
                  <c:v>632988</c:v>
                </c:pt>
                <c:pt idx="5">
                  <c:v>939739</c:v>
                </c:pt>
                <c:pt idx="6">
                  <c:v>3275744</c:v>
                </c:pt>
                <c:pt idx="7">
                  <c:v>12859235</c:v>
                </c:pt>
                <c:pt idx="8">
                  <c:v>7698641</c:v>
                </c:pt>
                <c:pt idx="9">
                  <c:v>3163386</c:v>
                </c:pt>
                <c:pt idx="10">
                  <c:v>2646767</c:v>
                </c:pt>
              </c:numCache>
            </c:numRef>
          </c:val>
          <c:extLst>
            <c:ext xmlns:c16="http://schemas.microsoft.com/office/drawing/2014/chart" uri="{C3380CC4-5D6E-409C-BE32-E72D297353CC}">
              <c16:uniqueId val="{00000012-3168-4B1E-AE12-8A9280D8E9D6}"/>
            </c:ext>
          </c:extLst>
        </c:ser>
        <c:dLbls>
          <c:showLegendKey val="0"/>
          <c:showVal val="0"/>
          <c:showCatName val="0"/>
          <c:showSerName val="0"/>
          <c:showPercent val="0"/>
          <c:showBubbleSize val="0"/>
        </c:dLbls>
        <c:gapWidth val="219"/>
        <c:overlap val="100"/>
        <c:axId val="347691231"/>
        <c:axId val="429344463"/>
      </c:barChart>
      <c:catAx>
        <c:axId val="347691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9344463"/>
        <c:crosses val="autoZero"/>
        <c:auto val="1"/>
        <c:lblAlgn val="ctr"/>
        <c:lblOffset val="100"/>
        <c:noMultiLvlLbl val="0"/>
      </c:catAx>
      <c:valAx>
        <c:axId val="4293444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Total Amount in USD</a:t>
                </a:r>
              </a:p>
            </c:rich>
          </c:tx>
          <c:layout>
            <c:manualLayout>
              <c:xMode val="edge"/>
              <c:yMode val="edge"/>
              <c:x val="8.3582259694059829E-2"/>
              <c:y val="0.279219457085347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691231"/>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layout>
        <c:manualLayout>
          <c:xMode val="edge"/>
          <c:yMode val="edge"/>
          <c:x val="0.8822641975653398"/>
          <c:y val="0.34454277997298249"/>
          <c:w val="0.11343700377118036"/>
          <c:h val="0.3429199624873129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t>U.S. </a:t>
            </a:r>
            <a:r>
              <a:rPr lang="en-US" sz="2400" baseline="0" dirty="0"/>
              <a:t>Funding to the Philippines by U.S. Category FY2012-2022*</a:t>
            </a:r>
          </a:p>
          <a:p>
            <a:pPr>
              <a:defRPr/>
            </a:pPr>
            <a:r>
              <a:rPr lang="en-US" sz="1400" baseline="0" dirty="0"/>
              <a:t>Hovering over each bar segment provides values</a:t>
            </a:r>
            <a:endParaRPr lang="en-US" sz="1400" dirty="0"/>
          </a:p>
        </c:rich>
      </c:tx>
      <c:layout>
        <c:manualLayout>
          <c:xMode val="edge"/>
          <c:yMode val="edge"/>
          <c:x val="0.2240306423924768"/>
          <c:y val="4.326491210982412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123271721185422"/>
          <c:y val="0.17809386468818761"/>
          <c:w val="0.62600685679289136"/>
          <c:h val="0.51091757693574491"/>
        </c:manualLayout>
      </c:layout>
      <c:barChart>
        <c:barDir val="col"/>
        <c:grouping val="stacked"/>
        <c:varyColors val="0"/>
        <c:ser>
          <c:idx val="1"/>
          <c:order val="0"/>
          <c:tx>
            <c:strRef>
              <c:f>[graphs_philippines_sept242023.xlsx]allagencies_uscategory!$N$2</c:f>
              <c:strCache>
                <c:ptCount val="1"/>
                <c:pt idx="0">
                  <c:v>Peace and Security</c:v>
                </c:pt>
              </c:strCache>
            </c:strRef>
          </c:tx>
          <c:spPr>
            <a:solidFill>
              <a:schemeClr val="accent2">
                <a:lumMod val="50000"/>
              </a:schemeClr>
            </a:solidFill>
            <a:ln>
              <a:noFill/>
            </a:ln>
            <a:effectLst/>
          </c:spPr>
          <c:invertIfNegative val="0"/>
          <c:cat>
            <c:numRef>
              <c:f>[graphs_philippines_sept242023.xlsx]allagencies_uscategory!$M$3:$M$13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[graphs_philippines_sept242023.xlsx]allagencies_uscategory!$N$3:$N$13</c:f>
              <c:numCache>
                <c:formatCode>"$"#,##0</c:formatCode>
                <c:ptCount val="11"/>
                <c:pt idx="0">
                  <c:v>58507699</c:v>
                </c:pt>
                <c:pt idx="1">
                  <c:v>60773637</c:v>
                </c:pt>
                <c:pt idx="2">
                  <c:v>71700262</c:v>
                </c:pt>
                <c:pt idx="3">
                  <c:v>109617010</c:v>
                </c:pt>
                <c:pt idx="4">
                  <c:v>148575816</c:v>
                </c:pt>
                <c:pt idx="5">
                  <c:v>84949201</c:v>
                </c:pt>
                <c:pt idx="6">
                  <c:v>155035943</c:v>
                </c:pt>
                <c:pt idx="7">
                  <c:v>252324119</c:v>
                </c:pt>
                <c:pt idx="8">
                  <c:v>197016722</c:v>
                </c:pt>
                <c:pt idx="9">
                  <c:v>186715310</c:v>
                </c:pt>
                <c:pt idx="10">
                  <c:v>26752741</c:v>
                </c:pt>
              </c:numCache>
            </c:numRef>
          </c:val>
          <c:extLst>
            <c:ext xmlns:c16="http://schemas.microsoft.com/office/drawing/2014/chart" uri="{C3380CC4-5D6E-409C-BE32-E72D297353CC}">
              <c16:uniqueId val="{0000000B-3BFF-4F13-BC1D-E582E478551F}"/>
            </c:ext>
          </c:extLst>
        </c:ser>
        <c:ser>
          <c:idx val="2"/>
          <c:order val="2"/>
          <c:tx>
            <c:strRef>
              <c:f>[graphs_philippines_sept242023.xlsx]allagencies_uscategory!$O$2</c:f>
              <c:strCache>
                <c:ptCount val="1"/>
                <c:pt idx="0">
                  <c:v>Economic Development</c:v>
                </c:pt>
              </c:strCache>
            </c:strRef>
          </c:tx>
          <c:spPr>
            <a:solidFill>
              <a:schemeClr val="accent2"/>
            </a:solidFill>
            <a:ln>
              <a:noFill/>
            </a:ln>
            <a:effectLst/>
          </c:spPr>
          <c:invertIfNegative val="0"/>
          <c:cat>
            <c:numRef>
              <c:f>[graphs_philippines_sept242023.xlsx]allagencies_uscategory!$M$3:$M$13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[graphs_philippines_sept242023.xlsx]allagencies_uscategory!$O$3:$O$13</c:f>
              <c:numCache>
                <c:formatCode>"$"#,##0</c:formatCode>
                <c:ptCount val="11"/>
                <c:pt idx="0">
                  <c:v>63539676</c:v>
                </c:pt>
                <c:pt idx="1">
                  <c:v>42880317</c:v>
                </c:pt>
                <c:pt idx="2">
                  <c:v>72838353</c:v>
                </c:pt>
                <c:pt idx="3">
                  <c:v>75737173</c:v>
                </c:pt>
                <c:pt idx="4">
                  <c:v>115636447</c:v>
                </c:pt>
                <c:pt idx="5">
                  <c:v>18119558</c:v>
                </c:pt>
                <c:pt idx="6">
                  <c:v>7608784</c:v>
                </c:pt>
                <c:pt idx="7">
                  <c:v>25833629</c:v>
                </c:pt>
                <c:pt idx="8">
                  <c:v>28298108</c:v>
                </c:pt>
                <c:pt idx="9">
                  <c:v>37876554</c:v>
                </c:pt>
                <c:pt idx="10">
                  <c:v>37174044</c:v>
                </c:pt>
              </c:numCache>
            </c:numRef>
          </c:val>
          <c:extLst>
            <c:ext xmlns:c16="http://schemas.microsoft.com/office/drawing/2014/chart" uri="{C3380CC4-5D6E-409C-BE32-E72D297353CC}">
              <c16:uniqueId val="{0000000C-3BFF-4F13-BC1D-E582E478551F}"/>
            </c:ext>
          </c:extLst>
        </c:ser>
        <c:ser>
          <c:idx val="3"/>
          <c:order val="3"/>
          <c:tx>
            <c:strRef>
              <c:f>[graphs_philippines_sept242023.xlsx]allagencies_uscategory!$P$2</c:f>
              <c:strCache>
                <c:ptCount val="1"/>
                <c:pt idx="0">
                  <c:v>Health</c:v>
                </c:pt>
              </c:strCache>
            </c:strRef>
          </c:tx>
          <c:spPr>
            <a:solidFill>
              <a:schemeClr val="accent1"/>
            </a:solidFill>
            <a:ln>
              <a:noFill/>
            </a:ln>
            <a:effectLst/>
          </c:spPr>
          <c:invertIfNegative val="0"/>
          <c:cat>
            <c:numRef>
              <c:f>[graphs_philippines_sept242023.xlsx]allagencies_uscategory!$M$3:$M$13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[graphs_philippines_sept242023.xlsx]allagencies_uscategory!$P$3:$P$13</c:f>
              <c:numCache>
                <c:formatCode>"$"#,##0</c:formatCode>
                <c:ptCount val="11"/>
                <c:pt idx="0">
                  <c:v>26685770</c:v>
                </c:pt>
                <c:pt idx="1">
                  <c:v>30606575</c:v>
                </c:pt>
                <c:pt idx="2">
                  <c:v>41060863</c:v>
                </c:pt>
                <c:pt idx="3">
                  <c:v>42518535</c:v>
                </c:pt>
                <c:pt idx="4">
                  <c:v>33902555</c:v>
                </c:pt>
                <c:pt idx="5">
                  <c:v>32043210</c:v>
                </c:pt>
                <c:pt idx="6">
                  <c:v>25158967</c:v>
                </c:pt>
                <c:pt idx="7">
                  <c:v>24407785</c:v>
                </c:pt>
                <c:pt idx="8">
                  <c:v>31710797</c:v>
                </c:pt>
                <c:pt idx="9">
                  <c:v>39296866</c:v>
                </c:pt>
                <c:pt idx="10">
                  <c:v>54475044</c:v>
                </c:pt>
              </c:numCache>
            </c:numRef>
          </c:val>
          <c:extLst>
            <c:ext xmlns:c16="http://schemas.microsoft.com/office/drawing/2014/chart" uri="{C3380CC4-5D6E-409C-BE32-E72D297353CC}">
              <c16:uniqueId val="{0000000D-3BFF-4F13-BC1D-E582E478551F}"/>
            </c:ext>
          </c:extLst>
        </c:ser>
        <c:ser>
          <c:idx val="4"/>
          <c:order val="4"/>
          <c:tx>
            <c:strRef>
              <c:f>[graphs_philippines_sept242023.xlsx]allagencies_uscategory!$Q$2</c:f>
              <c:strCache>
                <c:ptCount val="1"/>
                <c:pt idx="0">
                  <c:v>Education and Social Services</c:v>
                </c:pt>
              </c:strCache>
            </c:strRef>
          </c:tx>
          <c:spPr>
            <a:solidFill>
              <a:schemeClr val="accent5"/>
            </a:solidFill>
            <a:ln>
              <a:noFill/>
            </a:ln>
            <a:effectLst/>
          </c:spPr>
          <c:invertIfNegative val="0"/>
          <c:cat>
            <c:numRef>
              <c:f>[graphs_philippines_sept242023.xlsx]allagencies_uscategory!$M$3:$M$13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[graphs_philippines_sept242023.xlsx]allagencies_uscategory!$Q$3:$Q$13</c:f>
              <c:numCache>
                <c:formatCode>"$"#,##0</c:formatCode>
                <c:ptCount val="11"/>
                <c:pt idx="0">
                  <c:v>21435046</c:v>
                </c:pt>
                <c:pt idx="1">
                  <c:v>31313910</c:v>
                </c:pt>
                <c:pt idx="2">
                  <c:v>41045653</c:v>
                </c:pt>
                <c:pt idx="3">
                  <c:v>61526146</c:v>
                </c:pt>
                <c:pt idx="4">
                  <c:v>54079141</c:v>
                </c:pt>
                <c:pt idx="5">
                  <c:v>25142520</c:v>
                </c:pt>
                <c:pt idx="6">
                  <c:v>19573253</c:v>
                </c:pt>
                <c:pt idx="7">
                  <c:v>8315178</c:v>
                </c:pt>
                <c:pt idx="8">
                  <c:v>12216933</c:v>
                </c:pt>
                <c:pt idx="9">
                  <c:v>19004764</c:v>
                </c:pt>
                <c:pt idx="10">
                  <c:v>21785509</c:v>
                </c:pt>
              </c:numCache>
            </c:numRef>
          </c:val>
          <c:extLst>
            <c:ext xmlns:c16="http://schemas.microsoft.com/office/drawing/2014/chart" uri="{C3380CC4-5D6E-409C-BE32-E72D297353CC}">
              <c16:uniqueId val="{0000000E-3BFF-4F13-BC1D-E582E478551F}"/>
            </c:ext>
          </c:extLst>
        </c:ser>
        <c:ser>
          <c:idx val="5"/>
          <c:order val="5"/>
          <c:tx>
            <c:strRef>
              <c:f>[graphs_philippines_sept242023.xlsx]allagencies_uscategory!$R$2</c:f>
              <c:strCache>
                <c:ptCount val="1"/>
                <c:pt idx="0">
                  <c:v>Program Support</c:v>
                </c:pt>
              </c:strCache>
            </c:strRef>
          </c:tx>
          <c:spPr>
            <a:solidFill>
              <a:schemeClr val="accent3"/>
            </a:solidFill>
            <a:ln>
              <a:noFill/>
            </a:ln>
            <a:effectLst/>
          </c:spPr>
          <c:invertIfNegative val="0"/>
          <c:cat>
            <c:numRef>
              <c:f>[graphs_philippines_sept242023.xlsx]allagencies_uscategory!$M$3:$M$13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[graphs_philippines_sept242023.xlsx]allagencies_uscategory!$R$3:$R$13</c:f>
              <c:numCache>
                <c:formatCode>"$"#,##0</c:formatCode>
                <c:ptCount val="11"/>
                <c:pt idx="0">
                  <c:v>18069115</c:v>
                </c:pt>
                <c:pt idx="1">
                  <c:v>25567890</c:v>
                </c:pt>
                <c:pt idx="2">
                  <c:v>21720000</c:v>
                </c:pt>
                <c:pt idx="3">
                  <c:v>26628585</c:v>
                </c:pt>
                <c:pt idx="4">
                  <c:v>28107850</c:v>
                </c:pt>
                <c:pt idx="5">
                  <c:v>21311732</c:v>
                </c:pt>
                <c:pt idx="6">
                  <c:v>18644642</c:v>
                </c:pt>
                <c:pt idx="7">
                  <c:v>19429245</c:v>
                </c:pt>
                <c:pt idx="8">
                  <c:v>23907586</c:v>
                </c:pt>
                <c:pt idx="9">
                  <c:v>25789383</c:v>
                </c:pt>
                <c:pt idx="10">
                  <c:v>31027087</c:v>
                </c:pt>
              </c:numCache>
            </c:numRef>
          </c:val>
          <c:extLst>
            <c:ext xmlns:c16="http://schemas.microsoft.com/office/drawing/2014/chart" uri="{C3380CC4-5D6E-409C-BE32-E72D297353CC}">
              <c16:uniqueId val="{0000000F-3BFF-4F13-BC1D-E582E478551F}"/>
            </c:ext>
          </c:extLst>
        </c:ser>
        <c:ser>
          <c:idx val="6"/>
          <c:order val="6"/>
          <c:tx>
            <c:strRef>
              <c:f>[graphs_philippines_sept242023.xlsx]allagencies_uscategory!$S$2</c:f>
              <c:strCache>
                <c:ptCount val="1"/>
                <c:pt idx="0">
                  <c:v>Humanitarian Assistance</c:v>
                </c:pt>
              </c:strCache>
            </c:strRef>
          </c:tx>
          <c:spPr>
            <a:solidFill>
              <a:schemeClr val="accent4"/>
            </a:solidFill>
            <a:ln>
              <a:noFill/>
            </a:ln>
            <a:effectLst/>
          </c:spPr>
          <c:invertIfNegative val="0"/>
          <c:cat>
            <c:numRef>
              <c:f>[graphs_philippines_sept242023.xlsx]allagencies_uscategory!$M$3:$M$13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[graphs_philippines_sept242023.xlsx]allagencies_uscategory!$S$3:$S$13</c:f>
              <c:numCache>
                <c:formatCode>"$"#,##0</c:formatCode>
                <c:ptCount val="11"/>
                <c:pt idx="0">
                  <c:v>3037082</c:v>
                </c:pt>
                <c:pt idx="1">
                  <c:v>14908127</c:v>
                </c:pt>
                <c:pt idx="2">
                  <c:v>74591049</c:v>
                </c:pt>
                <c:pt idx="3">
                  <c:v>28549489</c:v>
                </c:pt>
                <c:pt idx="4">
                  <c:v>17750805</c:v>
                </c:pt>
                <c:pt idx="5">
                  <c:v>10799485</c:v>
                </c:pt>
                <c:pt idx="6">
                  <c:v>13202804</c:v>
                </c:pt>
                <c:pt idx="7">
                  <c:v>15788560</c:v>
                </c:pt>
                <c:pt idx="8">
                  <c:v>12160373</c:v>
                </c:pt>
                <c:pt idx="9">
                  <c:v>19870726</c:v>
                </c:pt>
                <c:pt idx="10">
                  <c:v>20778330</c:v>
                </c:pt>
              </c:numCache>
            </c:numRef>
          </c:val>
          <c:extLst>
            <c:ext xmlns:c16="http://schemas.microsoft.com/office/drawing/2014/chart" uri="{C3380CC4-5D6E-409C-BE32-E72D297353CC}">
              <c16:uniqueId val="{00000010-3BFF-4F13-BC1D-E582E478551F}"/>
            </c:ext>
          </c:extLst>
        </c:ser>
        <c:ser>
          <c:idx val="7"/>
          <c:order val="7"/>
          <c:tx>
            <c:strRef>
              <c:f>[graphs_philippines_sept242023.xlsx]allagencies_uscategory!$T$2</c:f>
              <c:strCache>
                <c:ptCount val="1"/>
                <c:pt idx="0">
                  <c:v>Democracy, Human Rights, and Governance</c:v>
                </c:pt>
              </c:strCache>
            </c:strRef>
          </c:tx>
          <c:spPr>
            <a:solidFill>
              <a:schemeClr val="tx2"/>
            </a:solidFill>
            <a:ln>
              <a:noFill/>
            </a:ln>
            <a:effectLst/>
          </c:spPr>
          <c:invertIfNegative val="0"/>
          <c:cat>
            <c:numRef>
              <c:f>[graphs_philippines_sept242023.xlsx]allagencies_uscategory!$M$3:$M$13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[graphs_philippines_sept242023.xlsx]allagencies_uscategory!$T$3:$T$13</c:f>
              <c:numCache>
                <c:formatCode>"$"#,##0</c:formatCode>
                <c:ptCount val="11"/>
                <c:pt idx="0">
                  <c:v>15320658</c:v>
                </c:pt>
                <c:pt idx="1">
                  <c:v>8971286</c:v>
                </c:pt>
                <c:pt idx="2">
                  <c:v>18640471</c:v>
                </c:pt>
                <c:pt idx="3">
                  <c:v>24007314</c:v>
                </c:pt>
                <c:pt idx="4">
                  <c:v>27760843</c:v>
                </c:pt>
                <c:pt idx="5">
                  <c:v>17705245</c:v>
                </c:pt>
                <c:pt idx="6">
                  <c:v>14219531</c:v>
                </c:pt>
                <c:pt idx="7">
                  <c:v>17693222</c:v>
                </c:pt>
                <c:pt idx="8">
                  <c:v>29466420</c:v>
                </c:pt>
                <c:pt idx="9">
                  <c:v>24709527</c:v>
                </c:pt>
                <c:pt idx="10">
                  <c:v>25453726</c:v>
                </c:pt>
              </c:numCache>
            </c:numRef>
          </c:val>
          <c:extLst>
            <c:ext xmlns:c16="http://schemas.microsoft.com/office/drawing/2014/chart" uri="{C3380CC4-5D6E-409C-BE32-E72D297353CC}">
              <c16:uniqueId val="{00000011-3BFF-4F13-BC1D-E582E478551F}"/>
            </c:ext>
          </c:extLst>
        </c:ser>
        <c:ser>
          <c:idx val="8"/>
          <c:order val="8"/>
          <c:tx>
            <c:strRef>
              <c:f>[graphs_philippines_sept242023.xlsx]allagencies_uscategory!$U$2</c:f>
              <c:strCache>
                <c:ptCount val="1"/>
                <c:pt idx="0">
                  <c:v>Environment</c:v>
                </c:pt>
              </c:strCache>
            </c:strRef>
          </c:tx>
          <c:spPr>
            <a:solidFill>
              <a:schemeClr val="accent6"/>
            </a:solidFill>
            <a:ln>
              <a:noFill/>
            </a:ln>
            <a:effectLst/>
          </c:spPr>
          <c:invertIfNegative val="0"/>
          <c:cat>
            <c:numRef>
              <c:f>[graphs_philippines_sept242023.xlsx]allagencies_uscategory!$M$3:$M$13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[graphs_philippines_sept242023.xlsx]allagencies_uscategory!$U$3:$U$13</c:f>
              <c:numCache>
                <c:formatCode>"$"#,##0</c:formatCode>
                <c:ptCount val="11"/>
                <c:pt idx="0">
                  <c:v>8700617</c:v>
                </c:pt>
                <c:pt idx="1">
                  <c:v>18590650</c:v>
                </c:pt>
                <c:pt idx="2">
                  <c:v>22621833</c:v>
                </c:pt>
                <c:pt idx="3">
                  <c:v>28150125</c:v>
                </c:pt>
                <c:pt idx="4">
                  <c:v>28529950</c:v>
                </c:pt>
                <c:pt idx="5">
                  <c:v>29282239</c:v>
                </c:pt>
                <c:pt idx="6">
                  <c:v>21043484</c:v>
                </c:pt>
                <c:pt idx="7">
                  <c:v>7072519</c:v>
                </c:pt>
                <c:pt idx="8">
                  <c:v>1911887</c:v>
                </c:pt>
                <c:pt idx="9">
                  <c:v>2077315</c:v>
                </c:pt>
                <c:pt idx="10">
                  <c:v>2549657</c:v>
                </c:pt>
              </c:numCache>
            </c:numRef>
          </c:val>
          <c:extLst>
            <c:ext xmlns:c16="http://schemas.microsoft.com/office/drawing/2014/chart" uri="{C3380CC4-5D6E-409C-BE32-E72D297353CC}">
              <c16:uniqueId val="{00000012-3BFF-4F13-BC1D-E582E478551F}"/>
            </c:ext>
          </c:extLst>
        </c:ser>
        <c:ser>
          <c:idx val="9"/>
          <c:order val="9"/>
          <c:tx>
            <c:strRef>
              <c:f>[graphs_philippines_sept242023.xlsx]allagencies_uscategory!$V$2</c:f>
              <c:strCache>
                <c:ptCount val="1"/>
                <c:pt idx="0">
                  <c:v>Multi-sector</c:v>
                </c:pt>
              </c:strCache>
            </c:strRef>
          </c:tx>
          <c:spPr>
            <a:solidFill>
              <a:schemeClr val="bg2"/>
            </a:solidFill>
            <a:ln>
              <a:noFill/>
            </a:ln>
            <a:effectLst/>
          </c:spPr>
          <c:invertIfNegative val="0"/>
          <c:cat>
            <c:numRef>
              <c:f>[graphs_philippines_sept242023.xlsx]allagencies_uscategory!$M$3:$M$13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[graphs_philippines_sept242023.xlsx]allagencies_uscategory!$V$3:$V$13</c:f>
              <c:numCache>
                <c:formatCode>"$"#,##0</c:formatCode>
                <c:ptCount val="11"/>
                <c:pt idx="0">
                  <c:v>2554031</c:v>
                </c:pt>
                <c:pt idx="1">
                  <c:v>2054032</c:v>
                </c:pt>
                <c:pt idx="2">
                  <c:v>1889203</c:v>
                </c:pt>
                <c:pt idx="3">
                  <c:v>1887847</c:v>
                </c:pt>
                <c:pt idx="4">
                  <c:v>2095938</c:v>
                </c:pt>
                <c:pt idx="5">
                  <c:v>64769</c:v>
                </c:pt>
                <c:pt idx="6">
                  <c:v>302189</c:v>
                </c:pt>
                <c:pt idx="7">
                  <c:v>22277</c:v>
                </c:pt>
                <c:pt idx="8">
                  <c:v>2000000</c:v>
                </c:pt>
              </c:numCache>
            </c:numRef>
          </c:val>
          <c:extLst>
            <c:ext xmlns:c16="http://schemas.microsoft.com/office/drawing/2014/chart" uri="{C3380CC4-5D6E-409C-BE32-E72D297353CC}">
              <c16:uniqueId val="{00000013-3BFF-4F13-BC1D-E582E478551F}"/>
            </c:ext>
          </c:extLst>
        </c:ser>
        <c:dLbls>
          <c:showLegendKey val="0"/>
          <c:showVal val="0"/>
          <c:showCatName val="0"/>
          <c:showSerName val="0"/>
          <c:showPercent val="0"/>
          <c:showBubbleSize val="0"/>
        </c:dLbls>
        <c:gapWidth val="150"/>
        <c:overlap val="100"/>
        <c:axId val="345253535"/>
        <c:axId val="279409279"/>
        <c:extLst>
          <c:ext xmlns:c15="http://schemas.microsoft.com/office/drawing/2012/chart" uri="{02D57815-91ED-43cb-92C2-25804820EDAC}">
            <c15:filteredBarSeries>
              <c15:ser>
                <c:idx val="0"/>
                <c:order val="1"/>
                <c:tx>
                  <c:strRef>
                    <c:extLst>
                      <c:ext uri="{02D57815-91ED-43cb-92C2-25804820EDAC}">
                        <c15:formulaRef>
                          <c15:sqref>[graphs_philippines_sept242023.xlsx]allagencies_uscategory!$M$2</c15:sqref>
                        </c15:formulaRef>
                      </c:ext>
                    </c:extLst>
                    <c:strCache>
                      <c:ptCount val="1"/>
                      <c:pt idx="0">
                        <c:v>Row Labels</c:v>
                      </c:pt>
                    </c:strCache>
                  </c:strRef>
                </c:tx>
                <c:spPr>
                  <a:solidFill>
                    <a:schemeClr val="accent1"/>
                  </a:solidFill>
                  <a:ln>
                    <a:noFill/>
                  </a:ln>
                  <a:effectLst/>
                </c:spPr>
                <c:invertIfNegative val="0"/>
                <c:cat>
                  <c:numRef>
                    <c:extLst>
                      <c:ext uri="{02D57815-91ED-43cb-92C2-25804820EDAC}">
                        <c15:formulaRef>
                          <c15:sqref>[graphs_philippines_sept242023.xlsx]allagencies_uscategory!$M$3:$M$13</c15:sqref>
                        </c15:formulaRef>
                      </c:ext>
                    </c:extLst>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extLst>
                      <c:ext uri="{02D57815-91ED-43cb-92C2-25804820EDAC}">
                        <c15:formulaRef>
                          <c15:sqref>[graphs_philippines_sept242023.xlsx]allagencies_uscategory!$M$3:$M$13</c15:sqref>
                        </c15:formulaRef>
                      </c:ext>
                    </c:extLst>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val>
                <c:extLst>
                  <c:ext xmlns:c16="http://schemas.microsoft.com/office/drawing/2014/chart" uri="{C3380CC4-5D6E-409C-BE32-E72D297353CC}">
                    <c16:uniqueId val="{00000014-3BFF-4F13-BC1D-E582E478551F}"/>
                  </c:ext>
                </c:extLst>
              </c15:ser>
            </c15:filteredBarSeries>
          </c:ext>
        </c:extLst>
      </c:barChart>
      <c:catAx>
        <c:axId val="345253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9409279"/>
        <c:crosses val="autoZero"/>
        <c:auto val="1"/>
        <c:lblAlgn val="ctr"/>
        <c:lblOffset val="100"/>
        <c:noMultiLvlLbl val="0"/>
      </c:catAx>
      <c:valAx>
        <c:axId val="2794092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Funding</a:t>
                </a:r>
                <a:r>
                  <a:rPr lang="en-US" baseline="0"/>
                  <a:t> in USD</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25353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manualLayout>
          <c:xMode val="edge"/>
          <c:yMode val="edge"/>
          <c:x val="0.83986494155408886"/>
          <c:y val="0.24943059755117933"/>
          <c:w val="0.1544150716727781"/>
          <c:h val="0.5500245595444482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[graphs_philippines_sept242023.xlsx]fundingby_agency!PivotTable3</c:name>
    <c:fmtId val="-1"/>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2400" b="0" i="0" u="none" strike="noStrike" kern="1200" spc="0" baseline="0" dirty="0">
                <a:solidFill>
                  <a:sysClr val="windowText" lastClr="000000">
                    <a:lumMod val="65000"/>
                    <a:lumOff val="35000"/>
                  </a:sysClr>
                </a:solidFill>
              </a:rPr>
              <a:t>U.S. Funding to the Philippines by Managing Agency FY2012-2022*</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layout>
        <c:manualLayout>
          <c:xMode val="edge"/>
          <c:yMode val="edge"/>
          <c:x val="0.17858587598425196"/>
          <c:y val="2.3599039314698762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10854651754362696"/>
          <c:y val="0.17774567234808894"/>
          <c:w val="0.85559625859930744"/>
          <c:h val="0.58857397694912739"/>
        </c:manualLayout>
      </c:layout>
      <c:barChart>
        <c:barDir val="col"/>
        <c:grouping val="stacked"/>
        <c:varyColors val="0"/>
        <c:ser>
          <c:idx val="0"/>
          <c:order val="0"/>
          <c:tx>
            <c:strRef>
              <c:f>fundingby_agency!$C$10:$C$11</c:f>
              <c:strCache>
                <c:ptCount val="1"/>
                <c:pt idx="0">
                  <c:v>U.S. Agency for International Development</c:v>
                </c:pt>
              </c:strCache>
            </c:strRef>
          </c:tx>
          <c:spPr>
            <a:solidFill>
              <a:schemeClr val="accent1"/>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fundingby_agency!$C$12:$C$23</c:f>
              <c:numCache>
                <c:formatCode>"$"#,##0</c:formatCode>
                <c:ptCount val="11"/>
                <c:pt idx="0">
                  <c:v>98836985</c:v>
                </c:pt>
                <c:pt idx="1">
                  <c:v>101577472</c:v>
                </c:pt>
                <c:pt idx="2">
                  <c:v>159822999</c:v>
                </c:pt>
                <c:pt idx="3">
                  <c:v>180908135</c:v>
                </c:pt>
                <c:pt idx="4">
                  <c:v>152378357</c:v>
                </c:pt>
                <c:pt idx="5">
                  <c:v>133729619</c:v>
                </c:pt>
                <c:pt idx="6">
                  <c:v>110352278</c:v>
                </c:pt>
                <c:pt idx="7">
                  <c:v>101180780</c:v>
                </c:pt>
                <c:pt idx="8">
                  <c:v>115283429</c:v>
                </c:pt>
                <c:pt idx="9">
                  <c:v>150247858</c:v>
                </c:pt>
                <c:pt idx="10">
                  <c:v>179723671</c:v>
                </c:pt>
              </c:numCache>
            </c:numRef>
          </c:val>
          <c:extLst>
            <c:ext xmlns:c16="http://schemas.microsoft.com/office/drawing/2014/chart" uri="{C3380CC4-5D6E-409C-BE32-E72D297353CC}">
              <c16:uniqueId val="{00000000-C218-40BB-A253-4157FD9F49E8}"/>
            </c:ext>
          </c:extLst>
        </c:ser>
        <c:ser>
          <c:idx val="1"/>
          <c:order val="1"/>
          <c:tx>
            <c:strRef>
              <c:f>fundingby_agency!$D$10:$D$11</c:f>
              <c:strCache>
                <c:ptCount val="1"/>
                <c:pt idx="0">
                  <c:v>Department of State</c:v>
                </c:pt>
              </c:strCache>
            </c:strRef>
          </c:tx>
          <c:spPr>
            <a:solidFill>
              <a:schemeClr val="accent2"/>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fundingby_agency!$D$12:$D$23</c:f>
              <c:numCache>
                <c:formatCode>"$"#,##0</c:formatCode>
                <c:ptCount val="11"/>
                <c:pt idx="0">
                  <c:v>36203147</c:v>
                </c:pt>
                <c:pt idx="1">
                  <c:v>37106790</c:v>
                </c:pt>
                <c:pt idx="2">
                  <c:v>64314419</c:v>
                </c:pt>
                <c:pt idx="3">
                  <c:v>85803431</c:v>
                </c:pt>
                <c:pt idx="4">
                  <c:v>83998710</c:v>
                </c:pt>
                <c:pt idx="5">
                  <c:v>74037226</c:v>
                </c:pt>
                <c:pt idx="6">
                  <c:v>53557118</c:v>
                </c:pt>
                <c:pt idx="7">
                  <c:v>91303815</c:v>
                </c:pt>
                <c:pt idx="8">
                  <c:v>161261724</c:v>
                </c:pt>
                <c:pt idx="9">
                  <c:v>191332794</c:v>
                </c:pt>
                <c:pt idx="10">
                  <c:v>32096539</c:v>
                </c:pt>
              </c:numCache>
            </c:numRef>
          </c:val>
          <c:extLst>
            <c:ext xmlns:c16="http://schemas.microsoft.com/office/drawing/2014/chart" uri="{C3380CC4-5D6E-409C-BE32-E72D297353CC}">
              <c16:uniqueId val="{00000001-C218-40BB-A253-4157FD9F49E8}"/>
            </c:ext>
          </c:extLst>
        </c:ser>
        <c:ser>
          <c:idx val="2"/>
          <c:order val="2"/>
          <c:tx>
            <c:strRef>
              <c:f>fundingby_agency!$E$10:$E$11</c:f>
              <c:strCache>
                <c:ptCount val="1"/>
                <c:pt idx="0">
                  <c:v>Department of Defense</c:v>
                </c:pt>
              </c:strCache>
            </c:strRef>
          </c:tx>
          <c:spPr>
            <a:solidFill>
              <a:schemeClr val="accent3"/>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fundingby_agency!$E$12:$E$23</c:f>
              <c:numCache>
                <c:formatCode>"$"#,##0</c:formatCode>
                <c:ptCount val="11"/>
                <c:pt idx="0">
                  <c:v>10688145</c:v>
                </c:pt>
                <c:pt idx="1">
                  <c:v>19556005</c:v>
                </c:pt>
                <c:pt idx="2">
                  <c:v>39988477</c:v>
                </c:pt>
                <c:pt idx="3">
                  <c:v>18244342</c:v>
                </c:pt>
                <c:pt idx="4">
                  <c:v>72813455</c:v>
                </c:pt>
                <c:pt idx="5">
                  <c:v>16362720</c:v>
                </c:pt>
                <c:pt idx="6">
                  <c:v>103918760</c:v>
                </c:pt>
                <c:pt idx="7">
                  <c:v>156815246</c:v>
                </c:pt>
                <c:pt idx="8">
                  <c:v>44815099</c:v>
                </c:pt>
              </c:numCache>
            </c:numRef>
          </c:val>
          <c:extLst>
            <c:ext xmlns:c16="http://schemas.microsoft.com/office/drawing/2014/chart" uri="{C3380CC4-5D6E-409C-BE32-E72D297353CC}">
              <c16:uniqueId val="{00000002-C218-40BB-A253-4157FD9F49E8}"/>
            </c:ext>
          </c:extLst>
        </c:ser>
        <c:ser>
          <c:idx val="3"/>
          <c:order val="3"/>
          <c:tx>
            <c:strRef>
              <c:f>fundingby_agency!$F$10:$F$11</c:f>
              <c:strCache>
                <c:ptCount val="1"/>
                <c:pt idx="0">
                  <c:v>Millennium Challenge Corporation</c:v>
                </c:pt>
              </c:strCache>
            </c:strRef>
          </c:tx>
          <c:spPr>
            <a:solidFill>
              <a:schemeClr val="accent4"/>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fundingby_agency!$F$12:$F$23</c:f>
              <c:numCache>
                <c:formatCode>"$"#,##0</c:formatCode>
                <c:ptCount val="11"/>
                <c:pt idx="0">
                  <c:v>42504847</c:v>
                </c:pt>
                <c:pt idx="1">
                  <c:v>67560343</c:v>
                </c:pt>
                <c:pt idx="2">
                  <c:v>75467647</c:v>
                </c:pt>
                <c:pt idx="3">
                  <c:v>88433929</c:v>
                </c:pt>
                <c:pt idx="4">
                  <c:v>114132174</c:v>
                </c:pt>
                <c:pt idx="5">
                  <c:v>1926161</c:v>
                </c:pt>
                <c:pt idx="6">
                  <c:v>564767</c:v>
                </c:pt>
                <c:pt idx="7">
                  <c:v>221829</c:v>
                </c:pt>
                <c:pt idx="8">
                  <c:v>206972</c:v>
                </c:pt>
                <c:pt idx="9">
                  <c:v>3907</c:v>
                </c:pt>
                <c:pt idx="10">
                  <c:v>1075</c:v>
                </c:pt>
              </c:numCache>
            </c:numRef>
          </c:val>
          <c:extLst>
            <c:ext xmlns:c16="http://schemas.microsoft.com/office/drawing/2014/chart" uri="{C3380CC4-5D6E-409C-BE32-E72D297353CC}">
              <c16:uniqueId val="{00000003-C218-40BB-A253-4157FD9F49E8}"/>
            </c:ext>
          </c:extLst>
        </c:ser>
        <c:ser>
          <c:idx val="4"/>
          <c:order val="4"/>
          <c:tx>
            <c:strRef>
              <c:f>fundingby_agency!$G$10:$G$11</c:f>
              <c:strCache>
                <c:ptCount val="1"/>
                <c:pt idx="0">
                  <c:v>Department of Agriculture</c:v>
                </c:pt>
              </c:strCache>
            </c:strRef>
          </c:tx>
          <c:spPr>
            <a:solidFill>
              <a:schemeClr val="accent5"/>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fundingby_agency!$G$12:$G$23</c:f>
              <c:numCache>
                <c:formatCode>"$"#,##0</c:formatCode>
                <c:ptCount val="11"/>
                <c:pt idx="0">
                  <c:v>11824000</c:v>
                </c:pt>
                <c:pt idx="1">
                  <c:v>916906</c:v>
                </c:pt>
                <c:pt idx="2">
                  <c:v>19114920</c:v>
                </c:pt>
                <c:pt idx="3">
                  <c:v>368954</c:v>
                </c:pt>
                <c:pt idx="4">
                  <c:v>22214468</c:v>
                </c:pt>
                <c:pt idx="5">
                  <c:v>3571900</c:v>
                </c:pt>
                <c:pt idx="6">
                  <c:v>107250</c:v>
                </c:pt>
                <c:pt idx="7">
                  <c:v>14111662</c:v>
                </c:pt>
                <c:pt idx="8">
                  <c:v>11986840</c:v>
                </c:pt>
                <c:pt idx="9">
                  <c:v>8780822</c:v>
                </c:pt>
                <c:pt idx="10">
                  <c:v>183</c:v>
                </c:pt>
              </c:numCache>
            </c:numRef>
          </c:val>
          <c:extLst>
            <c:ext xmlns:c16="http://schemas.microsoft.com/office/drawing/2014/chart" uri="{C3380CC4-5D6E-409C-BE32-E72D297353CC}">
              <c16:uniqueId val="{00000004-C218-40BB-A253-4157FD9F49E8}"/>
            </c:ext>
          </c:extLst>
        </c:ser>
        <c:ser>
          <c:idx val="5"/>
          <c:order val="5"/>
          <c:tx>
            <c:strRef>
              <c:f>fundingby_agency!$H$10:$H$11</c:f>
              <c:strCache>
                <c:ptCount val="1"/>
                <c:pt idx="0">
                  <c:v>Peace Corps</c:v>
                </c:pt>
              </c:strCache>
            </c:strRef>
          </c:tx>
          <c:spPr>
            <a:solidFill>
              <a:schemeClr val="accent6"/>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fundingby_agency!$H$12:$H$23</c:f>
              <c:numCache>
                <c:formatCode>"$"#,##0</c:formatCode>
                <c:ptCount val="11"/>
                <c:pt idx="0">
                  <c:v>3314257</c:v>
                </c:pt>
                <c:pt idx="1">
                  <c:v>3115881</c:v>
                </c:pt>
                <c:pt idx="2">
                  <c:v>3322214</c:v>
                </c:pt>
                <c:pt idx="3">
                  <c:v>3332191</c:v>
                </c:pt>
                <c:pt idx="4">
                  <c:v>4016593</c:v>
                </c:pt>
                <c:pt idx="5">
                  <c:v>3583535</c:v>
                </c:pt>
                <c:pt idx="6">
                  <c:v>3385443</c:v>
                </c:pt>
                <c:pt idx="7">
                  <c:v>3557611</c:v>
                </c:pt>
                <c:pt idx="8">
                  <c:v>2680302</c:v>
                </c:pt>
                <c:pt idx="9">
                  <c:v>2114130</c:v>
                </c:pt>
                <c:pt idx="10">
                  <c:v>2442970</c:v>
                </c:pt>
              </c:numCache>
            </c:numRef>
          </c:val>
          <c:extLst>
            <c:ext xmlns:c16="http://schemas.microsoft.com/office/drawing/2014/chart" uri="{C3380CC4-5D6E-409C-BE32-E72D297353CC}">
              <c16:uniqueId val="{00000005-C218-40BB-A253-4157FD9F49E8}"/>
            </c:ext>
          </c:extLst>
        </c:ser>
        <c:ser>
          <c:idx val="6"/>
          <c:order val="6"/>
          <c:tx>
            <c:strRef>
              <c:f>fundingby_agency!$I$10:$I$11</c:f>
              <c:strCache>
                <c:ptCount val="1"/>
                <c:pt idx="0">
                  <c:v>Department of the Navy</c:v>
                </c:pt>
              </c:strCache>
            </c:strRef>
          </c:tx>
          <c:spPr>
            <a:solidFill>
              <a:schemeClr val="accent1">
                <a:lumMod val="6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fundingby_agency!$I$12:$I$23</c:f>
              <c:numCache>
                <c:formatCode>General</c:formatCode>
                <c:ptCount val="11"/>
                <c:pt idx="0" formatCode="&quot;$&quot;#,##0">
                  <c:v>7831251</c:v>
                </c:pt>
                <c:pt idx="3" formatCode="&quot;$&quot;#,##0">
                  <c:v>12807414</c:v>
                </c:pt>
                <c:pt idx="4" formatCode="&quot;$&quot;#,##0">
                  <c:v>235500</c:v>
                </c:pt>
                <c:pt idx="6" formatCode="&quot;$&quot;#,##0">
                  <c:v>239523</c:v>
                </c:pt>
                <c:pt idx="7" formatCode="&quot;$&quot;#,##0">
                  <c:v>886969</c:v>
                </c:pt>
                <c:pt idx="8" formatCode="&quot;$&quot;#,##0">
                  <c:v>328940</c:v>
                </c:pt>
              </c:numCache>
            </c:numRef>
          </c:val>
          <c:extLst>
            <c:ext xmlns:c16="http://schemas.microsoft.com/office/drawing/2014/chart" uri="{C3380CC4-5D6E-409C-BE32-E72D297353CC}">
              <c16:uniqueId val="{00000006-C218-40BB-A253-4157FD9F49E8}"/>
            </c:ext>
          </c:extLst>
        </c:ser>
        <c:ser>
          <c:idx val="7"/>
          <c:order val="7"/>
          <c:tx>
            <c:strRef>
              <c:f>fundingby_agency!$J$10:$J$11</c:f>
              <c:strCache>
                <c:ptCount val="1"/>
                <c:pt idx="0">
                  <c:v>Department of Labor</c:v>
                </c:pt>
              </c:strCache>
            </c:strRef>
          </c:tx>
          <c:spPr>
            <a:solidFill>
              <a:schemeClr val="accent2">
                <a:lumMod val="6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fundingby_agency!$J$12:$J$23</c:f>
              <c:numCache>
                <c:formatCode>General</c:formatCode>
                <c:ptCount val="11"/>
                <c:pt idx="3" formatCode="&quot;$&quot;#,##0">
                  <c:v>6760694</c:v>
                </c:pt>
                <c:pt idx="4" formatCode="&quot;$&quot;#,##0">
                  <c:v>3057487</c:v>
                </c:pt>
                <c:pt idx="5" formatCode="&quot;$&quot;#,##0">
                  <c:v>435539</c:v>
                </c:pt>
                <c:pt idx="6" formatCode="&quot;$&quot;#,##0">
                  <c:v>670831</c:v>
                </c:pt>
                <c:pt idx="7" formatCode="&quot;$&quot;#,##0">
                  <c:v>928123</c:v>
                </c:pt>
                <c:pt idx="8" formatCode="&quot;$&quot;#,##0">
                  <c:v>707174</c:v>
                </c:pt>
                <c:pt idx="9" formatCode="&quot;$&quot;#,##0">
                  <c:v>1128775</c:v>
                </c:pt>
                <c:pt idx="10" formatCode="&quot;$&quot;#,##0">
                  <c:v>1696393</c:v>
                </c:pt>
              </c:numCache>
            </c:numRef>
          </c:val>
          <c:extLst>
            <c:ext xmlns:c16="http://schemas.microsoft.com/office/drawing/2014/chart" uri="{C3380CC4-5D6E-409C-BE32-E72D297353CC}">
              <c16:uniqueId val="{00000007-C218-40BB-A253-4157FD9F49E8}"/>
            </c:ext>
          </c:extLst>
        </c:ser>
        <c:ser>
          <c:idx val="8"/>
          <c:order val="8"/>
          <c:tx>
            <c:strRef>
              <c:f>fundingby_agency!$K$10:$K$11</c:f>
              <c:strCache>
                <c:ptCount val="1"/>
                <c:pt idx="0">
                  <c:v>Department of Energy</c:v>
                </c:pt>
              </c:strCache>
            </c:strRef>
          </c:tx>
          <c:spPr>
            <a:solidFill>
              <a:schemeClr val="accent3">
                <a:lumMod val="6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fundingby_agency!$K$12:$K$23</c:f>
              <c:numCache>
                <c:formatCode>"$"#,##0</c:formatCode>
                <c:ptCount val="11"/>
                <c:pt idx="0">
                  <c:v>3382368</c:v>
                </c:pt>
                <c:pt idx="1">
                  <c:v>5028447</c:v>
                </c:pt>
                <c:pt idx="2">
                  <c:v>1649765</c:v>
                </c:pt>
                <c:pt idx="3">
                  <c:v>338600</c:v>
                </c:pt>
                <c:pt idx="4">
                  <c:v>170000</c:v>
                </c:pt>
                <c:pt idx="5">
                  <c:v>2000</c:v>
                </c:pt>
                <c:pt idx="6">
                  <c:v>38516</c:v>
                </c:pt>
                <c:pt idx="7">
                  <c:v>58687</c:v>
                </c:pt>
                <c:pt idx="8">
                  <c:v>18326</c:v>
                </c:pt>
                <c:pt idx="9">
                  <c:v>181424</c:v>
                </c:pt>
                <c:pt idx="10">
                  <c:v>80774</c:v>
                </c:pt>
              </c:numCache>
            </c:numRef>
          </c:val>
          <c:extLst>
            <c:ext xmlns:c16="http://schemas.microsoft.com/office/drawing/2014/chart" uri="{C3380CC4-5D6E-409C-BE32-E72D297353CC}">
              <c16:uniqueId val="{00000008-C218-40BB-A253-4157FD9F49E8}"/>
            </c:ext>
          </c:extLst>
        </c:ser>
        <c:ser>
          <c:idx val="9"/>
          <c:order val="9"/>
          <c:tx>
            <c:strRef>
              <c:f>fundingby_agency!$L$10:$L$11</c:f>
              <c:strCache>
                <c:ptCount val="1"/>
                <c:pt idx="0">
                  <c:v>Department of the Treasury</c:v>
                </c:pt>
              </c:strCache>
            </c:strRef>
          </c:tx>
          <c:spPr>
            <a:solidFill>
              <a:schemeClr val="accent4">
                <a:lumMod val="6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fundingby_agency!$L$12:$L$23</c:f>
              <c:numCache>
                <c:formatCode>"$"#,##0</c:formatCode>
                <c:ptCount val="11"/>
                <c:pt idx="0">
                  <c:v>19038</c:v>
                </c:pt>
                <c:pt idx="1">
                  <c:v>301304</c:v>
                </c:pt>
                <c:pt idx="2">
                  <c:v>423320</c:v>
                </c:pt>
                <c:pt idx="3">
                  <c:v>839037</c:v>
                </c:pt>
                <c:pt idx="4">
                  <c:v>1280673</c:v>
                </c:pt>
                <c:pt idx="5">
                  <c:v>1407117</c:v>
                </c:pt>
                <c:pt idx="6">
                  <c:v>837567</c:v>
                </c:pt>
                <c:pt idx="7">
                  <c:v>829328</c:v>
                </c:pt>
                <c:pt idx="8">
                  <c:v>655554</c:v>
                </c:pt>
                <c:pt idx="9">
                  <c:v>655268</c:v>
                </c:pt>
                <c:pt idx="10">
                  <c:v>170454</c:v>
                </c:pt>
              </c:numCache>
            </c:numRef>
          </c:val>
          <c:extLst>
            <c:ext xmlns:c16="http://schemas.microsoft.com/office/drawing/2014/chart" uri="{C3380CC4-5D6E-409C-BE32-E72D297353CC}">
              <c16:uniqueId val="{00000009-C218-40BB-A253-4157FD9F49E8}"/>
            </c:ext>
          </c:extLst>
        </c:ser>
        <c:ser>
          <c:idx val="10"/>
          <c:order val="10"/>
          <c:tx>
            <c:strRef>
              <c:f>fundingby_agency!$M$10:$M$11</c:f>
              <c:strCache>
                <c:ptCount val="1"/>
                <c:pt idx="0">
                  <c:v>Trade and Development Agency</c:v>
                </c:pt>
              </c:strCache>
            </c:strRef>
          </c:tx>
          <c:spPr>
            <a:solidFill>
              <a:schemeClr val="accent5">
                <a:lumMod val="6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fundingby_agency!$M$12:$M$23</c:f>
              <c:numCache>
                <c:formatCode>"$"#,##0</c:formatCode>
                <c:ptCount val="11"/>
                <c:pt idx="0">
                  <c:v>384029</c:v>
                </c:pt>
                <c:pt idx="1">
                  <c:v>93727</c:v>
                </c:pt>
                <c:pt idx="2">
                  <c:v>228467</c:v>
                </c:pt>
                <c:pt idx="3">
                  <c:v>368866</c:v>
                </c:pt>
                <c:pt idx="4">
                  <c:v>1066249</c:v>
                </c:pt>
                <c:pt idx="5">
                  <c:v>613912</c:v>
                </c:pt>
                <c:pt idx="6">
                  <c:v>605536</c:v>
                </c:pt>
                <c:pt idx="7">
                  <c:v>470100</c:v>
                </c:pt>
                <c:pt idx="8">
                  <c:v>501676</c:v>
                </c:pt>
                <c:pt idx="9">
                  <c:v>459247</c:v>
                </c:pt>
                <c:pt idx="10">
                  <c:v>1332892</c:v>
                </c:pt>
              </c:numCache>
            </c:numRef>
          </c:val>
          <c:extLst>
            <c:ext xmlns:c16="http://schemas.microsoft.com/office/drawing/2014/chart" uri="{C3380CC4-5D6E-409C-BE32-E72D297353CC}">
              <c16:uniqueId val="{0000000A-C218-40BB-A253-4157FD9F49E8}"/>
            </c:ext>
          </c:extLst>
        </c:ser>
        <c:ser>
          <c:idx val="11"/>
          <c:order val="11"/>
          <c:tx>
            <c:strRef>
              <c:f>fundingby_agency!$N$10:$N$11</c:f>
              <c:strCache>
                <c:ptCount val="1"/>
                <c:pt idx="0">
                  <c:v>Department of the Army</c:v>
                </c:pt>
              </c:strCache>
            </c:strRef>
          </c:tx>
          <c:spPr>
            <a:solidFill>
              <a:schemeClr val="accent6">
                <a:lumMod val="6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fundingby_agency!$N$12:$N$23</c:f>
              <c:numCache>
                <c:formatCode>General</c:formatCode>
                <c:ptCount val="11"/>
                <c:pt idx="0" formatCode="&quot;$&quot;#,##0">
                  <c:v>2787118</c:v>
                </c:pt>
                <c:pt idx="2" formatCode="&quot;$&quot;#,##0">
                  <c:v>1321159</c:v>
                </c:pt>
                <c:pt idx="4" formatCode="&quot;$&quot;#,##0">
                  <c:v>235500</c:v>
                </c:pt>
                <c:pt idx="6" formatCode="&quot;$&quot;#,##0">
                  <c:v>159682</c:v>
                </c:pt>
                <c:pt idx="7" formatCode="&quot;$&quot;#,##0">
                  <c:v>319801</c:v>
                </c:pt>
                <c:pt idx="8" formatCode="&quot;$&quot;#,##0">
                  <c:v>160556</c:v>
                </c:pt>
              </c:numCache>
            </c:numRef>
          </c:val>
          <c:extLst>
            <c:ext xmlns:c16="http://schemas.microsoft.com/office/drawing/2014/chart" uri="{C3380CC4-5D6E-409C-BE32-E72D297353CC}">
              <c16:uniqueId val="{0000000B-C218-40BB-A253-4157FD9F49E8}"/>
            </c:ext>
          </c:extLst>
        </c:ser>
        <c:ser>
          <c:idx val="12"/>
          <c:order val="12"/>
          <c:tx>
            <c:strRef>
              <c:f>fundingby_agency!$O$10:$O$11</c:f>
              <c:strCache>
                <c:ptCount val="1"/>
                <c:pt idx="0">
                  <c:v>Department of Health and Human Services</c:v>
                </c:pt>
              </c:strCache>
            </c:strRef>
          </c:tx>
          <c:spPr>
            <a:solidFill>
              <a:schemeClr val="accent1">
                <a:lumMod val="80000"/>
                <a:lumOff val="2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fundingby_agency!$O$12:$O$23</c:f>
              <c:numCache>
                <c:formatCode>"$"#,##0</c:formatCode>
                <c:ptCount val="11"/>
                <c:pt idx="1">
                  <c:v>345035</c:v>
                </c:pt>
                <c:pt idx="2">
                  <c:v>290881</c:v>
                </c:pt>
                <c:pt idx="3">
                  <c:v>234324</c:v>
                </c:pt>
                <c:pt idx="4">
                  <c:v>309944</c:v>
                </c:pt>
                <c:pt idx="5">
                  <c:v>110908</c:v>
                </c:pt>
                <c:pt idx="6">
                  <c:v>158081</c:v>
                </c:pt>
                <c:pt idx="7">
                  <c:v>30782</c:v>
                </c:pt>
                <c:pt idx="9">
                  <c:v>409901</c:v>
                </c:pt>
                <c:pt idx="10">
                  <c:v>2398012</c:v>
                </c:pt>
              </c:numCache>
            </c:numRef>
          </c:val>
          <c:extLst>
            <c:ext xmlns:c16="http://schemas.microsoft.com/office/drawing/2014/chart" uri="{C3380CC4-5D6E-409C-BE32-E72D297353CC}">
              <c16:uniqueId val="{0000000C-C218-40BB-A253-4157FD9F49E8}"/>
            </c:ext>
          </c:extLst>
        </c:ser>
        <c:ser>
          <c:idx val="13"/>
          <c:order val="13"/>
          <c:tx>
            <c:strRef>
              <c:f>fundingby_agency!$P$10:$P$11</c:f>
              <c:strCache>
                <c:ptCount val="1"/>
                <c:pt idx="0">
                  <c:v>Department of the Air Force</c:v>
                </c:pt>
              </c:strCache>
            </c:strRef>
          </c:tx>
          <c:spPr>
            <a:solidFill>
              <a:schemeClr val="accent2">
                <a:lumMod val="80000"/>
                <a:lumOff val="2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fundingby_agency!$P$12:$P$23</c:f>
              <c:numCache>
                <c:formatCode>General</c:formatCode>
                <c:ptCount val="11"/>
                <c:pt idx="4" formatCode="&quot;$&quot;#,##0">
                  <c:v>235500</c:v>
                </c:pt>
                <c:pt idx="5" formatCode="&quot;$&quot;#,##0">
                  <c:v>2607668</c:v>
                </c:pt>
                <c:pt idx="6" formatCode="&quot;$&quot;#,##0">
                  <c:v>120089</c:v>
                </c:pt>
                <c:pt idx="7" formatCode="&quot;$&quot;#,##0">
                  <c:v>221741</c:v>
                </c:pt>
                <c:pt idx="8" formatCode="&quot;$&quot;#,##0">
                  <c:v>82234</c:v>
                </c:pt>
              </c:numCache>
            </c:numRef>
          </c:val>
          <c:extLst>
            <c:ext xmlns:c16="http://schemas.microsoft.com/office/drawing/2014/chart" uri="{C3380CC4-5D6E-409C-BE32-E72D297353CC}">
              <c16:uniqueId val="{0000000D-C218-40BB-A253-4157FD9F49E8}"/>
            </c:ext>
          </c:extLst>
        </c:ser>
        <c:ser>
          <c:idx val="14"/>
          <c:order val="14"/>
          <c:tx>
            <c:strRef>
              <c:f>fundingby_agency!$Q$10:$Q$11</c:f>
              <c:strCache>
                <c:ptCount val="1"/>
                <c:pt idx="0">
                  <c:v>Department of Homeland Security</c:v>
                </c:pt>
              </c:strCache>
            </c:strRef>
          </c:tx>
          <c:spPr>
            <a:solidFill>
              <a:schemeClr val="accent3">
                <a:lumMod val="80000"/>
                <a:lumOff val="2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fundingby_agency!$Q$12:$Q$23</c:f>
              <c:numCache>
                <c:formatCode>General</c:formatCode>
                <c:ptCount val="11"/>
                <c:pt idx="0" formatCode="&quot;$&quot;#,##0">
                  <c:v>23369</c:v>
                </c:pt>
                <c:pt idx="2" formatCode="&quot;$&quot;#,##0">
                  <c:v>88602</c:v>
                </c:pt>
                <c:pt idx="3" formatCode="&quot;$&quot;#,##0">
                  <c:v>142419</c:v>
                </c:pt>
                <c:pt idx="4" formatCode="&quot;$&quot;#,##0">
                  <c:v>256087</c:v>
                </c:pt>
                <c:pt idx="5" formatCode="&quot;$&quot;#,##0">
                  <c:v>1020928</c:v>
                </c:pt>
                <c:pt idx="6" formatCode="&quot;$&quot;#,##0">
                  <c:v>54</c:v>
                </c:pt>
              </c:numCache>
            </c:numRef>
          </c:val>
          <c:extLst>
            <c:ext xmlns:c16="http://schemas.microsoft.com/office/drawing/2014/chart" uri="{C3380CC4-5D6E-409C-BE32-E72D297353CC}">
              <c16:uniqueId val="{0000000E-C218-40BB-A253-4157FD9F49E8}"/>
            </c:ext>
          </c:extLst>
        </c:ser>
        <c:ser>
          <c:idx val="15"/>
          <c:order val="15"/>
          <c:tx>
            <c:strRef>
              <c:f>fundingby_agency!$R$10:$R$11</c:f>
              <c:strCache>
                <c:ptCount val="1"/>
                <c:pt idx="0">
                  <c:v>Department of the Interior</c:v>
                </c:pt>
              </c:strCache>
            </c:strRef>
          </c:tx>
          <c:spPr>
            <a:solidFill>
              <a:schemeClr val="accent4">
                <a:lumMod val="80000"/>
                <a:lumOff val="2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fundingby_agency!$R$12:$R$23</c:f>
              <c:numCache>
                <c:formatCode>"$"#,##0</c:formatCode>
                <c:ptCount val="11"/>
                <c:pt idx="0">
                  <c:v>11184</c:v>
                </c:pt>
                <c:pt idx="1">
                  <c:v>9815</c:v>
                </c:pt>
                <c:pt idx="2">
                  <c:v>40369</c:v>
                </c:pt>
                <c:pt idx="3">
                  <c:v>25172</c:v>
                </c:pt>
                <c:pt idx="4">
                  <c:v>25000</c:v>
                </c:pt>
                <c:pt idx="6">
                  <c:v>50000</c:v>
                </c:pt>
                <c:pt idx="7">
                  <c:v>-49940</c:v>
                </c:pt>
                <c:pt idx="9">
                  <c:v>26319</c:v>
                </c:pt>
                <c:pt idx="10">
                  <c:v>53175</c:v>
                </c:pt>
              </c:numCache>
            </c:numRef>
          </c:val>
          <c:extLst>
            <c:ext xmlns:c16="http://schemas.microsoft.com/office/drawing/2014/chart" uri="{C3380CC4-5D6E-409C-BE32-E72D297353CC}">
              <c16:uniqueId val="{0000000F-C218-40BB-A253-4157FD9F49E8}"/>
            </c:ext>
          </c:extLst>
        </c:ser>
        <c:ser>
          <c:idx val="16"/>
          <c:order val="16"/>
          <c:tx>
            <c:strRef>
              <c:f>fundingby_agency!$S$10:$S$11</c:f>
              <c:strCache>
                <c:ptCount val="1"/>
                <c:pt idx="0">
                  <c:v>Federal Trade Commission</c:v>
                </c:pt>
              </c:strCache>
            </c:strRef>
          </c:tx>
          <c:spPr>
            <a:solidFill>
              <a:schemeClr val="accent5">
                <a:lumMod val="80000"/>
                <a:lumOff val="2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fundingby_agency!$S$12:$S$23</c:f>
              <c:numCache>
                <c:formatCode>"$"#,##0</c:formatCode>
                <c:ptCount val="11"/>
                <c:pt idx="0">
                  <c:v>14466</c:v>
                </c:pt>
                <c:pt idx="1">
                  <c:v>12957</c:v>
                </c:pt>
                <c:pt idx="2">
                  <c:v>34448</c:v>
                </c:pt>
                <c:pt idx="3">
                  <c:v>14716</c:v>
                </c:pt>
                <c:pt idx="4">
                  <c:v>13648</c:v>
                </c:pt>
                <c:pt idx="5">
                  <c:v>8726</c:v>
                </c:pt>
                <c:pt idx="6">
                  <c:v>24102</c:v>
                </c:pt>
              </c:numCache>
            </c:numRef>
          </c:val>
          <c:extLst>
            <c:ext xmlns:c16="http://schemas.microsoft.com/office/drawing/2014/chart" uri="{C3380CC4-5D6E-409C-BE32-E72D297353CC}">
              <c16:uniqueId val="{00000010-C218-40BB-A253-4157FD9F49E8}"/>
            </c:ext>
          </c:extLst>
        </c:ser>
        <c:ser>
          <c:idx val="17"/>
          <c:order val="17"/>
          <c:tx>
            <c:strRef>
              <c:f>fundingby_agency!$T$10:$T$11</c:f>
              <c:strCache>
                <c:ptCount val="1"/>
                <c:pt idx="0">
                  <c:v>Department of Justice</c:v>
                </c:pt>
              </c:strCache>
            </c:strRef>
          </c:tx>
          <c:spPr>
            <a:solidFill>
              <a:schemeClr val="accent6">
                <a:lumMod val="80000"/>
                <a:lumOff val="20000"/>
              </a:schemeClr>
            </a:solidFill>
            <a:ln>
              <a:noFill/>
            </a:ln>
            <a:effectLst/>
          </c:spPr>
          <c:invertIfNegative val="0"/>
          <c:cat>
            <c:strRef>
              <c:f>fundingby_agency!$B$12:$B$23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fundingby_agency!$T$12:$T$23</c:f>
              <c:numCache>
                <c:formatCode>"$"#,##0</c:formatCode>
                <c:ptCount val="11"/>
                <c:pt idx="0">
                  <c:v>25490</c:v>
                </c:pt>
                <c:pt idx="1">
                  <c:v>41742</c:v>
                </c:pt>
              </c:numCache>
            </c:numRef>
          </c:val>
          <c:extLst>
            <c:ext xmlns:c16="http://schemas.microsoft.com/office/drawing/2014/chart" uri="{C3380CC4-5D6E-409C-BE32-E72D297353CC}">
              <c16:uniqueId val="{00000011-C218-40BB-A253-4157FD9F49E8}"/>
            </c:ext>
          </c:extLst>
        </c:ser>
        <c:dLbls>
          <c:showLegendKey val="0"/>
          <c:showVal val="0"/>
          <c:showCatName val="0"/>
          <c:showSerName val="0"/>
          <c:showPercent val="0"/>
          <c:showBubbleSize val="0"/>
        </c:dLbls>
        <c:gapWidth val="219"/>
        <c:overlap val="100"/>
        <c:axId val="399886671"/>
        <c:axId val="279419839"/>
      </c:barChart>
      <c:catAx>
        <c:axId val="399886671"/>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9419839"/>
        <c:crosses val="autoZero"/>
        <c:auto val="1"/>
        <c:lblAlgn val="ctr"/>
        <c:lblOffset val="100"/>
        <c:noMultiLvlLbl val="0"/>
      </c:catAx>
      <c:valAx>
        <c:axId val="279419839"/>
        <c:scaling>
          <c:orientation val="minMax"/>
          <c:min val="0"/>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886671"/>
        <c:crosses val="autoZero"/>
        <c:crossBetween val="between"/>
      </c:valAx>
      <c:spPr>
        <a:noFill/>
        <a:ln>
          <a:noFill/>
        </a:ln>
        <a:effectLst/>
      </c:spPr>
    </c:plotArea>
    <c:legend>
      <c:legendPos val="r"/>
      <c:layout>
        <c:manualLayout>
          <c:xMode val="edge"/>
          <c:yMode val="edge"/>
          <c:x val="5.7734583804812577E-2"/>
          <c:y val="0.81841198478917465"/>
          <c:w val="0.92801293285381015"/>
          <c:h val="0.1518545291322997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6A99E-9C00-D946-B74B-C93E13F87306}" type="datetimeFigureOut">
              <a:rPr lang="en-US" smtClean="0"/>
              <a:t>2/22/24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4783F4-51C5-C04A-9BAF-C1B214F0B051}" type="slidenum">
              <a:rPr lang="en-US" smtClean="0"/>
              <a:t>‹#›</a:t>
            </a:fld>
            <a:endParaRPr lang="en-US"/>
          </a:p>
        </p:txBody>
      </p:sp>
    </p:spTree>
    <p:extLst>
      <p:ext uri="{BB962C8B-B14F-4D97-AF65-F5344CB8AC3E}">
        <p14:creationId xmlns:p14="http://schemas.microsoft.com/office/powerpoint/2010/main" val="611506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a:t>
            </a:fld>
            <a:endParaRPr lang="en-US" dirty="0"/>
          </a:p>
        </p:txBody>
      </p:sp>
    </p:spTree>
    <p:extLst>
      <p:ext uri="{BB962C8B-B14F-4D97-AF65-F5344CB8AC3E}">
        <p14:creationId xmlns:p14="http://schemas.microsoft.com/office/powerpoint/2010/main" val="77384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2</a:t>
            </a:fld>
            <a:endParaRPr lang="en-US" dirty="0"/>
          </a:p>
        </p:txBody>
      </p:sp>
    </p:spTree>
    <p:extLst>
      <p:ext uri="{BB962C8B-B14F-4D97-AF65-F5344CB8AC3E}">
        <p14:creationId xmlns:p14="http://schemas.microsoft.com/office/powerpoint/2010/main" val="2769597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3</a:t>
            </a:fld>
            <a:endParaRPr lang="en-US" dirty="0"/>
          </a:p>
        </p:txBody>
      </p:sp>
    </p:spTree>
    <p:extLst>
      <p:ext uri="{BB962C8B-B14F-4D97-AF65-F5344CB8AC3E}">
        <p14:creationId xmlns:p14="http://schemas.microsoft.com/office/powerpoint/2010/main" val="1824141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4</a:t>
            </a:fld>
            <a:endParaRPr lang="en-US" dirty="0"/>
          </a:p>
        </p:txBody>
      </p:sp>
    </p:spTree>
    <p:extLst>
      <p:ext uri="{BB962C8B-B14F-4D97-AF65-F5344CB8AC3E}">
        <p14:creationId xmlns:p14="http://schemas.microsoft.com/office/powerpoint/2010/main" val="1505374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5</a:t>
            </a:fld>
            <a:endParaRPr lang="en-US" dirty="0"/>
          </a:p>
        </p:txBody>
      </p:sp>
    </p:spTree>
    <p:extLst>
      <p:ext uri="{BB962C8B-B14F-4D97-AF65-F5344CB8AC3E}">
        <p14:creationId xmlns:p14="http://schemas.microsoft.com/office/powerpoint/2010/main" val="456525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6</a:t>
            </a:fld>
            <a:endParaRPr lang="en-US" dirty="0"/>
          </a:p>
        </p:txBody>
      </p:sp>
    </p:spTree>
    <p:extLst>
      <p:ext uri="{BB962C8B-B14F-4D97-AF65-F5344CB8AC3E}">
        <p14:creationId xmlns:p14="http://schemas.microsoft.com/office/powerpoint/2010/main" val="3873891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7</a:t>
            </a:fld>
            <a:endParaRPr lang="en-US" dirty="0"/>
          </a:p>
        </p:txBody>
      </p:sp>
    </p:spTree>
    <p:extLst>
      <p:ext uri="{BB962C8B-B14F-4D97-AF65-F5344CB8AC3E}">
        <p14:creationId xmlns:p14="http://schemas.microsoft.com/office/powerpoint/2010/main" val="1832149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8</a:t>
            </a:fld>
            <a:endParaRPr lang="en-US" dirty="0"/>
          </a:p>
        </p:txBody>
      </p:sp>
    </p:spTree>
    <p:extLst>
      <p:ext uri="{BB962C8B-B14F-4D97-AF65-F5344CB8AC3E}">
        <p14:creationId xmlns:p14="http://schemas.microsoft.com/office/powerpoint/2010/main" val="2069122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9</a:t>
            </a:fld>
            <a:endParaRPr lang="en-US" dirty="0"/>
          </a:p>
        </p:txBody>
      </p:sp>
    </p:spTree>
    <p:extLst>
      <p:ext uri="{BB962C8B-B14F-4D97-AF65-F5344CB8AC3E}">
        <p14:creationId xmlns:p14="http://schemas.microsoft.com/office/powerpoint/2010/main" val="2205061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4F519-74F7-CBA5-85B2-7471624261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403541-39D4-57DA-7148-C4B06269EC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DB44B1-9FDB-0636-96F6-FB8496540577}"/>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5" name="Footer Placeholder 4">
            <a:extLst>
              <a:ext uri="{FF2B5EF4-FFF2-40B4-BE49-F238E27FC236}">
                <a16:creationId xmlns:a16="http://schemas.microsoft.com/office/drawing/2014/main" id="{58C56956-FCFB-FFFC-8CC8-AD47CBEE44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C17FF-387B-2D0C-A1D8-A41064C8293F}"/>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173185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CA8B0-2347-588E-4AA9-395C4CFCB7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B880DC-C907-3800-A17F-69DA9EEB59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1ABB9A-6694-1C98-360D-8F071BA973FB}"/>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5" name="Footer Placeholder 4">
            <a:extLst>
              <a:ext uri="{FF2B5EF4-FFF2-40B4-BE49-F238E27FC236}">
                <a16:creationId xmlns:a16="http://schemas.microsoft.com/office/drawing/2014/main" id="{E5357305-F4EC-5409-4BC2-E50FBE5D7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5FA47-0A04-1456-9365-9191F434AA79}"/>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1698266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2E98A5-7087-E38C-B14D-BBCC289EA3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196534-F551-6C91-2C2D-7632387AEE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C75E5-EA79-E62C-5FD6-CB11BB8C14EB}"/>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5" name="Footer Placeholder 4">
            <a:extLst>
              <a:ext uri="{FF2B5EF4-FFF2-40B4-BE49-F238E27FC236}">
                <a16:creationId xmlns:a16="http://schemas.microsoft.com/office/drawing/2014/main" id="{B8D5DE17-7EFF-5CF5-EE54-69E3326EB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C2E94-8DEC-0032-114B-2ACD16B0AEB8}"/>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61123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6CE0-9B34-764F-78C3-F79C66A167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E55518-E036-23B5-2080-FF7A12F4DF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EB167-FB68-2D34-8314-0C7AD659C5E2}"/>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5" name="Footer Placeholder 4">
            <a:extLst>
              <a:ext uri="{FF2B5EF4-FFF2-40B4-BE49-F238E27FC236}">
                <a16:creationId xmlns:a16="http://schemas.microsoft.com/office/drawing/2014/main" id="{DF53EECA-65E6-5188-A53B-91646763CD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770EC-34EC-131F-B2C3-646D1689CF89}"/>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98294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F7313-25C8-2607-B9D9-24DABC76F8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81AAE6-B4B4-C665-E6F4-143572A717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637ACC-8074-8E08-4A1F-B42E45FF9BD1}"/>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5" name="Footer Placeholder 4">
            <a:extLst>
              <a:ext uri="{FF2B5EF4-FFF2-40B4-BE49-F238E27FC236}">
                <a16:creationId xmlns:a16="http://schemas.microsoft.com/office/drawing/2014/main" id="{2A33D4F1-ED9D-4CFD-1360-0D9D1B0B99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80D9B-AFA9-69DC-DE93-D4457402B0B9}"/>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350690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0DF17-B6B6-C5C5-6991-596DA54D6B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589F33-0FDC-470C-2250-10DF7F98E9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5EE912-0810-2C4D-0D88-84A59EF0C1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375FB8-F195-806C-DA14-7C0BDF0D6F48}"/>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6" name="Footer Placeholder 5">
            <a:extLst>
              <a:ext uri="{FF2B5EF4-FFF2-40B4-BE49-F238E27FC236}">
                <a16:creationId xmlns:a16="http://schemas.microsoft.com/office/drawing/2014/main" id="{A8905074-58B0-B44F-2302-114D0359B0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9A8035-1795-33E9-8724-779955B71F3B}"/>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59805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A46C4-EC13-ECC0-A6B5-B6A6330674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71AB29-BEE4-7426-3211-79D224BAF5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A3862F-ECD3-D2D6-4CBB-50BA11AC47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55BB10-D7D0-9B19-FFE4-E22EC09CED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4122E7-0BDC-437F-7C29-70592796FC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916890-E3F3-766E-29F9-BF3F7224F280}"/>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8" name="Footer Placeholder 7">
            <a:extLst>
              <a:ext uri="{FF2B5EF4-FFF2-40B4-BE49-F238E27FC236}">
                <a16:creationId xmlns:a16="http://schemas.microsoft.com/office/drawing/2014/main" id="{12C29236-D108-CFE1-85BE-56347EBEBD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87863E-E24C-C973-C8D5-F313C4EE48BA}"/>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2508931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3617-90F0-A3E8-F238-6493486848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AD93B7-C817-37E3-173A-2F25756C3CB7}"/>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4" name="Footer Placeholder 3">
            <a:extLst>
              <a:ext uri="{FF2B5EF4-FFF2-40B4-BE49-F238E27FC236}">
                <a16:creationId xmlns:a16="http://schemas.microsoft.com/office/drawing/2014/main" id="{94C091B4-BC23-01A3-6A31-96654CE730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9F8C74-333D-6005-FD58-1BC0FF7E18B1}"/>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2444817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E03040-4C90-4A07-EABD-8BBD3AD10B2D}"/>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3" name="Footer Placeholder 2">
            <a:extLst>
              <a:ext uri="{FF2B5EF4-FFF2-40B4-BE49-F238E27FC236}">
                <a16:creationId xmlns:a16="http://schemas.microsoft.com/office/drawing/2014/main" id="{DCB187A7-8090-E135-B53F-6ADF424BF4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176759-9A4B-1918-D6E2-29C1CABB244D}"/>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319034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1A765-6E6E-CE47-05F8-09DC04EFFD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50C53C-B13C-C86A-3525-81DE3612F1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128EDB-6EA7-D080-2CFB-E1C64BD8A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C99E9-8148-C688-9AD1-CCBD88F626FD}"/>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6" name="Footer Placeholder 5">
            <a:extLst>
              <a:ext uri="{FF2B5EF4-FFF2-40B4-BE49-F238E27FC236}">
                <a16:creationId xmlns:a16="http://schemas.microsoft.com/office/drawing/2014/main" id="{6B9AFF27-910B-D74E-E059-C2B511CC0B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71E0D5-F16E-CA4E-16A0-577E5A0E27CA}"/>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344871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E60D0-FBAB-BC3B-54D9-33A63D4922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B7946F-F36C-8104-E457-F1E6326104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010EF3-0A7A-B5DD-D869-057DEA447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FCB235-21E5-7E7E-FC0A-3ABBF09D9463}"/>
              </a:ext>
            </a:extLst>
          </p:cNvPr>
          <p:cNvSpPr>
            <a:spLocks noGrp="1"/>
          </p:cNvSpPr>
          <p:nvPr>
            <p:ph type="dt" sz="half" idx="10"/>
          </p:nvPr>
        </p:nvSpPr>
        <p:spPr/>
        <p:txBody>
          <a:bodyPr/>
          <a:lstStyle/>
          <a:p>
            <a:fld id="{BD16FC5F-186F-854A-8690-2B07D0EB91BD}" type="datetimeFigureOut">
              <a:rPr lang="en-US" smtClean="0"/>
              <a:t>2/22/24</a:t>
            </a:fld>
            <a:endParaRPr lang="en-US"/>
          </a:p>
        </p:txBody>
      </p:sp>
      <p:sp>
        <p:nvSpPr>
          <p:cNvPr id="6" name="Footer Placeholder 5">
            <a:extLst>
              <a:ext uri="{FF2B5EF4-FFF2-40B4-BE49-F238E27FC236}">
                <a16:creationId xmlns:a16="http://schemas.microsoft.com/office/drawing/2014/main" id="{2F71C3B4-2048-8E2A-D702-0515C8091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8295FD-D2AD-C7C2-60A0-894F7565C2AF}"/>
              </a:ext>
            </a:extLst>
          </p:cNvPr>
          <p:cNvSpPr>
            <a:spLocks noGrp="1"/>
          </p:cNvSpPr>
          <p:nvPr>
            <p:ph type="sldNum" sz="quarter" idx="12"/>
          </p:nvPr>
        </p:nvSpPr>
        <p:spPr/>
        <p:txBody>
          <a:bodyPr/>
          <a:lstStyle/>
          <a:p>
            <a:fld id="{8A0FD283-83AE-9149-ABE6-F85E6DC5014B}" type="slidenum">
              <a:rPr lang="en-US" smtClean="0"/>
              <a:t>‹#›</a:t>
            </a:fld>
            <a:endParaRPr lang="en-US"/>
          </a:p>
        </p:txBody>
      </p:sp>
    </p:spTree>
    <p:extLst>
      <p:ext uri="{BB962C8B-B14F-4D97-AF65-F5344CB8AC3E}">
        <p14:creationId xmlns:p14="http://schemas.microsoft.com/office/powerpoint/2010/main" val="364025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2B3B0-7911-872F-8E9C-DDF87831F1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12EEF4-0521-8B38-234E-09CA3F529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72291C-D407-DF4F-B1B6-337D6D4D72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6FC5F-186F-854A-8690-2B07D0EB91BD}" type="datetimeFigureOut">
              <a:rPr lang="en-US" smtClean="0"/>
              <a:t>2/22/24</a:t>
            </a:fld>
            <a:endParaRPr lang="en-US"/>
          </a:p>
        </p:txBody>
      </p:sp>
      <p:sp>
        <p:nvSpPr>
          <p:cNvPr id="5" name="Footer Placeholder 4">
            <a:extLst>
              <a:ext uri="{FF2B5EF4-FFF2-40B4-BE49-F238E27FC236}">
                <a16:creationId xmlns:a16="http://schemas.microsoft.com/office/drawing/2014/main" id="{DC05219F-84E6-0D2B-6EF9-026AEA5D5C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515E9E-80B0-2222-6AB7-6A57CEC5F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FD283-83AE-9149-ABE6-F85E6DC5014B}" type="slidenum">
              <a:rPr lang="en-US" smtClean="0"/>
              <a:t>‹#›</a:t>
            </a:fld>
            <a:endParaRPr lang="en-US"/>
          </a:p>
        </p:txBody>
      </p:sp>
    </p:spTree>
    <p:extLst>
      <p:ext uri="{BB962C8B-B14F-4D97-AF65-F5344CB8AC3E}">
        <p14:creationId xmlns:p14="http://schemas.microsoft.com/office/powerpoint/2010/main" val="58391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countabilityresearc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nc5628a@student.american.edu" TargetMode="External"/><Relationship Id="rId4" Type="http://schemas.openxmlformats.org/officeDocument/2006/relationships/hyperlink" Target="mailto:jh1227a@american.edu"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foreignassistance.gov/data#tab-query" TargetMode="Externa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www.foreignassistance.gov/data#tab-query" TargetMode="Externa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www.foreignassistance.gov/data#tab-query" TargetMode="Externa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usaid.gov/philippines/economic-development-and-governance" TargetMode="External"/><Relationship Id="rId13" Type="http://schemas.openxmlformats.org/officeDocument/2006/relationships/hyperlink" Target="https://www.usaid.gov/philippines/humanitarian-assistance/marawi-conflict" TargetMode="External"/><Relationship Id="rId3" Type="http://schemas.openxmlformats.org/officeDocument/2006/relationships/image" Target="../media/image2.png"/><Relationship Id="rId7" Type="http://schemas.openxmlformats.org/officeDocument/2006/relationships/hyperlink" Target="https://www.usaid.gov/philippines" TargetMode="External"/><Relationship Id="rId12" Type="http://schemas.openxmlformats.org/officeDocument/2006/relationships/hyperlink" Target="https://www.usaid.gov/philippines/humanitarian-assistance" TargetMode="External"/><Relationship Id="rId2" Type="http://schemas.openxmlformats.org/officeDocument/2006/relationships/notesSlide" Target="../notesSlides/notesSlide2.xml"/><Relationship Id="rId16" Type="http://schemas.openxmlformats.org/officeDocument/2006/relationships/hyperlink" Target="https://www.usaid.gov/tanzania" TargetMode="Externa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hyperlink" Target="https://www.usaid.gov/philippines/health" TargetMode="External"/><Relationship Id="rId5" Type="http://schemas.openxmlformats.org/officeDocument/2006/relationships/image" Target="../media/image4.png"/><Relationship Id="rId15" Type="http://schemas.openxmlformats.org/officeDocument/2006/relationships/hyperlink" Target="https://www.usaid.gov/philippines/partnership-growth-pfg" TargetMode="External"/><Relationship Id="rId10" Type="http://schemas.openxmlformats.org/officeDocument/2006/relationships/hyperlink" Target="https://www.usaid.gov/philippines/environment" TargetMode="External"/><Relationship Id="rId4" Type="http://schemas.openxmlformats.org/officeDocument/2006/relationships/image" Target="../media/image3.svg"/><Relationship Id="rId9" Type="http://schemas.openxmlformats.org/officeDocument/2006/relationships/hyperlink" Target="https://www.usaid.gov/philippines/education" TargetMode="External"/><Relationship Id="rId14" Type="http://schemas.openxmlformats.org/officeDocument/2006/relationships/hyperlink" Target="https://www.usaid.gov/philippines/covid-19-assistanc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foreignassistance.gov/data#tab-que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hyperlink" Target="https://www.usaspending.gov/award/ASST_NON_AID492A1200015_7200" TargetMode="External"/><Relationship Id="rId13" Type="http://schemas.openxmlformats.org/officeDocument/2006/relationships/hyperlink" Target="https://www.americanbar.org/advocacy/rule_of_law/where_we_work/asia/philippines/programs/#:~:text=Access%20to%20Justice%20and%20Support,to%20justice%20in%20the%20Philippines." TargetMode="External"/><Relationship Id="rId3" Type="http://schemas.openxmlformats.org/officeDocument/2006/relationships/image" Target="../media/image2.png"/><Relationship Id="rId7" Type="http://schemas.openxmlformats.org/officeDocument/2006/relationships/hyperlink" Target="https://www.foreignassistance.gov/data#tab-query" TargetMode="External"/><Relationship Id="rId12" Type="http://schemas.openxmlformats.org/officeDocument/2006/relationships/hyperlink" Target="https://www.usaspending.gov/award/ASST_NON_72049218LA00002_720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hyperlink" Target="https://pdf.usaid.gov/pdf_docs/PA00T4F5.pdf" TargetMode="External"/><Relationship Id="rId5" Type="http://schemas.openxmlformats.org/officeDocument/2006/relationships/image" Target="../media/image4.png"/><Relationship Id="rId10" Type="http://schemas.openxmlformats.org/officeDocument/2006/relationships/hyperlink" Target="https://www.usaspending.gov/award/CONT_AWD_AID492C1300006_7200_-NONE-_-NONE-" TargetMode="External"/><Relationship Id="rId4" Type="http://schemas.openxmlformats.org/officeDocument/2006/relationships/image" Target="../media/image3.svg"/><Relationship Id="rId9" Type="http://schemas.openxmlformats.org/officeDocument/2006/relationships/hyperlink" Target="https://www.americanbar.org/advocacy/rule_of_law/where_we_work/asia/philippines/programs-archive/" TargetMode="External"/><Relationship Id="rId14" Type="http://schemas.openxmlformats.org/officeDocument/2006/relationships/hyperlink" Target="https://www.usaspending.gov/award/ASST_NON_7200AA18CA00061_720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usaspending.gov/award/ASST_NON_72049218CA00009_7200" TargetMode="External"/><Relationship Id="rId13" Type="http://schemas.openxmlformats.org/officeDocument/2006/relationships/hyperlink" Target="https://www.usaspending.gov/award/ASST_NON_AID492A1300002_7200" TargetMode="External"/><Relationship Id="rId3" Type="http://schemas.openxmlformats.org/officeDocument/2006/relationships/image" Target="../media/image2.png"/><Relationship Id="rId7" Type="http://schemas.openxmlformats.org/officeDocument/2006/relationships/hyperlink" Target="https://www.foreignassistance.gov/data#tab-query" TargetMode="External"/><Relationship Id="rId12" Type="http://schemas.openxmlformats.org/officeDocument/2006/relationships/hyperlink" Target="https://pdf.usaid.gov/pdf_docs/PA00TFZ8.pdf" TargetMode="External"/><Relationship Id="rId2" Type="http://schemas.openxmlformats.org/officeDocument/2006/relationships/notesSlide" Target="../notesSlides/notesSlide5.xml"/><Relationship Id="rId16" Type="http://schemas.openxmlformats.org/officeDocument/2006/relationships/hyperlink" Target="https://2012-2017.usaid.gov/philippines/health/impact#:~:text=Evaluations-,Innovations%20and%20Multi%2DSectoral%20Partnerships%20to%20Achieve%20Control%20of%20TB,and%20successfully%20treat%20TB%20cases." TargetMode="Externa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hyperlink" Target="https://2017-2020.usaid.gov/philippines/health/mindanaohealth" TargetMode="External"/><Relationship Id="rId5" Type="http://schemas.openxmlformats.org/officeDocument/2006/relationships/image" Target="../media/image4.png"/><Relationship Id="rId15" Type="http://schemas.openxmlformats.org/officeDocument/2006/relationships/hyperlink" Target="https://www.usaspending.gov/award/ASST_NON_AID492A1200014_7200" TargetMode="External"/><Relationship Id="rId10" Type="http://schemas.openxmlformats.org/officeDocument/2006/relationships/hyperlink" Target="https://www.usaspending.gov/award/ASST_NON_AID492A1300005_7200" TargetMode="External"/><Relationship Id="rId4" Type="http://schemas.openxmlformats.org/officeDocument/2006/relationships/image" Target="../media/image3.svg"/><Relationship Id="rId9" Type="http://schemas.openxmlformats.org/officeDocument/2006/relationships/hyperlink" Target="https://www.rti.org/announcements/usaid-selects-rti-international-lead-philippines-health-initiative" TargetMode="External"/><Relationship Id="rId14" Type="http://schemas.openxmlformats.org/officeDocument/2006/relationships/hyperlink" Target="https://www.rti.org/impact/luzonhealth-maternal-neonatal-child-health-nutrition-family-planni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usaid.gov/philippines/health"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usaid.gov/sites/default/files/2023-06/FY%202022%20Localization%20Progress%20Report-June-12-23_vFINAL_1.pdf" TargetMode="External"/><Relationship Id="rId5" Type="http://schemas.openxmlformats.org/officeDocument/2006/relationships/hyperlink" Target="https://www.devex.com/news/samantha-power-lays-out-her-vision-for-usaid-102003" TargetMode="External"/><Relationship Id="rId10" Type="http://schemas.openxmlformats.org/officeDocument/2006/relationships/chart" Target="../charts/chart1.xml"/><Relationship Id="rId4" Type="http://schemas.openxmlformats.org/officeDocument/2006/relationships/image" Target="../media/image3.svg"/><Relationship Id="rId9" Type="http://schemas.openxmlformats.org/officeDocument/2006/relationships/hyperlink" Target="https://www.usaid.gov/localization/fy-2022-localization-progress-repor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countrydata.iatistandard.org/#access-data-files" TargetMode="Externa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countrydata.iatistandard.org/#access-data-files" TargetMode="Externa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1FB9316-D9EF-44FC-B002-D3914B76D064}"/>
              </a:ext>
            </a:extLst>
          </p:cNvPr>
          <p:cNvSpPr/>
          <p:nvPr/>
        </p:nvSpPr>
        <p:spPr>
          <a:xfrm>
            <a:off x="0" y="2188028"/>
            <a:ext cx="12200389" cy="2460171"/>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5227B7-CA59-40CB-B18F-4F9433591323}"/>
              </a:ext>
            </a:extLst>
          </p:cNvPr>
          <p:cNvSpPr>
            <a:spLocks noGrp="1"/>
          </p:cNvSpPr>
          <p:nvPr>
            <p:ph type="ctrTitle"/>
          </p:nvPr>
        </p:nvSpPr>
        <p:spPr>
          <a:xfrm>
            <a:off x="-30480" y="2264229"/>
            <a:ext cx="12272806" cy="2188028"/>
          </a:xfrm>
          <a:noFill/>
        </p:spPr>
        <p:txBody>
          <a:bodyPr anchor="ctr">
            <a:noAutofit/>
          </a:bodyPr>
          <a:lstStyle/>
          <a:p>
            <a:pPr>
              <a:lnSpc>
                <a:spcPct val="100000"/>
              </a:lnSpc>
            </a:pPr>
            <a:r>
              <a:rPr kumimoji="0" lang="en-US" sz="6200" b="0" i="0" u="none" strike="noStrike" kern="1200" cap="small" spc="0" normalizeH="0" baseline="0" noProof="0" dirty="0">
                <a:ln>
                  <a:noFill/>
                </a:ln>
                <a:solidFill>
                  <a:prstClr val="white"/>
                </a:solidFill>
                <a:effectLst/>
                <a:uLnTx/>
                <a:uFillTx/>
                <a:latin typeface="Myriad Pro Cond"/>
                <a:ea typeface="+mj-ea"/>
                <a:cs typeface="+mj-cs"/>
              </a:rPr>
              <a:t>U.S. Foreign Assistance to </a:t>
            </a:r>
            <a:br>
              <a:rPr kumimoji="0" lang="en-US" sz="6200" b="0" i="0" u="none" strike="noStrike" kern="1200" cap="small" spc="0" normalizeH="0" baseline="0" noProof="0" dirty="0">
                <a:ln>
                  <a:noFill/>
                </a:ln>
                <a:solidFill>
                  <a:prstClr val="white"/>
                </a:solidFill>
                <a:effectLst/>
                <a:uLnTx/>
                <a:uFillTx/>
                <a:latin typeface="Myriad Pro Cond"/>
                <a:ea typeface="+mj-ea"/>
                <a:cs typeface="+mj-cs"/>
              </a:rPr>
            </a:br>
            <a:r>
              <a:rPr kumimoji="0" lang="en-US" sz="6200" b="0" i="0" u="none" strike="noStrike" kern="1200" cap="small" spc="0" normalizeH="0" baseline="0" noProof="0" dirty="0">
                <a:ln>
                  <a:noFill/>
                </a:ln>
                <a:solidFill>
                  <a:prstClr val="white"/>
                </a:solidFill>
                <a:effectLst/>
                <a:uLnTx/>
                <a:uFillTx/>
                <a:latin typeface="Myriad Pro Cond"/>
                <a:ea typeface="+mj-ea"/>
                <a:cs typeface="+mj-cs"/>
              </a:rPr>
              <a:t>The </a:t>
            </a:r>
            <a:r>
              <a:rPr kumimoji="0" lang="en-US" sz="6200" b="0" i="0" u="none" strike="noStrike" kern="1200" cap="small" spc="0" normalizeH="0" baseline="0" noProof="0" dirty="0" err="1">
                <a:ln>
                  <a:noFill/>
                </a:ln>
                <a:solidFill>
                  <a:prstClr val="white"/>
                </a:solidFill>
                <a:effectLst/>
                <a:uLnTx/>
                <a:uFillTx/>
                <a:latin typeface="Myriad Pro Cond"/>
                <a:ea typeface="+mj-ea"/>
                <a:cs typeface="+mj-cs"/>
              </a:rPr>
              <a:t>Phili</a:t>
            </a:r>
            <a:r>
              <a:rPr lang="en-US" sz="6200" cap="small" dirty="0" err="1">
                <a:solidFill>
                  <a:prstClr val="white"/>
                </a:solidFill>
                <a:latin typeface="Myriad Pro Cond"/>
              </a:rPr>
              <a:t>ppines</a:t>
            </a:r>
            <a:br>
              <a:rPr kumimoji="0" lang="en-US" sz="5600" b="0" i="0" u="none" strike="noStrike" kern="1200" cap="small" spc="0" normalizeH="0" baseline="0" noProof="0" dirty="0">
                <a:ln>
                  <a:noFill/>
                </a:ln>
                <a:solidFill>
                  <a:prstClr val="white"/>
                </a:solidFill>
                <a:effectLst/>
                <a:uLnTx/>
                <a:uFillTx/>
                <a:latin typeface="Myriad Pro Cond"/>
                <a:ea typeface="+mj-ea"/>
                <a:cs typeface="+mj-cs"/>
              </a:rPr>
            </a:br>
            <a:r>
              <a:rPr kumimoji="0" lang="en-US" sz="2000" b="0" i="0" u="none" strike="noStrike" kern="1200" cap="small" spc="0" normalizeH="0" baseline="0" noProof="0" dirty="0">
                <a:ln>
                  <a:noFill/>
                </a:ln>
                <a:solidFill>
                  <a:prstClr val="white"/>
                </a:solidFill>
                <a:effectLst/>
                <a:uLnTx/>
                <a:uFillTx/>
                <a:latin typeface="Myriad Pro Cond"/>
                <a:ea typeface="+mj-ea"/>
                <a:cs typeface="+mj-cs"/>
              </a:rPr>
              <a:t>A Preliminary overview of Publicly Available data</a:t>
            </a:r>
            <a:endParaRPr lang="en-US" sz="7200" cap="small" dirty="0">
              <a:solidFill>
                <a:schemeClr val="bg1"/>
              </a:solidFill>
              <a:effectLst>
                <a:outerShdw blurRad="38100" dist="38100" dir="2700000" algn="tl">
                  <a:srgbClr val="000000">
                    <a:alpha val="43137"/>
                  </a:srgbClr>
                </a:outerShdw>
              </a:effectLst>
              <a:latin typeface="Myriad Pro SemiCond" panose="020B0503030403020204" pitchFamily="34" charset="0"/>
            </a:endParaRPr>
          </a:p>
        </p:txBody>
      </p:sp>
      <p:sp>
        <p:nvSpPr>
          <p:cNvPr id="3" name="TextBox 2">
            <a:extLst>
              <a:ext uri="{FF2B5EF4-FFF2-40B4-BE49-F238E27FC236}">
                <a16:creationId xmlns:a16="http://schemas.microsoft.com/office/drawing/2014/main" id="{A032E057-68E2-42D5-9590-31A34E35C9A4}"/>
              </a:ext>
            </a:extLst>
          </p:cNvPr>
          <p:cNvSpPr txBox="1"/>
          <p:nvPr/>
        </p:nvSpPr>
        <p:spPr>
          <a:xfrm>
            <a:off x="1534886" y="4931229"/>
            <a:ext cx="9187543" cy="2246769"/>
          </a:xfrm>
          <a:prstGeom prst="rect">
            <a:avLst/>
          </a:prstGeom>
          <a:noFill/>
        </p:spPr>
        <p:txBody>
          <a:bodyPr wrap="square" rtlCol="0">
            <a:spAutoFit/>
          </a:bodyPr>
          <a:lstStyle/>
          <a:p>
            <a:pPr algn="ctr"/>
            <a:r>
              <a:rPr lang="en-US" sz="2000" dirty="0"/>
              <a:t>Accountability Research Center (</a:t>
            </a:r>
            <a:r>
              <a:rPr lang="en-US" sz="2000" dirty="0">
                <a:hlinkClick r:id="rId3"/>
              </a:rPr>
              <a:t>Homepage Link</a:t>
            </a:r>
            <a:r>
              <a:rPr lang="en-US" sz="2000" dirty="0"/>
              <a:t>)</a:t>
            </a:r>
          </a:p>
          <a:p>
            <a:pPr algn="ctr"/>
            <a:r>
              <a:rPr lang="en-US" sz="2000" dirty="0"/>
              <a:t>Draft (10/3/2023)</a:t>
            </a:r>
          </a:p>
          <a:p>
            <a:pPr algn="ctr"/>
            <a:r>
              <a:rPr lang="en-US" sz="2000" dirty="0"/>
              <a:t>Comments Welcome</a:t>
            </a:r>
          </a:p>
          <a:p>
            <a:pPr algn="ctr"/>
            <a:r>
              <a:rPr lang="en-US" sz="2000" dirty="0"/>
              <a:t>E-mail: </a:t>
            </a:r>
            <a:r>
              <a:rPr lang="en-US" sz="2000" dirty="0">
                <a:hlinkClick r:id="rId4"/>
              </a:rPr>
              <a:t>jh1227a@american.edu</a:t>
            </a:r>
            <a:r>
              <a:rPr lang="en-US" sz="2000" dirty="0"/>
              <a:t>, </a:t>
            </a:r>
            <a:r>
              <a:rPr lang="en-US" sz="2000" dirty="0">
                <a:hlinkClick r:id="rId5"/>
              </a:rPr>
              <a:t>nc5628a@student.american.edu</a:t>
            </a:r>
            <a:endParaRPr lang="en-US" sz="2000" dirty="0"/>
          </a:p>
          <a:p>
            <a:pPr algn="ctr"/>
            <a:endParaRPr lang="en-US" sz="2000" dirty="0"/>
          </a:p>
          <a:p>
            <a:pPr algn="ctr"/>
            <a:endParaRPr lang="en-US" sz="2000" dirty="0"/>
          </a:p>
          <a:p>
            <a:pPr algn="ctr"/>
            <a:endParaRPr lang="en-US" sz="2000" dirty="0"/>
          </a:p>
        </p:txBody>
      </p:sp>
      <p:pic>
        <p:nvPicPr>
          <p:cNvPr id="5" name="Picture 4" descr="ARC_logo_rgb_300dpi">
            <a:extLst>
              <a:ext uri="{FF2B5EF4-FFF2-40B4-BE49-F238E27FC236}">
                <a16:creationId xmlns:a16="http://schemas.microsoft.com/office/drawing/2014/main" id="{48E501E9-0ED2-4BED-8258-B7B6AF885D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38097" y="371505"/>
            <a:ext cx="2797175" cy="1146175"/>
          </a:xfrm>
          <a:prstGeom prst="rect">
            <a:avLst/>
          </a:prstGeom>
          <a:solidFill>
            <a:srgbClr val="EDB137"/>
          </a:solidFill>
        </p:spPr>
      </p:pic>
    </p:spTree>
    <p:extLst>
      <p:ext uri="{BB962C8B-B14F-4D97-AF65-F5344CB8AC3E}">
        <p14:creationId xmlns:p14="http://schemas.microsoft.com/office/powerpoint/2010/main" val="338440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D257703-F968-A95D-7C05-F1F3B02ACE85}"/>
              </a:ext>
            </a:extLst>
          </p:cNvPr>
          <p:cNvGraphicFramePr>
            <a:graphicFrameLocks/>
          </p:cNvGraphicFramePr>
          <p:nvPr>
            <p:extLst>
              <p:ext uri="{D42A27DB-BD31-4B8C-83A1-F6EECF244321}">
                <p14:modId xmlns:p14="http://schemas.microsoft.com/office/powerpoint/2010/main" val="521768182"/>
              </p:ext>
            </p:extLst>
          </p:nvPr>
        </p:nvGraphicFramePr>
        <p:xfrm>
          <a:off x="460506" y="154380"/>
          <a:ext cx="11486072" cy="605641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095879B-9BAB-6596-3D58-88B185F85AC9}"/>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Philippines; accessed September 24, 2023).: </a:t>
            </a:r>
            <a:r>
              <a:rPr lang="en-US" sz="1000" dirty="0">
                <a:hlinkClick r:id="rId3"/>
              </a:rPr>
              <a:t>https://www.foreignassistance.gov/data#tab-query</a:t>
            </a:r>
            <a:endParaRPr lang="en-US" sz="1000" dirty="0"/>
          </a:p>
          <a:p>
            <a:r>
              <a:rPr lang="en-US" sz="1000" b="1" dirty="0"/>
              <a:t>*Note: </a:t>
            </a:r>
            <a:r>
              <a:rPr lang="en-US" sz="1000" dirty="0"/>
              <a:t>Public data is reported as not complete for FY2022.</a:t>
            </a:r>
          </a:p>
        </p:txBody>
      </p:sp>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4">
            <a:alphaModFix amt="27000"/>
            <a:extLst>
              <a:ext uri="{96DAC541-7B7A-43D3-8B79-37D633B846F1}">
                <asvg:svgBlip xmlns:asvg="http://schemas.microsoft.com/office/drawing/2016/SVG/main" r:embed="rId5"/>
              </a:ext>
            </a:extLst>
          </a:blip>
          <a:stretch>
            <a:fillRect/>
          </a:stretch>
        </p:blipFill>
        <p:spPr>
          <a:xfrm>
            <a:off x="3643424" y="4720856"/>
            <a:ext cx="8548576" cy="2137144"/>
          </a:xfrm>
          <a:prstGeom prst="rect">
            <a:avLst/>
          </a:prstGeom>
        </p:spPr>
      </p:pic>
      <p:sp>
        <p:nvSpPr>
          <p:cNvPr id="4" name="TextBox 1">
            <a:extLst>
              <a:ext uri="{FF2B5EF4-FFF2-40B4-BE49-F238E27FC236}">
                <a16:creationId xmlns:a16="http://schemas.microsoft.com/office/drawing/2014/main" id="{87949921-049C-346B-76CD-FDA53F9AB112}"/>
              </a:ext>
            </a:extLst>
          </p:cNvPr>
          <p:cNvSpPr txBox="1"/>
          <p:nvPr/>
        </p:nvSpPr>
        <p:spPr>
          <a:xfrm>
            <a:off x="10601629" y="1713877"/>
            <a:ext cx="1703249" cy="42326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U.S. Category names</a:t>
            </a:r>
          </a:p>
        </p:txBody>
      </p:sp>
    </p:spTree>
    <p:extLst>
      <p:ext uri="{BB962C8B-B14F-4D97-AF65-F5344CB8AC3E}">
        <p14:creationId xmlns:p14="http://schemas.microsoft.com/office/powerpoint/2010/main" val="3178706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047F4DE-6ED1-01D2-A381-A355E285BE2C}"/>
              </a:ext>
            </a:extLst>
          </p:cNvPr>
          <p:cNvGraphicFramePr>
            <a:graphicFrameLocks/>
          </p:cNvGraphicFramePr>
          <p:nvPr>
            <p:extLst>
              <p:ext uri="{D42A27DB-BD31-4B8C-83A1-F6EECF244321}">
                <p14:modId xmlns:p14="http://schemas.microsoft.com/office/powerpoint/2010/main" val="2269884253"/>
              </p:ext>
            </p:extLst>
          </p:nvPr>
        </p:nvGraphicFramePr>
        <p:xfrm>
          <a:off x="-406400" y="0"/>
          <a:ext cx="12711279" cy="645788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095879B-9BAB-6596-3D58-88B185F85AC9}"/>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Philippines; accessed September 24, 2023).: </a:t>
            </a:r>
            <a:r>
              <a:rPr lang="en-US" sz="1000" dirty="0">
                <a:hlinkClick r:id="rId3"/>
              </a:rPr>
              <a:t>https://www.foreignassistance.gov/data#tab-query</a:t>
            </a:r>
            <a:endParaRPr lang="en-US" sz="1000" dirty="0"/>
          </a:p>
          <a:p>
            <a:r>
              <a:rPr lang="en-US" sz="1000" b="1" dirty="0"/>
              <a:t>*Note: </a:t>
            </a:r>
            <a:r>
              <a:rPr lang="en-US" sz="1000" dirty="0"/>
              <a:t>Public data is reported as not complete for FY2022.</a:t>
            </a:r>
          </a:p>
        </p:txBody>
      </p:sp>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4">
            <a:alphaModFix amt="27000"/>
            <a:extLst>
              <a:ext uri="{96DAC541-7B7A-43D3-8B79-37D633B846F1}">
                <asvg:svgBlip xmlns:asvg="http://schemas.microsoft.com/office/drawing/2016/SVG/main" r:embed="rId5"/>
              </a:ext>
            </a:extLst>
          </a:blip>
          <a:stretch>
            <a:fillRect/>
          </a:stretch>
        </p:blipFill>
        <p:spPr>
          <a:xfrm>
            <a:off x="3643424" y="4720856"/>
            <a:ext cx="8548576" cy="2137144"/>
          </a:xfrm>
          <a:prstGeom prst="rect">
            <a:avLst/>
          </a:prstGeom>
        </p:spPr>
      </p:pic>
      <p:sp>
        <p:nvSpPr>
          <p:cNvPr id="4" name="TextBox 1">
            <a:extLst>
              <a:ext uri="{FF2B5EF4-FFF2-40B4-BE49-F238E27FC236}">
                <a16:creationId xmlns:a16="http://schemas.microsoft.com/office/drawing/2014/main" id="{87949921-049C-346B-76CD-FDA53F9AB112}"/>
              </a:ext>
            </a:extLst>
          </p:cNvPr>
          <p:cNvSpPr txBox="1"/>
          <p:nvPr/>
        </p:nvSpPr>
        <p:spPr>
          <a:xfrm>
            <a:off x="10601630" y="1345577"/>
            <a:ext cx="1703249" cy="42326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U.S. Category names</a:t>
            </a:r>
          </a:p>
        </p:txBody>
      </p:sp>
    </p:spTree>
    <p:extLst>
      <p:ext uri="{BB962C8B-B14F-4D97-AF65-F5344CB8AC3E}">
        <p14:creationId xmlns:p14="http://schemas.microsoft.com/office/powerpoint/2010/main" val="2067455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E545A85-4478-820C-F739-7935C5CDAA6F}"/>
              </a:ext>
            </a:extLst>
          </p:cNvPr>
          <p:cNvGraphicFramePr>
            <a:graphicFrameLocks/>
          </p:cNvGraphicFramePr>
          <p:nvPr>
            <p:extLst>
              <p:ext uri="{D42A27DB-BD31-4B8C-83A1-F6EECF244321}">
                <p14:modId xmlns:p14="http://schemas.microsoft.com/office/powerpoint/2010/main" val="2758477178"/>
              </p:ext>
            </p:extLst>
          </p:nvPr>
        </p:nvGraphicFramePr>
        <p:xfrm>
          <a:off x="0" y="0"/>
          <a:ext cx="12192000" cy="645789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095879B-9BAB-6596-3D58-88B185F85AC9}"/>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Philippines; accessed September 24, 2023).: </a:t>
            </a:r>
            <a:r>
              <a:rPr lang="en-US" sz="1000" dirty="0">
                <a:hlinkClick r:id="rId3"/>
              </a:rPr>
              <a:t>https://www.foreignassistance.gov/data#tab-query</a:t>
            </a:r>
            <a:endParaRPr lang="en-US" sz="1000" dirty="0"/>
          </a:p>
          <a:p>
            <a:r>
              <a:rPr lang="en-US" sz="1000" b="1" dirty="0"/>
              <a:t>*Note: </a:t>
            </a:r>
            <a:r>
              <a:rPr lang="en-US" sz="1000" dirty="0"/>
              <a:t>Public data is reported as not complete for FY2022.</a:t>
            </a:r>
          </a:p>
        </p:txBody>
      </p:sp>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4">
            <a:alphaModFix amt="27000"/>
            <a:extLst>
              <a:ext uri="{96DAC541-7B7A-43D3-8B79-37D633B846F1}">
                <asvg:svgBlip xmlns:asvg="http://schemas.microsoft.com/office/drawing/2016/SVG/main" r:embed="rId5"/>
              </a:ext>
            </a:extLst>
          </a:blip>
          <a:stretch>
            <a:fillRect/>
          </a:stretch>
        </p:blipFill>
        <p:spPr>
          <a:xfrm>
            <a:off x="3643424" y="4720856"/>
            <a:ext cx="8548576" cy="2137144"/>
          </a:xfrm>
          <a:prstGeom prst="rect">
            <a:avLst/>
          </a:prstGeom>
        </p:spPr>
      </p:pic>
    </p:spTree>
    <p:extLst>
      <p:ext uri="{BB962C8B-B14F-4D97-AF65-F5344CB8AC3E}">
        <p14:creationId xmlns:p14="http://schemas.microsoft.com/office/powerpoint/2010/main" val="343964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ccountability Research Center logo: Three overlaping arcs in yellow, bleu and dark gray that look like bridges.">
            <a:extLst>
              <a:ext uri="{FF2B5EF4-FFF2-40B4-BE49-F238E27FC236}">
                <a16:creationId xmlns:a16="http://schemas.microsoft.com/office/drawing/2014/main" id="{A5E35978-D542-44F2-A707-1FAA8B2B07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6333" y="2371837"/>
            <a:ext cx="6808290" cy="2197384"/>
          </a:xfrm>
          <a:prstGeom prst="rect">
            <a:avLst/>
          </a:prstGeom>
        </p:spPr>
      </p:pic>
      <p:sp>
        <p:nvSpPr>
          <p:cNvPr id="2" name="Rectangle 1">
            <a:extLst>
              <a:ext uri="{FF2B5EF4-FFF2-40B4-BE49-F238E27FC236}">
                <a16:creationId xmlns:a16="http://schemas.microsoft.com/office/drawing/2014/main" id="{613BF0BD-1566-466A-9D8A-70A6E684B78B}"/>
              </a:ext>
            </a:extLst>
          </p:cNvPr>
          <p:cNvSpPr/>
          <p:nvPr/>
        </p:nvSpPr>
        <p:spPr>
          <a:xfrm>
            <a:off x="0" y="0"/>
            <a:ext cx="12192000" cy="1977172"/>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7EE755C4-51C1-468F-9CAE-6CEEDFB3E4B9}"/>
              </a:ext>
            </a:extLst>
          </p:cNvPr>
          <p:cNvSpPr/>
          <p:nvPr/>
        </p:nvSpPr>
        <p:spPr>
          <a:xfrm>
            <a:off x="0" y="4963886"/>
            <a:ext cx="12192000" cy="1894114"/>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0DA9C8D-AA5A-42CC-ABCD-2F7C60D4C123}"/>
              </a:ext>
            </a:extLst>
          </p:cNvPr>
          <p:cNvGrpSpPr>
            <a:grpSpLocks/>
          </p:cNvGrpSpPr>
          <p:nvPr/>
        </p:nvGrpSpPr>
        <p:grpSpPr bwMode="auto">
          <a:xfrm>
            <a:off x="2988" y="4963886"/>
            <a:ext cx="12192000" cy="1894114"/>
            <a:chOff x="3" y="14256"/>
            <a:chExt cx="12240" cy="1584"/>
          </a:xfrm>
        </p:grpSpPr>
        <p:sp>
          <p:nvSpPr>
            <p:cNvPr id="7" name="Rectangle 6">
              <a:extLst>
                <a:ext uri="{FF2B5EF4-FFF2-40B4-BE49-F238E27FC236}">
                  <a16:creationId xmlns:a16="http://schemas.microsoft.com/office/drawing/2014/main" id="{BA2B1057-5A04-4301-82E7-1D75393D254E}"/>
                </a:ext>
              </a:extLst>
            </p:cNvPr>
            <p:cNvSpPr>
              <a:spLocks noChangeArrowheads="1"/>
            </p:cNvSpPr>
            <p:nvPr/>
          </p:nvSpPr>
          <p:spPr bwMode="auto">
            <a:xfrm>
              <a:off x="3" y="14256"/>
              <a:ext cx="12240" cy="1584"/>
            </a:xfrm>
            <a:prstGeom prst="rect">
              <a:avLst/>
            </a:prstGeom>
            <a:solidFill>
              <a:srgbClr val="016C9E"/>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pic>
          <p:nvPicPr>
            <p:cNvPr id="8" name="Picture 7">
              <a:extLst>
                <a:ext uri="{FF2B5EF4-FFF2-40B4-BE49-F238E27FC236}">
                  <a16:creationId xmlns:a16="http://schemas.microsoft.com/office/drawing/2014/main" id="{2CA739FE-82A9-4D8F-ACB5-5151866E51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 y="15128"/>
              <a:ext cx="327"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8131E434-BD1E-479E-B6B8-8649D79E77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 y="14789"/>
              <a:ext cx="32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a:extLst>
                <a:ext uri="{FF2B5EF4-FFF2-40B4-BE49-F238E27FC236}">
                  <a16:creationId xmlns:a16="http://schemas.microsoft.com/office/drawing/2014/main" id="{7EBF2306-AAD1-4AB1-8F29-540FD4D3676D}"/>
                </a:ext>
              </a:extLst>
            </p:cNvPr>
            <p:cNvSpPr txBox="1">
              <a:spLocks noChangeArrowheads="1"/>
            </p:cNvSpPr>
            <p:nvPr/>
          </p:nvSpPr>
          <p:spPr bwMode="auto">
            <a:xfrm>
              <a:off x="1031" y="14826"/>
              <a:ext cx="51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err="1">
                  <a:solidFill>
                    <a:srgbClr val="EEB137"/>
                  </a:solidFill>
                  <a:effectLst/>
                  <a:latin typeface="Trebuchet MS" panose="020B0603020202020204" pitchFamily="34" charset="0"/>
                  <a:ea typeface="Calibri" panose="020F0502020204030204" pitchFamily="34" charset="0"/>
                </a:rPr>
                <a:t>facebook.com</a:t>
              </a:r>
              <a:r>
                <a:rPr lang="en-US" sz="1600" b="1" dirty="0">
                  <a:solidFill>
                    <a:srgbClr val="EEB137"/>
                  </a:solidFill>
                  <a:effectLst/>
                  <a:latin typeface="Trebuchet MS" panose="020B0603020202020204" pitchFamily="34" charset="0"/>
                  <a:ea typeface="Calibri" panose="020F0502020204030204" pitchFamily="34" charset="0"/>
                </a:rPr>
                <a:t>/</a:t>
              </a:r>
              <a:r>
                <a:rPr lang="en-US" sz="1600" b="1" dirty="0" err="1">
                  <a:solidFill>
                    <a:srgbClr val="EEB137"/>
                  </a:solidFill>
                  <a:effectLst/>
                  <a:latin typeface="Trebuchet MS" panose="020B0603020202020204" pitchFamily="34" charset="0"/>
                  <a:ea typeface="Calibri" panose="020F0502020204030204" pitchFamily="34" charset="0"/>
                </a:rPr>
                <a:t>AcctResearchCtr</a:t>
              </a:r>
              <a:r>
                <a:rPr lang="en-US" sz="1600" b="1">
                  <a:solidFill>
                    <a:srgbClr val="EEB137"/>
                  </a:solidFill>
                  <a:effectLst/>
                  <a:latin typeface="Trebuchet MS" panose="020B060302020202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p:txBody>
        </p:sp>
        <p:sp>
          <p:nvSpPr>
            <p:cNvPr id="13" name="Text Box 13">
              <a:extLst>
                <a:ext uri="{FF2B5EF4-FFF2-40B4-BE49-F238E27FC236}">
                  <a16:creationId xmlns:a16="http://schemas.microsoft.com/office/drawing/2014/main" id="{46677A41-3837-41FD-9906-F8235ED21D9D}"/>
                </a:ext>
              </a:extLst>
            </p:cNvPr>
            <p:cNvSpPr txBox="1">
              <a:spLocks noChangeArrowheads="1"/>
            </p:cNvSpPr>
            <p:nvPr/>
          </p:nvSpPr>
          <p:spPr bwMode="auto">
            <a:xfrm>
              <a:off x="1036" y="15159"/>
              <a:ext cx="174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@AcctResearchCtr</a:t>
              </a:r>
              <a:endParaRPr lang="en-US" sz="1100" dirty="0">
                <a:effectLst/>
                <a:latin typeface="Calibri" panose="020F0502020204030204" pitchFamily="34" charset="0"/>
                <a:ea typeface="Calibri" panose="020F0502020204030204" pitchFamily="34" charset="0"/>
              </a:endParaRPr>
            </a:p>
          </p:txBody>
        </p:sp>
      </p:grpSp>
      <p:sp>
        <p:nvSpPr>
          <p:cNvPr id="16" name="Text Box 14">
            <a:extLst>
              <a:ext uri="{FF2B5EF4-FFF2-40B4-BE49-F238E27FC236}">
                <a16:creationId xmlns:a16="http://schemas.microsoft.com/office/drawing/2014/main" id="{DE275D57-5D10-4F01-A72E-EE0C313E7346}"/>
              </a:ext>
            </a:extLst>
          </p:cNvPr>
          <p:cNvSpPr txBox="1">
            <a:spLocks noChangeArrowheads="1"/>
          </p:cNvSpPr>
          <p:nvPr/>
        </p:nvSpPr>
        <p:spPr bwMode="auto">
          <a:xfrm>
            <a:off x="630201" y="5290354"/>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www.AccountabilityResearch.org</a:t>
            </a:r>
            <a:endParaRPr lang="en-US" sz="1600" dirty="0">
              <a:effectLst/>
              <a:latin typeface="Calibri" panose="020F0502020204030204" pitchFamily="34" charset="0"/>
              <a:ea typeface="Calibri" panose="020F0502020204030204" pitchFamily="34" charset="0"/>
            </a:endParaRPr>
          </a:p>
        </p:txBody>
      </p:sp>
      <p:sp>
        <p:nvSpPr>
          <p:cNvPr id="17" name="Text Box 14">
            <a:extLst>
              <a:ext uri="{FF2B5EF4-FFF2-40B4-BE49-F238E27FC236}">
                <a16:creationId xmlns:a16="http://schemas.microsoft.com/office/drawing/2014/main" id="{30B3BA21-B684-4437-9173-EB2726CC6085}"/>
              </a:ext>
            </a:extLst>
          </p:cNvPr>
          <p:cNvSpPr txBox="1">
            <a:spLocks noChangeArrowheads="1"/>
          </p:cNvSpPr>
          <p:nvPr/>
        </p:nvSpPr>
        <p:spPr bwMode="auto">
          <a:xfrm>
            <a:off x="8290310" y="5224377"/>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American University</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School of International Service</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4400 Massachusetts Ave. NW</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Washington, DC 20016</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Email: arc@american.edu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6843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552593"/>
            <a:ext cx="10951624" cy="837796"/>
          </a:xfrm>
        </p:spPr>
        <p:txBody>
          <a:bodyPr>
            <a:noAutofit/>
          </a:bodyPr>
          <a:lstStyle/>
          <a:p>
            <a:r>
              <a:rPr lang="en-US" sz="3500" dirty="0">
                <a:solidFill>
                  <a:srgbClr val="036C9E"/>
                </a:solidFill>
                <a:latin typeface="Myriad Pro SemiCond" panose="020B0503030403020204" pitchFamily="34" charset="0"/>
              </a:rPr>
              <a:t>USAID Philippines Public Information About Projects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683692"/>
            <a:ext cx="575598" cy="575598"/>
          </a:xfrm>
          <a:prstGeom prst="rect">
            <a:avLst/>
          </a:prstGeom>
        </p:spPr>
      </p:pic>
      <p:sp>
        <p:nvSpPr>
          <p:cNvPr id="6" name="TextBox 5">
            <a:extLst>
              <a:ext uri="{FF2B5EF4-FFF2-40B4-BE49-F238E27FC236}">
                <a16:creationId xmlns:a16="http://schemas.microsoft.com/office/drawing/2014/main" id="{C132C3B9-BBA2-43D6-0B55-00BA3AE1E636}"/>
              </a:ext>
            </a:extLst>
          </p:cNvPr>
          <p:cNvSpPr txBox="1"/>
          <p:nvPr/>
        </p:nvSpPr>
        <p:spPr>
          <a:xfrm>
            <a:off x="0" y="1490598"/>
            <a:ext cx="11929398" cy="4359058"/>
          </a:xfrm>
          <a:prstGeom prst="rect">
            <a:avLst/>
          </a:prstGeom>
          <a:noFill/>
        </p:spPr>
        <p:txBody>
          <a:bodyPr wrap="square" rtlCol="0">
            <a:noAutofit/>
          </a:bodyPr>
          <a:lstStyle/>
          <a:p>
            <a:pPr marL="800100" lvl="1" indent="-342900">
              <a:buFont typeface="Arial" panose="020B0604020202020204" pitchFamily="34" charset="0"/>
              <a:buChar char="•"/>
            </a:pPr>
            <a:r>
              <a:rPr lang="en-US" sz="2400" i="0" dirty="0">
                <a:solidFill>
                  <a:srgbClr val="36494D"/>
                </a:solidFill>
                <a:effectLst/>
                <a:hlinkClick r:id="rId7"/>
              </a:rPr>
              <a:t>USAID </a:t>
            </a:r>
            <a:r>
              <a:rPr lang="en-US" sz="2400" dirty="0">
                <a:solidFill>
                  <a:srgbClr val="36494D"/>
                </a:solidFill>
                <a:hlinkClick r:id="rId7"/>
              </a:rPr>
              <a:t>Philippines’ Website</a:t>
            </a:r>
            <a:r>
              <a:rPr lang="en-US" sz="2400" dirty="0">
                <a:solidFill>
                  <a:srgbClr val="36494D"/>
                </a:solidFill>
              </a:rPr>
              <a:t> provides mission and project information across eight categories. Mission activities </a:t>
            </a:r>
            <a:r>
              <a:rPr lang="en-US" sz="2400" i="0" dirty="0">
                <a:solidFill>
                  <a:srgbClr val="36494D"/>
                </a:solidFill>
                <a:effectLst/>
              </a:rPr>
              <a:t>are summarized in paragraph length blurbs which briefly describe project objectives or results</a:t>
            </a:r>
          </a:p>
          <a:p>
            <a:pPr marL="1257300" lvl="2" indent="-342900">
              <a:buFont typeface="Courier New" panose="02070309020205020404" pitchFamily="49" charset="0"/>
              <a:buChar char="o"/>
            </a:pPr>
            <a:r>
              <a:rPr lang="en-US" sz="2300" dirty="0">
                <a:solidFill>
                  <a:srgbClr val="36494D"/>
                </a:solidFill>
              </a:rPr>
              <a:t>These categories include: </a:t>
            </a:r>
            <a:r>
              <a:rPr lang="en-US" sz="2300" dirty="0">
                <a:solidFill>
                  <a:srgbClr val="36494D"/>
                </a:solidFill>
                <a:hlinkClick r:id="rId8"/>
              </a:rPr>
              <a:t>Economic Development and Governance</a:t>
            </a:r>
            <a:r>
              <a:rPr lang="en-US" sz="2300" dirty="0">
                <a:solidFill>
                  <a:srgbClr val="36494D"/>
                </a:solidFill>
              </a:rPr>
              <a:t>, </a:t>
            </a:r>
            <a:r>
              <a:rPr lang="en-US" sz="2300" dirty="0">
                <a:solidFill>
                  <a:srgbClr val="36494D"/>
                </a:solidFill>
                <a:hlinkClick r:id="rId9"/>
              </a:rPr>
              <a:t>Education</a:t>
            </a:r>
            <a:r>
              <a:rPr lang="en-US" sz="2300" dirty="0">
                <a:solidFill>
                  <a:srgbClr val="36494D"/>
                </a:solidFill>
              </a:rPr>
              <a:t>, </a:t>
            </a:r>
            <a:r>
              <a:rPr lang="en-US" sz="2300" dirty="0">
                <a:solidFill>
                  <a:srgbClr val="36494D"/>
                </a:solidFill>
                <a:hlinkClick r:id="rId10"/>
              </a:rPr>
              <a:t>Environment</a:t>
            </a:r>
            <a:r>
              <a:rPr lang="en-US" sz="2300" dirty="0">
                <a:solidFill>
                  <a:srgbClr val="36494D"/>
                </a:solidFill>
              </a:rPr>
              <a:t>, </a:t>
            </a:r>
            <a:r>
              <a:rPr lang="en-US" sz="2300" dirty="0">
                <a:solidFill>
                  <a:srgbClr val="36494D"/>
                </a:solidFill>
                <a:hlinkClick r:id="rId11"/>
              </a:rPr>
              <a:t>Health</a:t>
            </a:r>
            <a:r>
              <a:rPr lang="en-US" sz="2300" dirty="0">
                <a:solidFill>
                  <a:srgbClr val="36494D"/>
                </a:solidFill>
              </a:rPr>
              <a:t>, </a:t>
            </a:r>
            <a:r>
              <a:rPr lang="en-US" sz="2300" dirty="0">
                <a:solidFill>
                  <a:srgbClr val="36494D"/>
                </a:solidFill>
                <a:hlinkClick r:id="rId12"/>
              </a:rPr>
              <a:t>Humanitarian Assistance</a:t>
            </a:r>
            <a:r>
              <a:rPr lang="en-US" sz="2300" dirty="0">
                <a:solidFill>
                  <a:srgbClr val="36494D"/>
                </a:solidFill>
              </a:rPr>
              <a:t>, </a:t>
            </a:r>
            <a:r>
              <a:rPr lang="en-US" sz="2300" dirty="0">
                <a:solidFill>
                  <a:srgbClr val="36494D"/>
                </a:solidFill>
                <a:hlinkClick r:id="rId13"/>
              </a:rPr>
              <a:t>Marawi Assistance</a:t>
            </a:r>
            <a:r>
              <a:rPr lang="en-US" sz="2300" dirty="0">
                <a:solidFill>
                  <a:srgbClr val="36494D"/>
                </a:solidFill>
              </a:rPr>
              <a:t>, </a:t>
            </a:r>
            <a:r>
              <a:rPr lang="en-US" sz="2300" dirty="0">
                <a:solidFill>
                  <a:srgbClr val="36494D"/>
                </a:solidFill>
                <a:hlinkClick r:id="rId14"/>
              </a:rPr>
              <a:t>COVID-19 Assistance</a:t>
            </a:r>
            <a:r>
              <a:rPr lang="en-US" sz="2300" dirty="0">
                <a:solidFill>
                  <a:srgbClr val="36494D"/>
                </a:solidFill>
              </a:rPr>
              <a:t>, and </a:t>
            </a:r>
            <a:r>
              <a:rPr lang="en-US" sz="2300" dirty="0">
                <a:solidFill>
                  <a:srgbClr val="36494D"/>
                </a:solidFill>
                <a:hlinkClick r:id="rId15"/>
              </a:rPr>
              <a:t>Partnership for Growth With Equity</a:t>
            </a:r>
            <a:endParaRPr lang="en-US" sz="2300" dirty="0">
              <a:solidFill>
                <a:srgbClr val="36494D"/>
              </a:solidFill>
            </a:endParaRPr>
          </a:p>
          <a:p>
            <a:pPr marL="800100" lvl="1" indent="-342900">
              <a:buFont typeface="Arial" panose="020B0604020202020204" pitchFamily="34" charset="0"/>
              <a:buChar char="•"/>
            </a:pPr>
            <a:r>
              <a:rPr lang="en-US" sz="2400" b="1" dirty="0">
                <a:solidFill>
                  <a:srgbClr val="36494D"/>
                </a:solidFill>
              </a:rPr>
              <a:t>USAID Philippines’ website is missing key project information*</a:t>
            </a:r>
            <a:endParaRPr lang="en-US" sz="2400" dirty="0">
              <a:solidFill>
                <a:srgbClr val="36494D"/>
              </a:solidFill>
            </a:endParaRPr>
          </a:p>
          <a:p>
            <a:pPr marL="1257300" lvl="2" indent="-342900">
              <a:buFont typeface="Courier New" panose="02070309020205020404" pitchFamily="49" charset="0"/>
              <a:buChar char="o"/>
            </a:pPr>
            <a:r>
              <a:rPr lang="en-US" sz="2300" dirty="0">
                <a:solidFill>
                  <a:srgbClr val="36494D"/>
                </a:solidFill>
              </a:rPr>
              <a:t>The site does not provide project budget data, though it does list totals for overall Marawi Assistance ( $63.6 m) and Covid-19 response ($22.6 m)</a:t>
            </a:r>
          </a:p>
          <a:p>
            <a:pPr marL="1257300" lvl="2" indent="-342900">
              <a:buFont typeface="Courier New" panose="02070309020205020404" pitchFamily="49" charset="0"/>
              <a:buChar char="o"/>
            </a:pPr>
            <a:r>
              <a:rPr lang="en-US" sz="2300" dirty="0">
                <a:solidFill>
                  <a:srgbClr val="36494D"/>
                </a:solidFill>
              </a:rPr>
              <a:t>The site does not provide links for individual projects, making it difficult to assess</a:t>
            </a:r>
          </a:p>
          <a:p>
            <a:pPr marL="1714500" lvl="3" indent="-342900">
              <a:buFont typeface="Wingdings" pitchFamily="2" charset="2"/>
              <a:buChar char="§"/>
            </a:pPr>
            <a:r>
              <a:rPr lang="en-US" sz="2200" dirty="0">
                <a:solidFill>
                  <a:srgbClr val="36494D"/>
                </a:solidFill>
              </a:rPr>
              <a:t>Implementing partners</a:t>
            </a:r>
          </a:p>
          <a:p>
            <a:pPr marL="1714500" lvl="3" indent="-342900">
              <a:buFont typeface="Wingdings" pitchFamily="2" charset="2"/>
              <a:buChar char="§"/>
            </a:pPr>
            <a:r>
              <a:rPr lang="en-US" sz="2200" dirty="0">
                <a:solidFill>
                  <a:srgbClr val="36494D"/>
                </a:solidFill>
              </a:rPr>
              <a:t>Project contact</a:t>
            </a:r>
          </a:p>
          <a:p>
            <a:pPr marL="1714500" lvl="3" indent="-342900">
              <a:buFont typeface="Wingdings" pitchFamily="2" charset="2"/>
              <a:buChar char="§"/>
            </a:pPr>
            <a:r>
              <a:rPr lang="en-US" sz="2200" dirty="0">
                <a:solidFill>
                  <a:srgbClr val="36494D"/>
                </a:solidFill>
              </a:rPr>
              <a:t>Project duration</a:t>
            </a:r>
          </a:p>
          <a:p>
            <a:pPr lvl="3"/>
            <a:br>
              <a:rPr lang="en-US" sz="2500" dirty="0">
                <a:solidFill>
                  <a:srgbClr val="36494D"/>
                </a:solidFill>
              </a:rPr>
            </a:br>
            <a:endParaRPr lang="en-US" sz="2500" dirty="0">
              <a:solidFill>
                <a:srgbClr val="36494D"/>
              </a:solidFill>
            </a:endParaRPr>
          </a:p>
          <a:p>
            <a:pPr marL="800100" lvl="1" indent="-342900">
              <a:buFont typeface="Arial" panose="020B0604020202020204" pitchFamily="34" charset="0"/>
              <a:buChar char="•"/>
            </a:pPr>
            <a:endParaRPr lang="en-US" sz="2500" i="0" dirty="0">
              <a:solidFill>
                <a:srgbClr val="36494D"/>
              </a:solidFill>
              <a:effectLst/>
            </a:endParaRPr>
          </a:p>
          <a:p>
            <a:pPr lvl="1"/>
            <a:endParaRPr lang="en-US" sz="2500" dirty="0">
              <a:solidFill>
                <a:srgbClr val="36494D"/>
              </a:solidFill>
            </a:endParaRPr>
          </a:p>
        </p:txBody>
      </p:sp>
      <p:sp>
        <p:nvSpPr>
          <p:cNvPr id="10" name="TextBox 9">
            <a:extLst>
              <a:ext uri="{FF2B5EF4-FFF2-40B4-BE49-F238E27FC236}">
                <a16:creationId xmlns:a16="http://schemas.microsoft.com/office/drawing/2014/main" id="{A5218DE8-FDA0-2349-7315-E50671E5E451}"/>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a:t>
            </a:r>
            <a:r>
              <a:rPr lang="en-US" sz="1000" dirty="0">
                <a:hlinkClick r:id="rId7"/>
              </a:rPr>
              <a:t>https://www.usaid.gov/philippines</a:t>
            </a:r>
            <a:r>
              <a:rPr lang="en-US" sz="1000" dirty="0"/>
              <a:t> </a:t>
            </a:r>
          </a:p>
          <a:p>
            <a:r>
              <a:rPr lang="en-US" sz="1000" b="1" dirty="0"/>
              <a:t>*Note: </a:t>
            </a:r>
            <a:r>
              <a:rPr lang="en-US" sz="1000" dirty="0"/>
              <a:t>For a comparatively robust example of project information disclosure, see USAID Tanzania: </a:t>
            </a:r>
            <a:r>
              <a:rPr lang="en-US" sz="1000" dirty="0">
                <a:hlinkClick r:id="rId16"/>
              </a:rPr>
              <a:t>https://www.usaid.gov/tanzania</a:t>
            </a:r>
            <a:r>
              <a:rPr lang="en-US" sz="1000" dirty="0"/>
              <a:t> </a:t>
            </a:r>
          </a:p>
        </p:txBody>
      </p:sp>
    </p:spTree>
    <p:extLst>
      <p:ext uri="{BB962C8B-B14F-4D97-AF65-F5344CB8AC3E}">
        <p14:creationId xmlns:p14="http://schemas.microsoft.com/office/powerpoint/2010/main" val="2252380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346810"/>
            <a:ext cx="10951624" cy="837796"/>
          </a:xfrm>
        </p:spPr>
        <p:txBody>
          <a:bodyPr>
            <a:noAutofit/>
          </a:bodyPr>
          <a:lstStyle/>
          <a:p>
            <a:r>
              <a:rPr lang="en-US" sz="3500" dirty="0">
                <a:solidFill>
                  <a:srgbClr val="036C9E"/>
                </a:solidFill>
                <a:latin typeface="Myriad Pro SemiCond" panose="020B0503030403020204" pitchFamily="34" charset="0"/>
              </a:rPr>
              <a:t>Funding Trends in the Philippines: Findings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432746"/>
            <a:ext cx="575598" cy="575598"/>
          </a:xfrm>
          <a:prstGeom prst="rect">
            <a:avLst/>
          </a:prstGeom>
        </p:spPr>
      </p:pic>
      <p:sp>
        <p:nvSpPr>
          <p:cNvPr id="3" name="TextBox 2">
            <a:extLst>
              <a:ext uri="{FF2B5EF4-FFF2-40B4-BE49-F238E27FC236}">
                <a16:creationId xmlns:a16="http://schemas.microsoft.com/office/drawing/2014/main" id="{7A5379AD-9AE9-0739-45A2-19A80DAB1385}"/>
              </a:ext>
            </a:extLst>
          </p:cNvPr>
          <p:cNvSpPr txBox="1"/>
          <p:nvPr/>
        </p:nvSpPr>
        <p:spPr>
          <a:xfrm>
            <a:off x="0" y="1490598"/>
            <a:ext cx="11929398" cy="4359058"/>
          </a:xfrm>
          <a:prstGeom prst="rect">
            <a:avLst/>
          </a:prstGeom>
          <a:noFill/>
        </p:spPr>
        <p:txBody>
          <a:bodyPr wrap="square" rtlCol="0">
            <a:noAutofit/>
          </a:bodyPr>
          <a:lstStyle/>
          <a:p>
            <a:pPr lvl="1"/>
            <a:endParaRPr lang="en-US" sz="2500" dirty="0">
              <a:solidFill>
                <a:srgbClr val="36494D"/>
              </a:solidFill>
            </a:endParaRPr>
          </a:p>
        </p:txBody>
      </p:sp>
      <p:sp>
        <p:nvSpPr>
          <p:cNvPr id="4" name="TextBox 3">
            <a:extLst>
              <a:ext uri="{FF2B5EF4-FFF2-40B4-BE49-F238E27FC236}">
                <a16:creationId xmlns:a16="http://schemas.microsoft.com/office/drawing/2014/main" id="{279A5723-E1A2-FC8E-5C9E-7115AEDE499F}"/>
              </a:ext>
            </a:extLst>
          </p:cNvPr>
          <p:cNvSpPr txBox="1"/>
          <p:nvPr/>
        </p:nvSpPr>
        <p:spPr>
          <a:xfrm>
            <a:off x="0" y="1051503"/>
            <a:ext cx="11591663" cy="5230543"/>
          </a:xfrm>
          <a:prstGeom prst="rect">
            <a:avLst/>
          </a:prstGeom>
          <a:noFill/>
        </p:spPr>
        <p:txBody>
          <a:bodyPr wrap="square" rtlCol="0">
            <a:noAutofit/>
          </a:bodyPr>
          <a:lstStyle/>
          <a:p>
            <a:pPr marL="800100" lvl="1" indent="-342900">
              <a:buFont typeface="Arial" panose="020B0604020202020204" pitchFamily="34" charset="0"/>
              <a:buChar char="•"/>
            </a:pPr>
            <a:r>
              <a:rPr lang="en-US" sz="2400" dirty="0">
                <a:solidFill>
                  <a:srgbClr val="36494D"/>
                </a:solidFill>
              </a:rPr>
              <a:t>“Peace and Security” accounted for more than 50% of all US Philippines funding between 2018-2021</a:t>
            </a:r>
          </a:p>
          <a:p>
            <a:pPr marL="800100" lvl="1" indent="-342900">
              <a:buFont typeface="Arial" panose="020B0604020202020204" pitchFamily="34" charset="0"/>
              <a:buChar char="•"/>
            </a:pPr>
            <a:r>
              <a:rPr lang="en-US" sz="2400" dirty="0">
                <a:solidFill>
                  <a:srgbClr val="36494D"/>
                </a:solidFill>
              </a:rPr>
              <a:t>In 2019, the Department of Defense provided the most Philippines funding of all US agencies ($156.8m)</a:t>
            </a:r>
          </a:p>
          <a:p>
            <a:pPr marL="1257300" lvl="2" indent="-342900">
              <a:buFont typeface="Courier New" panose="02070309020205020404" pitchFamily="49" charset="0"/>
              <a:buChar char="o"/>
            </a:pPr>
            <a:r>
              <a:rPr lang="en-US" sz="2400" dirty="0">
                <a:solidFill>
                  <a:srgbClr val="36494D"/>
                </a:solidFill>
              </a:rPr>
              <a:t>DoD’s significant funding drop in 2020 and absence in 2021-22 indicates data lags</a:t>
            </a:r>
          </a:p>
          <a:p>
            <a:pPr marL="800100" lvl="1" indent="-342900">
              <a:buFont typeface="Arial" panose="020B0604020202020204" pitchFamily="34" charset="0"/>
              <a:buChar char="•"/>
            </a:pPr>
            <a:r>
              <a:rPr lang="en-US" sz="2400" dirty="0">
                <a:solidFill>
                  <a:srgbClr val="36494D"/>
                </a:solidFill>
              </a:rPr>
              <a:t>USAID increased “Democracy, Human Rights, and Governance” funding each year between 2020-2022; disbursing $19.7m in 2020, $22.8m in 2021, and $25.3m in 2022</a:t>
            </a:r>
          </a:p>
          <a:p>
            <a:pPr marL="800100" lvl="1" indent="-342900">
              <a:buFont typeface="Arial" panose="020B0604020202020204" pitchFamily="34" charset="0"/>
              <a:buChar char="•"/>
            </a:pPr>
            <a:r>
              <a:rPr lang="en-US" sz="2400" dirty="0">
                <a:solidFill>
                  <a:srgbClr val="36494D"/>
                </a:solidFill>
              </a:rPr>
              <a:t>USAID disbursed $377m in “Health” related funding between 2012-2022, the most of any category</a:t>
            </a:r>
          </a:p>
          <a:p>
            <a:pPr marL="800100" lvl="1" indent="-342900">
              <a:buFont typeface="Arial" panose="020B0604020202020204" pitchFamily="34" charset="0"/>
              <a:buChar char="•"/>
            </a:pPr>
            <a:r>
              <a:rPr lang="en-US" sz="2400" dirty="0">
                <a:solidFill>
                  <a:srgbClr val="36494D"/>
                </a:solidFill>
              </a:rPr>
              <a:t>Relief support following Super Typhoon Yolanda* resulted in USAID disbursing roughly $25m for “Economic Development” funding</a:t>
            </a:r>
          </a:p>
          <a:p>
            <a:pPr marL="800100" lvl="1" indent="-342900">
              <a:buFont typeface="Arial" panose="020B0604020202020204" pitchFamily="34" charset="0"/>
              <a:buChar char="•"/>
            </a:pPr>
            <a:r>
              <a:rPr lang="en-US" sz="2400" dirty="0">
                <a:solidFill>
                  <a:srgbClr val="36494D"/>
                </a:solidFill>
              </a:rPr>
              <a:t>Increases in absolute funding between FY2014-2016 can be attributed to a combination of Typhoon rebuilding programs and educational initiatives (STRIDE and Basa </a:t>
            </a:r>
            <a:r>
              <a:rPr lang="en-US" sz="2400" dirty="0" err="1">
                <a:solidFill>
                  <a:srgbClr val="36494D"/>
                </a:solidFill>
              </a:rPr>
              <a:t>Pilipinas</a:t>
            </a:r>
            <a:r>
              <a:rPr lang="en-US" sz="2400" dirty="0">
                <a:solidFill>
                  <a:srgbClr val="36494D"/>
                </a:solidFill>
              </a:rPr>
              <a:t>)**</a:t>
            </a:r>
          </a:p>
          <a:p>
            <a:pPr marL="800100" lvl="1" indent="-342900">
              <a:buFont typeface="Arial" panose="020B0604020202020204" pitchFamily="34" charset="0"/>
              <a:buChar char="•"/>
            </a:pPr>
            <a:endParaRPr lang="en-US" sz="2300" dirty="0">
              <a:solidFill>
                <a:srgbClr val="36494D"/>
              </a:solidFill>
            </a:endParaRPr>
          </a:p>
          <a:p>
            <a:pPr marL="800100" lvl="1" indent="-342900">
              <a:buFont typeface="Arial" panose="020B0604020202020204" pitchFamily="34" charset="0"/>
              <a:buChar char="•"/>
            </a:pPr>
            <a:endParaRPr lang="en-US" sz="2300" dirty="0">
              <a:solidFill>
                <a:srgbClr val="36494D"/>
              </a:solidFill>
            </a:endParaRPr>
          </a:p>
          <a:p>
            <a:pPr marL="800100" lvl="1" indent="-342900">
              <a:buFont typeface="Arial" panose="020B0604020202020204" pitchFamily="34" charset="0"/>
              <a:buChar char="•"/>
            </a:pPr>
            <a:endParaRPr lang="en-US" sz="2500" dirty="0">
              <a:solidFill>
                <a:srgbClr val="36494D"/>
              </a:solidFill>
            </a:endParaRPr>
          </a:p>
          <a:p>
            <a:pPr lvl="1"/>
            <a:endParaRPr lang="en-US" sz="2500" dirty="0">
              <a:solidFill>
                <a:srgbClr val="36494D"/>
              </a:solidFill>
            </a:endParaRPr>
          </a:p>
          <a:p>
            <a:pPr lvl="1"/>
            <a:endParaRPr lang="en-US" sz="2500" dirty="0">
              <a:solidFill>
                <a:srgbClr val="36494D"/>
              </a:solidFill>
            </a:endParaRPr>
          </a:p>
        </p:txBody>
      </p:sp>
      <p:sp>
        <p:nvSpPr>
          <p:cNvPr id="6" name="TextBox 5">
            <a:extLst>
              <a:ext uri="{FF2B5EF4-FFF2-40B4-BE49-F238E27FC236}">
                <a16:creationId xmlns:a16="http://schemas.microsoft.com/office/drawing/2014/main" id="{4EB6071C-BA5F-9518-9E4F-57876AC6A619}"/>
              </a:ext>
            </a:extLst>
          </p:cNvPr>
          <p:cNvSpPr txBox="1"/>
          <p:nvPr/>
        </p:nvSpPr>
        <p:spPr>
          <a:xfrm>
            <a:off x="0" y="6320107"/>
            <a:ext cx="12192000" cy="553998"/>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Philippines; accessed September 24, 2023).: </a:t>
            </a:r>
            <a:r>
              <a:rPr lang="en-US" sz="1000" dirty="0">
                <a:hlinkClick r:id="rId7"/>
              </a:rPr>
              <a:t>https://www.foreignassistance.gov/data#tab-query</a:t>
            </a:r>
            <a:endParaRPr lang="en-US" sz="1000" dirty="0"/>
          </a:p>
          <a:p>
            <a:r>
              <a:rPr lang="en-US" sz="1000" b="1" dirty="0"/>
              <a:t>*Note: </a:t>
            </a:r>
            <a:r>
              <a:rPr lang="en-US" sz="1000" dirty="0"/>
              <a:t>Typhoon relief efforts classified under Activity Name: “REBUILD following Typhoon Yolanda.”  Cumulatively $75million was disbursed to Berger Group Holdings, Inc. between FY2012-2017 for different types of relief efforts. </a:t>
            </a:r>
          </a:p>
          <a:p>
            <a:r>
              <a:rPr lang="en-US" sz="1000" b="1" dirty="0"/>
              <a:t>**Note: </a:t>
            </a:r>
            <a:r>
              <a:rPr lang="en-US" sz="1000" dirty="0"/>
              <a:t>Science and Technology and Research Innovation for Development (STRIDE)-$23million between FY2014-2016, and Basa </a:t>
            </a:r>
            <a:r>
              <a:rPr lang="en-US" sz="1000" dirty="0" err="1"/>
              <a:t>Pilipinas</a:t>
            </a:r>
            <a:r>
              <a:rPr lang="en-US" sz="1000" dirty="0"/>
              <a:t> (Read Philippines)-$15 million between FY2014-2016</a:t>
            </a:r>
          </a:p>
        </p:txBody>
      </p:sp>
    </p:spTree>
    <p:extLst>
      <p:ext uri="{BB962C8B-B14F-4D97-AF65-F5344CB8AC3E}">
        <p14:creationId xmlns:p14="http://schemas.microsoft.com/office/powerpoint/2010/main" val="122724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402840"/>
            <a:ext cx="10951624" cy="837796"/>
          </a:xfrm>
        </p:spPr>
        <p:txBody>
          <a:bodyPr>
            <a:noAutofit/>
          </a:bodyPr>
          <a:lstStyle/>
          <a:p>
            <a:r>
              <a:rPr lang="en-US" sz="2100" dirty="0">
                <a:solidFill>
                  <a:srgbClr val="036C9E"/>
                </a:solidFill>
                <a:latin typeface="Myriad Pro SemiCond" panose="020B0503030403020204" pitchFamily="34" charset="0"/>
              </a:rPr>
              <a:t>Top USAID Philippines Democracy, Human Rights and Governance Projects: FY 2012-2022*</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533939"/>
            <a:ext cx="575598" cy="575598"/>
          </a:xfrm>
          <a:prstGeom prst="rect">
            <a:avLst/>
          </a:prstGeom>
        </p:spPr>
      </p:pic>
      <p:sp>
        <p:nvSpPr>
          <p:cNvPr id="3" name="TextBox 2">
            <a:extLst>
              <a:ext uri="{FF2B5EF4-FFF2-40B4-BE49-F238E27FC236}">
                <a16:creationId xmlns:a16="http://schemas.microsoft.com/office/drawing/2014/main" id="{7A5379AD-9AE9-0739-45A2-19A80DAB1385}"/>
              </a:ext>
            </a:extLst>
          </p:cNvPr>
          <p:cNvSpPr txBox="1"/>
          <p:nvPr/>
        </p:nvSpPr>
        <p:spPr>
          <a:xfrm>
            <a:off x="0" y="1490598"/>
            <a:ext cx="11929398" cy="4359058"/>
          </a:xfrm>
          <a:prstGeom prst="rect">
            <a:avLst/>
          </a:prstGeom>
          <a:noFill/>
        </p:spPr>
        <p:txBody>
          <a:bodyPr wrap="square" rtlCol="0">
            <a:noAutofit/>
          </a:bodyPr>
          <a:lstStyle/>
          <a:p>
            <a:pPr lvl="1"/>
            <a:endParaRPr lang="en-US" sz="2500" dirty="0">
              <a:solidFill>
                <a:srgbClr val="36494D"/>
              </a:solidFill>
            </a:endParaRPr>
          </a:p>
        </p:txBody>
      </p:sp>
      <p:sp>
        <p:nvSpPr>
          <p:cNvPr id="6" name="TextBox 5">
            <a:extLst>
              <a:ext uri="{FF2B5EF4-FFF2-40B4-BE49-F238E27FC236}">
                <a16:creationId xmlns:a16="http://schemas.microsoft.com/office/drawing/2014/main" id="{4EB6071C-BA5F-9518-9E4F-57876AC6A619}"/>
              </a:ext>
            </a:extLst>
          </p:cNvPr>
          <p:cNvSpPr txBox="1"/>
          <p:nvPr/>
        </p:nvSpPr>
        <p:spPr>
          <a:xfrm>
            <a:off x="0" y="6348048"/>
            <a:ext cx="12192000" cy="553998"/>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Philippines; accessed October 3, 2023).: </a:t>
            </a:r>
            <a:r>
              <a:rPr lang="en-US" sz="1000" dirty="0">
                <a:hlinkClick r:id="rId7"/>
              </a:rPr>
              <a:t>https://www.foreignassistance.gov/data#tab-query</a:t>
            </a:r>
            <a:endParaRPr lang="en-US" sz="1000" dirty="0"/>
          </a:p>
          <a:p>
            <a:r>
              <a:rPr lang="en-US" sz="1000" dirty="0"/>
              <a:t>*</a:t>
            </a:r>
            <a:r>
              <a:rPr lang="en-US" sz="1000" b="1" dirty="0"/>
              <a:t>Note</a:t>
            </a:r>
            <a:r>
              <a:rPr lang="en-US" sz="1000" dirty="0"/>
              <a:t>: The Marawi Response Project (MRP) has received $9,805,402 and the </a:t>
            </a:r>
            <a:r>
              <a:rPr lang="en-US" sz="1000" dirty="0" err="1"/>
              <a:t>RenewHealth</a:t>
            </a:r>
            <a:r>
              <a:rPr lang="en-US" sz="1000" dirty="0"/>
              <a:t> Project has received $8,831,765 in funding categorized as “Democracy, Human Rights, and Governance”, but these multifaceted projects have also received USAID funding from different categories. The above four projects received funding solely  categorized as “Democracy, Human Rights, and Governance.”</a:t>
            </a:r>
          </a:p>
        </p:txBody>
      </p:sp>
      <p:sp>
        <p:nvSpPr>
          <p:cNvPr id="7" name="TextBox 6">
            <a:extLst>
              <a:ext uri="{FF2B5EF4-FFF2-40B4-BE49-F238E27FC236}">
                <a16:creationId xmlns:a16="http://schemas.microsoft.com/office/drawing/2014/main" id="{ACCBBE83-0D73-DACA-AEE9-19C1441DA29F}"/>
              </a:ext>
            </a:extLst>
          </p:cNvPr>
          <p:cNvSpPr txBox="1"/>
          <p:nvPr/>
        </p:nvSpPr>
        <p:spPr>
          <a:xfrm>
            <a:off x="550401" y="1330989"/>
            <a:ext cx="10949173" cy="5355312"/>
          </a:xfrm>
          <a:prstGeom prst="rect">
            <a:avLst/>
          </a:prstGeom>
          <a:noFill/>
        </p:spPr>
        <p:txBody>
          <a:bodyPr wrap="square" rtlCol="0">
            <a:spAutoFit/>
          </a:bodyPr>
          <a:lstStyle/>
          <a:p>
            <a:pPr marL="285750" indent="-285750">
              <a:buFont typeface="Arial" panose="020B0604020202020204" pitchFamily="34" charset="0"/>
              <a:buChar char="•"/>
            </a:pPr>
            <a:r>
              <a:rPr lang="en-US" dirty="0">
                <a:hlinkClick r:id="rId8"/>
              </a:rPr>
              <a:t>Judicial Strengthening to Improve Court Effectiveness (JUSTICE) Project</a:t>
            </a:r>
            <a:endParaRPr lang="en-US" dirty="0"/>
          </a:p>
          <a:p>
            <a:pPr marL="742950" lvl="1" indent="-285750">
              <a:buFont typeface="Courier New" panose="02070309020205020404" pitchFamily="49" charset="0"/>
              <a:buChar char="o"/>
            </a:pPr>
            <a:r>
              <a:rPr lang="en-US" dirty="0"/>
              <a:t>Duration: October 2012 – February 2019</a:t>
            </a:r>
          </a:p>
          <a:p>
            <a:pPr marL="742950" lvl="1" indent="-285750">
              <a:buFont typeface="Courier New" panose="02070309020205020404" pitchFamily="49" charset="0"/>
              <a:buChar char="o"/>
            </a:pPr>
            <a:r>
              <a:rPr lang="en-US" dirty="0"/>
              <a:t>Total Disbursements: $21,242,767</a:t>
            </a:r>
          </a:p>
          <a:p>
            <a:pPr marL="742950" lvl="1" indent="-285750">
              <a:buFont typeface="Courier New" panose="02070309020205020404" pitchFamily="49" charset="0"/>
              <a:buChar char="o"/>
            </a:pPr>
            <a:r>
              <a:rPr lang="en-US" dirty="0"/>
              <a:t>Implementing Partner: </a:t>
            </a:r>
            <a:r>
              <a:rPr lang="en-US" dirty="0">
                <a:hlinkClick r:id="rId9"/>
              </a:rPr>
              <a:t>American Bar Association</a:t>
            </a:r>
            <a:endParaRPr lang="en-US" dirty="0"/>
          </a:p>
          <a:p>
            <a:pPr marL="285750" indent="-285750">
              <a:buFont typeface="Arial" panose="020B0604020202020204" pitchFamily="34" charset="0"/>
              <a:buChar char="•"/>
            </a:pPr>
            <a:r>
              <a:rPr lang="en-US" dirty="0">
                <a:hlinkClick r:id="rId10"/>
              </a:rPr>
              <a:t>Technical Assistance for the Integrity for Investments Initiatives (I3)</a:t>
            </a:r>
            <a:endParaRPr lang="en-US" dirty="0"/>
          </a:p>
          <a:p>
            <a:pPr marL="742950" lvl="1" indent="-285750">
              <a:buFont typeface="Courier New" panose="02070309020205020404" pitchFamily="49" charset="0"/>
              <a:buChar char="o"/>
            </a:pPr>
            <a:r>
              <a:rPr lang="en-US" dirty="0"/>
              <a:t>Duration: February 2013 – April 2018</a:t>
            </a:r>
          </a:p>
          <a:p>
            <a:pPr marL="742950" lvl="1" indent="-285750">
              <a:buFont typeface="Courier New" panose="02070309020205020404" pitchFamily="49" charset="0"/>
              <a:buChar char="o"/>
            </a:pPr>
            <a:r>
              <a:rPr lang="en-US" dirty="0"/>
              <a:t>Total Disbursements: $15,142,955</a:t>
            </a:r>
          </a:p>
          <a:p>
            <a:pPr marL="742950" lvl="1" indent="-285750">
              <a:buFont typeface="Courier New" panose="02070309020205020404" pitchFamily="49" charset="0"/>
              <a:buChar char="o"/>
            </a:pPr>
            <a:r>
              <a:rPr lang="en-US" dirty="0"/>
              <a:t>Implementing Partner: Deloitte (</a:t>
            </a:r>
            <a:r>
              <a:rPr lang="en-US" dirty="0">
                <a:hlinkClick r:id="rId11"/>
              </a:rPr>
              <a:t>Final Report</a:t>
            </a:r>
            <a:r>
              <a:rPr lang="en-US" dirty="0"/>
              <a:t>)</a:t>
            </a:r>
          </a:p>
          <a:p>
            <a:pPr marL="285750" indent="-285750">
              <a:buFont typeface="Arial" panose="020B0604020202020204" pitchFamily="34" charset="0"/>
              <a:buChar char="•"/>
            </a:pPr>
            <a:r>
              <a:rPr lang="en-US" dirty="0">
                <a:hlinkClick r:id="rId12"/>
              </a:rPr>
              <a:t>Access to Justice and Support for the Rule of Law in the Philippines</a:t>
            </a:r>
            <a:endParaRPr lang="en-US" dirty="0"/>
          </a:p>
          <a:p>
            <a:pPr marL="742950" lvl="1" indent="-285750">
              <a:buFont typeface="Courier New" panose="02070309020205020404" pitchFamily="49" charset="0"/>
              <a:buChar char="o"/>
            </a:pPr>
            <a:r>
              <a:rPr lang="en-US" dirty="0"/>
              <a:t>Duration: October 2018 – September 2023</a:t>
            </a:r>
          </a:p>
          <a:p>
            <a:pPr marL="742950" lvl="1" indent="-285750">
              <a:buFont typeface="Courier New" panose="02070309020205020404" pitchFamily="49" charset="0"/>
              <a:buChar char="o"/>
            </a:pPr>
            <a:r>
              <a:rPr lang="en-US" dirty="0"/>
              <a:t>Total Disbursements: $9,246,029 </a:t>
            </a:r>
          </a:p>
          <a:p>
            <a:pPr marL="742950" lvl="1" indent="-285750">
              <a:buFont typeface="Courier New" panose="02070309020205020404" pitchFamily="49" charset="0"/>
              <a:buChar char="o"/>
            </a:pPr>
            <a:r>
              <a:rPr lang="en-US" dirty="0"/>
              <a:t>Implementing Partner: Freedom House (</a:t>
            </a:r>
            <a:r>
              <a:rPr lang="en-US" dirty="0">
                <a:hlinkClick r:id="rId13"/>
              </a:rPr>
              <a:t>ABA Project overview</a:t>
            </a:r>
            <a:r>
              <a:rPr lang="en-US" dirty="0"/>
              <a:t>)</a:t>
            </a:r>
          </a:p>
          <a:p>
            <a:pPr marL="285750" indent="-285750">
              <a:buFont typeface="Arial" panose="020B0604020202020204" pitchFamily="34" charset="0"/>
              <a:buChar char="•"/>
            </a:pPr>
            <a:r>
              <a:rPr lang="en-US" dirty="0">
                <a:hlinkClick r:id="rId14"/>
              </a:rPr>
              <a:t>Strengthening Democratic Governance in the Pacific Islands</a:t>
            </a:r>
            <a:endParaRPr lang="en-US" dirty="0"/>
          </a:p>
          <a:p>
            <a:pPr marL="742950" lvl="1" indent="-285750">
              <a:buFont typeface="Courier New" panose="02070309020205020404" pitchFamily="49" charset="0"/>
              <a:buChar char="o"/>
            </a:pPr>
            <a:r>
              <a:rPr lang="en-US" dirty="0"/>
              <a:t>Duration: September 2018 – December 2023</a:t>
            </a:r>
          </a:p>
          <a:p>
            <a:pPr marL="742950" lvl="1" indent="-285750">
              <a:buFont typeface="Courier New" panose="02070309020205020404" pitchFamily="49" charset="0"/>
              <a:buChar char="o"/>
            </a:pPr>
            <a:r>
              <a:rPr lang="en-US" dirty="0"/>
              <a:t>Total Disbursements: $8,603,057</a:t>
            </a:r>
          </a:p>
          <a:p>
            <a:pPr marL="742950" lvl="1" indent="-285750">
              <a:buFont typeface="Courier New" panose="02070309020205020404" pitchFamily="49" charset="0"/>
              <a:buChar char="o"/>
            </a:pPr>
            <a:r>
              <a:rPr lang="en-US" dirty="0"/>
              <a:t>Implementing Partner: Consortium for Elections and Political Process Strengthening</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378590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402840"/>
            <a:ext cx="10951624" cy="837796"/>
          </a:xfrm>
        </p:spPr>
        <p:txBody>
          <a:bodyPr>
            <a:noAutofit/>
          </a:bodyPr>
          <a:lstStyle/>
          <a:p>
            <a:r>
              <a:rPr lang="en-US" sz="2400" dirty="0">
                <a:solidFill>
                  <a:srgbClr val="036C9E"/>
                </a:solidFill>
                <a:latin typeface="Myriad Pro SemiCond" panose="020B0503030403020204" pitchFamily="34" charset="0"/>
              </a:rPr>
              <a:t>Top USAID Philippines Health Projects: FY2012-2022</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533939"/>
            <a:ext cx="575598" cy="575598"/>
          </a:xfrm>
          <a:prstGeom prst="rect">
            <a:avLst/>
          </a:prstGeom>
        </p:spPr>
      </p:pic>
      <p:sp>
        <p:nvSpPr>
          <p:cNvPr id="3" name="TextBox 2">
            <a:extLst>
              <a:ext uri="{FF2B5EF4-FFF2-40B4-BE49-F238E27FC236}">
                <a16:creationId xmlns:a16="http://schemas.microsoft.com/office/drawing/2014/main" id="{7A5379AD-9AE9-0739-45A2-19A80DAB1385}"/>
              </a:ext>
            </a:extLst>
          </p:cNvPr>
          <p:cNvSpPr txBox="1"/>
          <p:nvPr/>
        </p:nvSpPr>
        <p:spPr>
          <a:xfrm>
            <a:off x="0" y="1490598"/>
            <a:ext cx="11929398" cy="4359058"/>
          </a:xfrm>
          <a:prstGeom prst="rect">
            <a:avLst/>
          </a:prstGeom>
          <a:noFill/>
        </p:spPr>
        <p:txBody>
          <a:bodyPr wrap="square" rtlCol="0">
            <a:noAutofit/>
          </a:bodyPr>
          <a:lstStyle/>
          <a:p>
            <a:pPr lvl="1"/>
            <a:endParaRPr lang="en-US" sz="2500" dirty="0">
              <a:solidFill>
                <a:srgbClr val="36494D"/>
              </a:solidFill>
            </a:endParaRPr>
          </a:p>
        </p:txBody>
      </p:sp>
      <p:sp>
        <p:nvSpPr>
          <p:cNvPr id="6" name="TextBox 5">
            <a:extLst>
              <a:ext uri="{FF2B5EF4-FFF2-40B4-BE49-F238E27FC236}">
                <a16:creationId xmlns:a16="http://schemas.microsoft.com/office/drawing/2014/main" id="{4EB6071C-BA5F-9518-9E4F-57876AC6A619}"/>
              </a:ext>
            </a:extLst>
          </p:cNvPr>
          <p:cNvSpPr txBox="1"/>
          <p:nvPr/>
        </p:nvSpPr>
        <p:spPr>
          <a:xfrm>
            <a:off x="0" y="6594675"/>
            <a:ext cx="12192000" cy="246221"/>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Philippines; accessed October 3, 2023).: </a:t>
            </a:r>
            <a:r>
              <a:rPr lang="en-US" sz="1000" dirty="0">
                <a:hlinkClick r:id="rId7"/>
              </a:rPr>
              <a:t>https://www.foreignassistance.gov/data#tab-query</a:t>
            </a:r>
            <a:endParaRPr lang="en-US" sz="1000" dirty="0"/>
          </a:p>
        </p:txBody>
      </p:sp>
      <p:sp>
        <p:nvSpPr>
          <p:cNvPr id="7" name="TextBox 6">
            <a:extLst>
              <a:ext uri="{FF2B5EF4-FFF2-40B4-BE49-F238E27FC236}">
                <a16:creationId xmlns:a16="http://schemas.microsoft.com/office/drawing/2014/main" id="{ACCBBE83-0D73-DACA-AEE9-19C1441DA29F}"/>
              </a:ext>
            </a:extLst>
          </p:cNvPr>
          <p:cNvSpPr txBox="1"/>
          <p:nvPr/>
        </p:nvSpPr>
        <p:spPr>
          <a:xfrm>
            <a:off x="345429" y="1330989"/>
            <a:ext cx="11661041" cy="5632311"/>
          </a:xfrm>
          <a:prstGeom prst="rect">
            <a:avLst/>
          </a:prstGeom>
          <a:noFill/>
        </p:spPr>
        <p:txBody>
          <a:bodyPr wrap="square" rtlCol="0">
            <a:spAutoFit/>
          </a:bodyPr>
          <a:lstStyle/>
          <a:p>
            <a:pPr marL="285750" indent="-285750">
              <a:buFont typeface="Arial" panose="020B0604020202020204" pitchFamily="34" charset="0"/>
              <a:buChar char="•"/>
            </a:pPr>
            <a:r>
              <a:rPr lang="en-US" dirty="0">
                <a:hlinkClick r:id="rId8"/>
              </a:rPr>
              <a:t>Family Planning (FP) Innovations and Capacity Building Platforms</a:t>
            </a:r>
            <a:endParaRPr lang="en-US" dirty="0"/>
          </a:p>
          <a:p>
            <a:pPr marL="742950" lvl="1" indent="-285750">
              <a:buFont typeface="Courier New" panose="02070309020205020404" pitchFamily="49" charset="0"/>
              <a:buChar char="o"/>
            </a:pPr>
            <a:r>
              <a:rPr lang="en-US" dirty="0"/>
              <a:t>Duration: December 2018 – September 2024</a:t>
            </a:r>
          </a:p>
          <a:p>
            <a:pPr marL="742950" lvl="1" indent="-285750">
              <a:buFont typeface="Courier New" panose="02070309020205020404" pitchFamily="49" charset="0"/>
              <a:buChar char="o"/>
            </a:pPr>
            <a:r>
              <a:rPr lang="en-US" dirty="0"/>
              <a:t>Total Disbursements: $47,292,628</a:t>
            </a:r>
          </a:p>
          <a:p>
            <a:pPr marL="742950" lvl="1" indent="-285750">
              <a:buFont typeface="Courier New" panose="02070309020205020404" pitchFamily="49" charset="0"/>
              <a:buChar char="o"/>
            </a:pPr>
            <a:r>
              <a:rPr lang="en-US" dirty="0"/>
              <a:t>Implementing Partner: </a:t>
            </a:r>
            <a:r>
              <a:rPr lang="en-US" dirty="0">
                <a:hlinkClick r:id="rId9"/>
              </a:rPr>
              <a:t>Research Triangle Institute</a:t>
            </a:r>
            <a:endParaRPr lang="en-US" dirty="0"/>
          </a:p>
          <a:p>
            <a:pPr marL="285750" indent="-285750">
              <a:buFont typeface="Arial" panose="020B0604020202020204" pitchFamily="34" charset="0"/>
              <a:buChar char="•"/>
            </a:pPr>
            <a:r>
              <a:rPr lang="en-US" dirty="0">
                <a:hlinkClick r:id="rId10"/>
              </a:rPr>
              <a:t>Integrated Maternal, Neonatal, Child Health and Nutrition / Family Planning Regional Project in Mindanao (</a:t>
            </a:r>
            <a:r>
              <a:rPr lang="en-US" dirty="0" err="1">
                <a:hlinkClick r:id="rId10"/>
              </a:rPr>
              <a:t>MindanaoHealth</a:t>
            </a:r>
            <a:r>
              <a:rPr lang="en-US" dirty="0">
                <a:hlinkClick r:id="rId10"/>
              </a:rPr>
              <a:t>)</a:t>
            </a:r>
            <a:endParaRPr lang="en-US" dirty="0"/>
          </a:p>
          <a:p>
            <a:pPr marL="742950" lvl="1" indent="-285750">
              <a:buFont typeface="Courier New" panose="02070309020205020404" pitchFamily="49" charset="0"/>
              <a:buChar char="o"/>
            </a:pPr>
            <a:r>
              <a:rPr lang="en-US" dirty="0"/>
              <a:t>Duration: February 2013 – December 2018</a:t>
            </a:r>
          </a:p>
          <a:p>
            <a:pPr marL="742950" lvl="1" indent="-285750">
              <a:buFont typeface="Courier New" panose="02070309020205020404" pitchFamily="49" charset="0"/>
              <a:buChar char="o"/>
            </a:pPr>
            <a:r>
              <a:rPr lang="en-US" dirty="0"/>
              <a:t>Total Disbursements: $29,156,653</a:t>
            </a:r>
          </a:p>
          <a:p>
            <a:pPr marL="742950" lvl="1" indent="-285750">
              <a:buFont typeface="Courier New" panose="02070309020205020404" pitchFamily="49" charset="0"/>
              <a:buChar char="o"/>
            </a:pPr>
            <a:r>
              <a:rPr lang="en-US" dirty="0"/>
              <a:t>Implementing Partner: Jhpiego Corporation (</a:t>
            </a:r>
            <a:r>
              <a:rPr lang="en-US" dirty="0">
                <a:hlinkClick r:id="rId11"/>
              </a:rPr>
              <a:t>Archived USAID Fact Sheet</a:t>
            </a:r>
            <a:r>
              <a:rPr lang="en-US" dirty="0"/>
              <a:t>; </a:t>
            </a:r>
            <a:r>
              <a:rPr lang="en-US" dirty="0">
                <a:hlinkClick r:id="rId12"/>
              </a:rPr>
              <a:t>Year 6 Report</a:t>
            </a:r>
            <a:r>
              <a:rPr lang="en-US" dirty="0"/>
              <a:t>)</a:t>
            </a:r>
          </a:p>
          <a:p>
            <a:pPr marL="285750" indent="-285750">
              <a:buFont typeface="Arial" panose="020B0604020202020204" pitchFamily="34" charset="0"/>
              <a:buChar char="•"/>
            </a:pPr>
            <a:r>
              <a:rPr lang="en-US" dirty="0">
                <a:hlinkClick r:id="rId13"/>
              </a:rPr>
              <a:t>Integrated Maternal, Neonatal, Child Health and Nutrition/Family Planning Regional Project in Luzon (</a:t>
            </a:r>
            <a:r>
              <a:rPr lang="en-US" dirty="0" err="1">
                <a:hlinkClick r:id="rId13"/>
              </a:rPr>
              <a:t>LuzonHealth</a:t>
            </a:r>
            <a:r>
              <a:rPr lang="en-US" dirty="0">
                <a:hlinkClick r:id="rId13"/>
              </a:rPr>
              <a:t>)</a:t>
            </a:r>
            <a:endParaRPr lang="en-US" dirty="0"/>
          </a:p>
          <a:p>
            <a:pPr marL="742950" lvl="1" indent="-285750">
              <a:buFont typeface="Courier New" panose="02070309020205020404" pitchFamily="49" charset="0"/>
              <a:buChar char="o"/>
            </a:pPr>
            <a:r>
              <a:rPr lang="en-US" dirty="0"/>
              <a:t>Duration: January 2013 – December 2018</a:t>
            </a:r>
          </a:p>
          <a:p>
            <a:pPr marL="742950" lvl="1" indent="-285750">
              <a:buFont typeface="Courier New" panose="02070309020205020404" pitchFamily="49" charset="0"/>
              <a:buChar char="o"/>
            </a:pPr>
            <a:r>
              <a:rPr lang="en-US" dirty="0"/>
              <a:t>Total Disbursements: $28,282,015 </a:t>
            </a:r>
          </a:p>
          <a:p>
            <a:pPr marL="742950" lvl="1" indent="-285750">
              <a:buFont typeface="Courier New" panose="02070309020205020404" pitchFamily="49" charset="0"/>
              <a:buChar char="o"/>
            </a:pPr>
            <a:r>
              <a:rPr lang="en-US" dirty="0"/>
              <a:t>Implementing Partner: </a:t>
            </a:r>
            <a:r>
              <a:rPr lang="en-US" dirty="0">
                <a:hlinkClick r:id="rId14"/>
              </a:rPr>
              <a:t>Research Triangle Institute</a:t>
            </a:r>
            <a:endParaRPr lang="en-US" dirty="0"/>
          </a:p>
          <a:p>
            <a:pPr marL="285750" indent="-285750">
              <a:buFont typeface="Arial" panose="020B0604020202020204" pitchFamily="34" charset="0"/>
              <a:buChar char="•"/>
            </a:pPr>
            <a:r>
              <a:rPr lang="en-US" dirty="0">
                <a:hlinkClick r:id="rId15"/>
              </a:rPr>
              <a:t>Innovations and Multi-Sectoral Partnerships to Achieve Control of Tuberculosis (IMPACT)</a:t>
            </a:r>
            <a:endParaRPr lang="en-US" dirty="0"/>
          </a:p>
          <a:p>
            <a:pPr marL="742950" lvl="1" indent="-285750">
              <a:buFont typeface="Courier New" panose="02070309020205020404" pitchFamily="49" charset="0"/>
              <a:buChar char="o"/>
            </a:pPr>
            <a:r>
              <a:rPr lang="en-US" dirty="0"/>
              <a:t>Duration: October 2012 – July 2018</a:t>
            </a:r>
          </a:p>
          <a:p>
            <a:pPr marL="742950" lvl="1" indent="-285750">
              <a:buFont typeface="Courier New" panose="02070309020205020404" pitchFamily="49" charset="0"/>
              <a:buChar char="o"/>
            </a:pPr>
            <a:r>
              <a:rPr lang="en-US" dirty="0"/>
              <a:t>Total Disbursements: $$25,110,740</a:t>
            </a:r>
          </a:p>
          <a:p>
            <a:pPr marL="742950" lvl="1" indent="-285750">
              <a:buFont typeface="Courier New" panose="02070309020205020404" pitchFamily="49" charset="0"/>
              <a:buChar char="o"/>
            </a:pPr>
            <a:r>
              <a:rPr lang="en-US" dirty="0"/>
              <a:t>Implementing Partner: Philippine Business for Social Progress (</a:t>
            </a:r>
            <a:r>
              <a:rPr lang="en-US" dirty="0">
                <a:hlinkClick r:id="rId16"/>
              </a:rPr>
              <a:t>Archived USAID Fact Sheet</a:t>
            </a:r>
            <a:r>
              <a:rPr lang="en-US" dirty="0"/>
              <a:t>)</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48589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402840"/>
            <a:ext cx="10951624" cy="837796"/>
          </a:xfrm>
        </p:spPr>
        <p:txBody>
          <a:bodyPr>
            <a:noAutofit/>
          </a:bodyPr>
          <a:lstStyle/>
          <a:p>
            <a:r>
              <a:rPr lang="en-US" sz="3000" dirty="0">
                <a:solidFill>
                  <a:srgbClr val="036C9E"/>
                </a:solidFill>
                <a:latin typeface="Myriad Pro SemiCond" panose="020B0503030403020204" pitchFamily="34" charset="0"/>
              </a:rPr>
              <a:t>Health Projects Listed on USAID Philippines Site </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533939"/>
            <a:ext cx="575598" cy="575598"/>
          </a:xfrm>
          <a:prstGeom prst="rect">
            <a:avLst/>
          </a:prstGeom>
        </p:spPr>
      </p:pic>
      <p:sp>
        <p:nvSpPr>
          <p:cNvPr id="3" name="TextBox 2">
            <a:extLst>
              <a:ext uri="{FF2B5EF4-FFF2-40B4-BE49-F238E27FC236}">
                <a16:creationId xmlns:a16="http://schemas.microsoft.com/office/drawing/2014/main" id="{7A5379AD-9AE9-0739-45A2-19A80DAB1385}"/>
              </a:ext>
            </a:extLst>
          </p:cNvPr>
          <p:cNvSpPr txBox="1"/>
          <p:nvPr/>
        </p:nvSpPr>
        <p:spPr>
          <a:xfrm>
            <a:off x="0" y="1490598"/>
            <a:ext cx="11929398" cy="4359058"/>
          </a:xfrm>
          <a:prstGeom prst="rect">
            <a:avLst/>
          </a:prstGeom>
          <a:noFill/>
        </p:spPr>
        <p:txBody>
          <a:bodyPr wrap="square" rtlCol="0">
            <a:noAutofit/>
          </a:bodyPr>
          <a:lstStyle/>
          <a:p>
            <a:pPr lvl="1"/>
            <a:endParaRPr lang="en-US" sz="2500" dirty="0">
              <a:solidFill>
                <a:srgbClr val="36494D"/>
              </a:solidFill>
            </a:endParaRPr>
          </a:p>
        </p:txBody>
      </p:sp>
      <p:sp>
        <p:nvSpPr>
          <p:cNvPr id="7" name="TextBox 6">
            <a:extLst>
              <a:ext uri="{FF2B5EF4-FFF2-40B4-BE49-F238E27FC236}">
                <a16:creationId xmlns:a16="http://schemas.microsoft.com/office/drawing/2014/main" id="{ACCBBE83-0D73-DACA-AEE9-19C1441DA29F}"/>
              </a:ext>
            </a:extLst>
          </p:cNvPr>
          <p:cNvSpPr txBox="1"/>
          <p:nvPr/>
        </p:nvSpPr>
        <p:spPr>
          <a:xfrm>
            <a:off x="646044" y="1428278"/>
            <a:ext cx="10416209" cy="5432256"/>
          </a:xfrm>
          <a:prstGeom prst="rect">
            <a:avLst/>
          </a:prstGeom>
          <a:noFill/>
        </p:spPr>
        <p:txBody>
          <a:bodyPr wrap="square" rtlCol="0">
            <a:spAutoFit/>
          </a:bodyPr>
          <a:lstStyle/>
          <a:p>
            <a:r>
              <a:rPr lang="en-US" dirty="0"/>
              <a:t>The following project are listed on the </a:t>
            </a:r>
            <a:r>
              <a:rPr lang="en-US" dirty="0">
                <a:hlinkClick r:id="rId7"/>
              </a:rPr>
              <a:t>“Health” page of the USAID Philippines site</a:t>
            </a:r>
            <a:r>
              <a:rPr lang="en-US" dirty="0"/>
              <a:t>, accompanied by a paragraph blurb for each. Projects listed in </a:t>
            </a:r>
            <a:r>
              <a:rPr lang="en-US" dirty="0">
                <a:solidFill>
                  <a:srgbClr val="FF0000"/>
                </a:solidFill>
              </a:rPr>
              <a:t>red</a:t>
            </a:r>
            <a:r>
              <a:rPr lang="en-US" dirty="0"/>
              <a:t> received 2022 funding according to </a:t>
            </a:r>
            <a:r>
              <a:rPr lang="en-US" dirty="0" err="1"/>
              <a:t>ForeignAssistance.gov</a:t>
            </a:r>
            <a:r>
              <a:rPr lang="en-US" dirty="0"/>
              <a:t>:</a:t>
            </a:r>
          </a:p>
          <a:p>
            <a:endParaRPr lang="en-US" dirty="0"/>
          </a:p>
          <a:p>
            <a:pPr marL="285750" marR="0" indent="-285750">
              <a:spcBef>
                <a:spcPts val="0"/>
              </a:spcBef>
              <a:spcAft>
                <a:spcPts val="0"/>
              </a:spcAft>
              <a:buFont typeface="Arial" panose="020B0604020202020204" pitchFamily="34" charset="0"/>
              <a:buChar char="•"/>
            </a:pPr>
            <a:r>
              <a:rPr lang="en-US" sz="1700" kern="0" dirty="0">
                <a:solidFill>
                  <a:srgbClr val="FF0000"/>
                </a:solidFill>
                <a:effectLst/>
                <a:ea typeface="Times New Roman" panose="02020603050405020304" pitchFamily="18" charset="0"/>
              </a:rPr>
              <a:t>Collaborating, Learning and Adapting for Improved Health (</a:t>
            </a:r>
            <a:r>
              <a:rPr lang="en-US" sz="1700" kern="0" dirty="0" err="1">
                <a:solidFill>
                  <a:srgbClr val="FF0000"/>
                </a:solidFill>
                <a:effectLst/>
                <a:ea typeface="Times New Roman" panose="02020603050405020304" pitchFamily="18" charset="0"/>
              </a:rPr>
              <a:t>CLAimHealth</a:t>
            </a:r>
            <a:r>
              <a:rPr lang="en-US" sz="1700" kern="0" dirty="0">
                <a:solidFill>
                  <a:srgbClr val="FF0000"/>
                </a:solidFill>
                <a:effectLst/>
                <a:ea typeface="Times New Roman" panose="02020603050405020304" pitchFamily="18" charset="0"/>
              </a:rPr>
              <a:t>) [categorized as “Program Support”]</a:t>
            </a:r>
            <a:endParaRPr lang="en-US" sz="1700" kern="100" dirty="0">
              <a:solidFill>
                <a:srgbClr val="FF0000"/>
              </a:solidFill>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solidFill>
                  <a:srgbClr val="FF0000"/>
                </a:solidFill>
                <a:effectLst/>
                <a:ea typeface="Times New Roman" panose="02020603050405020304" pitchFamily="18" charset="0"/>
              </a:rPr>
              <a:t>Community Maternal Neonatal Child Health and Nutrition Scale Up Follow-on (CMSU2)</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solidFill>
                  <a:srgbClr val="FF0000"/>
                </a:solidFill>
                <a:effectLst/>
                <a:ea typeface="Times New Roman" panose="02020603050405020304" pitchFamily="18" charset="0"/>
              </a:rPr>
              <a:t>Family Planning in Bangsamoro Autonomous Region in Muslim Mindanao [general funding for Family Planning projects]</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solidFill>
                  <a:srgbClr val="FF0000"/>
                </a:solidFill>
                <a:effectLst/>
                <a:ea typeface="Times New Roman" panose="02020603050405020304" pitchFamily="18" charset="0"/>
              </a:rPr>
              <a:t>Health Equity and Financial Protection Platform</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solidFill>
                  <a:srgbClr val="FF0000"/>
                </a:solidFill>
                <a:effectLst/>
                <a:ea typeface="Times New Roman" panose="02020603050405020304" pitchFamily="18" charset="0"/>
              </a:rPr>
              <a:t>Human Resources for Health 2030 in the Philippines (HRH2030/Philippines)</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solidFill>
                  <a:srgbClr val="FF0000"/>
                </a:solidFill>
                <a:effectLst/>
                <a:ea typeface="Times New Roman" panose="02020603050405020304" pitchFamily="18" charset="0"/>
              </a:rPr>
              <a:t>Institutionalization of the Health Leadership and Governance Program (IHLGP)</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solidFill>
                  <a:srgbClr val="FF0000"/>
                </a:solidFill>
                <a:effectLst/>
                <a:ea typeface="Times New Roman" panose="02020603050405020304" pitchFamily="18" charset="0"/>
              </a:rPr>
              <a:t>Medicine Technology and Pharmaceutical System Project (</a:t>
            </a:r>
            <a:r>
              <a:rPr lang="en-US" sz="1700" kern="0" dirty="0" err="1">
                <a:solidFill>
                  <a:srgbClr val="FF0000"/>
                </a:solidFill>
                <a:effectLst/>
                <a:ea typeface="Times New Roman" panose="02020603050405020304" pitchFamily="18" charset="0"/>
              </a:rPr>
              <a:t>MTaPS</a:t>
            </a:r>
            <a:r>
              <a:rPr lang="en-US" sz="1700" kern="0" dirty="0">
                <a:solidFill>
                  <a:srgbClr val="FF0000"/>
                </a:solidFill>
                <a:effectLst/>
                <a:ea typeface="Times New Roman" panose="02020603050405020304" pitchFamily="18" charset="0"/>
              </a:rPr>
              <a:t>)</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err="1">
                <a:effectLst/>
                <a:ea typeface="Times New Roman" panose="02020603050405020304" pitchFamily="18" charset="0"/>
              </a:rPr>
              <a:t>ReachHealth</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solidFill>
                  <a:srgbClr val="FF0000"/>
                </a:solidFill>
                <a:effectLst/>
                <a:ea typeface="Times New Roman" panose="02020603050405020304" pitchFamily="18" charset="0"/>
              </a:rPr>
              <a:t>TB Innovations and Health Systems Strengthening (TB Innovations)</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solidFill>
                  <a:srgbClr val="FF0000"/>
                </a:solidFill>
                <a:effectLst/>
                <a:ea typeface="Times New Roman" panose="02020603050405020304" pitchFamily="18" charset="0"/>
              </a:rPr>
              <a:t>TB Platforms for Sustainable Detection, Care and Treatment (TB Platforms)</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effectLst/>
                <a:ea typeface="Times New Roman" panose="02020603050405020304" pitchFamily="18" charset="0"/>
              </a:rPr>
              <a:t>Technical, Research, Education, and Technical Assistance for Tuberculosis (TREAT-TB) (field support)</a:t>
            </a:r>
            <a:endParaRPr lang="en-US" sz="1700" kern="10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700" kern="0" dirty="0">
                <a:effectLst/>
                <a:ea typeface="Times New Roman" panose="02020603050405020304" pitchFamily="18" charset="0"/>
              </a:rPr>
              <a:t>Recovery Within Our Reach: Expanding Access to Community-Based Drug Treatment and Recovery (CBDTR)</a:t>
            </a:r>
            <a:endParaRPr lang="en-US" sz="1700" kern="100" dirty="0">
              <a:effectLst/>
              <a:ea typeface="Calibri" panose="020F0502020204030204" pitchFamily="34" charset="0"/>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960844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021912" y="794656"/>
            <a:ext cx="10907486" cy="521049"/>
          </a:xfrm>
        </p:spPr>
        <p:txBody>
          <a:bodyPr>
            <a:noAutofit/>
          </a:bodyPr>
          <a:lstStyle/>
          <a:p>
            <a:r>
              <a:rPr lang="en-US" sz="3300">
                <a:solidFill>
                  <a:srgbClr val="036C9E"/>
                </a:solidFill>
              </a:rPr>
              <a:t>USAID Localization</a:t>
            </a:r>
            <a:r>
              <a:rPr lang="en-US" sz="3300" dirty="0">
                <a:solidFill>
                  <a:srgbClr val="036C9E"/>
                </a:solidFill>
              </a:rPr>
              <a:t>: Philippines FY2021-2022</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838200" y="1460402"/>
            <a:ext cx="10907486" cy="2818171"/>
          </a:xfrm>
          <a:prstGeom prst="rect">
            <a:avLst/>
          </a:prstGeom>
          <a:noFill/>
        </p:spPr>
        <p:txBody>
          <a:bodyPr wrap="square" rtlCol="0">
            <a:noAutofit/>
          </a:bodyPr>
          <a:lstStyle/>
          <a:p>
            <a:pPr marL="285750" indent="-285750">
              <a:buFont typeface="Arial" panose="020B0604020202020204" pitchFamily="34" charset="0"/>
              <a:buChar char="•"/>
            </a:pPr>
            <a:r>
              <a:rPr lang="en-US" dirty="0">
                <a:solidFill>
                  <a:srgbClr val="36494D"/>
                </a:solidFill>
              </a:rPr>
              <a:t>USAID set a </a:t>
            </a:r>
            <a:r>
              <a:rPr lang="en-US" dirty="0">
                <a:solidFill>
                  <a:srgbClr val="36494D"/>
                </a:solidFill>
                <a:hlinkClick r:id="rId5"/>
              </a:rPr>
              <a:t>minimum 25% global target</a:t>
            </a:r>
            <a:r>
              <a:rPr lang="en-US" dirty="0">
                <a:solidFill>
                  <a:srgbClr val="36494D"/>
                </a:solidFill>
              </a:rPr>
              <a:t> for direct funding for national implementing partners by 2025 (starting from </a:t>
            </a:r>
            <a:r>
              <a:rPr lang="en-US" dirty="0">
                <a:solidFill>
                  <a:srgbClr val="36494D"/>
                </a:solidFill>
                <a:hlinkClick r:id="rId6"/>
              </a:rPr>
              <a:t>8.1% in 2020</a:t>
            </a:r>
            <a:r>
              <a:rPr lang="en-US" dirty="0">
                <a:solidFill>
                  <a:srgbClr val="36494D"/>
                </a:solidFill>
              </a:rPr>
              <a:t>)</a:t>
            </a:r>
          </a:p>
          <a:p>
            <a:pPr marL="800100" lvl="1" indent="-342900">
              <a:buFont typeface="Courier New" panose="02070309020205020404" pitchFamily="49" charset="0"/>
              <a:buChar char="o"/>
            </a:pPr>
            <a:r>
              <a:rPr lang="en-US" sz="1700" dirty="0">
                <a:solidFill>
                  <a:srgbClr val="36494D"/>
                </a:solidFill>
              </a:rPr>
              <a:t>In 2022, USAID reported a </a:t>
            </a:r>
            <a:r>
              <a:rPr lang="en-US" sz="1700" dirty="0">
                <a:solidFill>
                  <a:srgbClr val="36494D"/>
                </a:solidFill>
                <a:hlinkClick r:id="rId6"/>
              </a:rPr>
              <a:t>global average of 10.2%</a:t>
            </a:r>
            <a:endParaRPr lang="en-US" sz="1700" dirty="0">
              <a:solidFill>
                <a:srgbClr val="36494D"/>
              </a:solidFill>
            </a:endParaRPr>
          </a:p>
          <a:p>
            <a:pPr marL="285750" indent="-285750">
              <a:buFont typeface="Arial" panose="020B0604020202020204" pitchFamily="34" charset="0"/>
              <a:buChar char="•"/>
            </a:pPr>
            <a:r>
              <a:rPr lang="en-US" dirty="0">
                <a:solidFill>
                  <a:srgbClr val="36494D"/>
                </a:solidFill>
              </a:rPr>
              <a:t>Country targets vary, with a higher than 25% share expected in countries where national organizations have higher capacity to manage USAID projects</a:t>
            </a:r>
          </a:p>
          <a:p>
            <a:pPr marL="285750" indent="-285750">
              <a:buFont typeface="Arial" panose="020B0604020202020204" pitchFamily="34" charset="0"/>
              <a:buChar char="•"/>
            </a:pPr>
            <a:r>
              <a:rPr lang="en-US" dirty="0">
                <a:solidFill>
                  <a:srgbClr val="36494D"/>
                </a:solidFill>
              </a:rPr>
              <a:t>USAID’s localization calculations </a:t>
            </a:r>
            <a:r>
              <a:rPr lang="en-US">
                <a:solidFill>
                  <a:srgbClr val="36494D"/>
                </a:solidFill>
              </a:rPr>
              <a:t>do not factor </a:t>
            </a:r>
            <a:r>
              <a:rPr lang="en-US" dirty="0">
                <a:solidFill>
                  <a:srgbClr val="36494D"/>
                </a:solidFill>
              </a:rPr>
              <a:t>in public sector, global project, redacted, or UN agency funding</a:t>
            </a:r>
          </a:p>
          <a:p>
            <a:pPr marL="285750" indent="-285750">
              <a:buFont typeface="Arial" panose="020B0604020202020204" pitchFamily="34" charset="0"/>
              <a:buChar char="•"/>
            </a:pPr>
            <a:r>
              <a:rPr lang="en-US" dirty="0">
                <a:solidFill>
                  <a:srgbClr val="36494D"/>
                </a:solidFill>
              </a:rPr>
              <a:t>USAID Philippines fell far short of the USAID global target in 2021 with a 10.8% direct local funding share, followed by a drop to 6.7% in 2022</a:t>
            </a:r>
          </a:p>
          <a:p>
            <a:pPr marL="742950" lvl="1" indent="-285750">
              <a:buFont typeface="Courier New" panose="02070309020205020404" pitchFamily="49" charset="0"/>
              <a:buChar char="o"/>
            </a:pPr>
            <a:r>
              <a:rPr lang="en-US" sz="1700" dirty="0">
                <a:solidFill>
                  <a:srgbClr val="36494D"/>
                </a:solidFill>
              </a:rPr>
              <a:t>The discrepancy between USAID’s 6.7% figure and the 3.3% on the previous slide is explained by USAID caveats in both the numerator and denominator of their calculation, inflating the local funding share</a:t>
            </a: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2602" y="740107"/>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607133"/>
            <a:ext cx="9789459" cy="246221"/>
          </a:xfrm>
          <a:prstGeom prst="rect">
            <a:avLst/>
          </a:prstGeom>
          <a:noFill/>
        </p:spPr>
        <p:txBody>
          <a:bodyPr wrap="square">
            <a:spAutoFit/>
          </a:bodyPr>
          <a:lstStyle/>
          <a:p>
            <a:r>
              <a:rPr lang="en-US" sz="1000" b="1" dirty="0"/>
              <a:t>Source</a:t>
            </a:r>
            <a:r>
              <a:rPr lang="en-US" sz="1000" dirty="0"/>
              <a:t>: USAID, “Moving Toward a Model of Locally Led Development,” July 2023, </a:t>
            </a:r>
            <a:r>
              <a:rPr lang="en-US" sz="1000" dirty="0">
                <a:hlinkClick r:id="rId9"/>
              </a:rPr>
              <a:t>https://www.usaid.gov/localization/fy-2022-localization-progress-report</a:t>
            </a:r>
            <a:endParaRPr lang="en-US" sz="1000" dirty="0"/>
          </a:p>
        </p:txBody>
      </p:sp>
      <p:graphicFrame>
        <p:nvGraphicFramePr>
          <p:cNvPr id="3" name="Chart 2">
            <a:extLst>
              <a:ext uri="{FF2B5EF4-FFF2-40B4-BE49-F238E27FC236}">
                <a16:creationId xmlns:a16="http://schemas.microsoft.com/office/drawing/2014/main" id="{7707E5C0-E1A2-B922-8923-CE98725E1719}"/>
              </a:ext>
            </a:extLst>
          </p:cNvPr>
          <p:cNvGraphicFramePr>
            <a:graphicFrameLocks/>
          </p:cNvGraphicFramePr>
          <p:nvPr>
            <p:extLst>
              <p:ext uri="{D42A27DB-BD31-4B8C-83A1-F6EECF244321}">
                <p14:modId xmlns:p14="http://schemas.microsoft.com/office/powerpoint/2010/main" val="1211785191"/>
              </p:ext>
            </p:extLst>
          </p:nvPr>
        </p:nvGraphicFramePr>
        <p:xfrm>
          <a:off x="338583" y="4283220"/>
          <a:ext cx="11514834" cy="2137144"/>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52459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70504" y="1574948"/>
            <a:ext cx="4310931" cy="3343509"/>
          </a:xfrm>
        </p:spPr>
        <p:txBody>
          <a:bodyPr>
            <a:noAutofit/>
          </a:bodyPr>
          <a:lstStyle/>
          <a:p>
            <a:r>
              <a:rPr lang="en-US" sz="3500" dirty="0">
                <a:solidFill>
                  <a:srgbClr val="036C9E"/>
                </a:solidFill>
                <a:latin typeface="Myriad Pro SemiCond" panose="020B0503030403020204" pitchFamily="34" charset="0"/>
              </a:rPr>
              <a:t>Top 10 Recipients of USAID Funding in the Philippines 2022</a:t>
            </a:r>
            <a:br>
              <a:rPr lang="en-US" sz="3500" dirty="0">
                <a:solidFill>
                  <a:srgbClr val="036C9E"/>
                </a:solidFill>
                <a:latin typeface="Myriad Pro SemiCond" panose="020B0503030403020204" pitchFamily="34" charset="0"/>
              </a:rPr>
            </a:br>
            <a:r>
              <a:rPr lang="en-US" sz="1600" dirty="0">
                <a:solidFill>
                  <a:srgbClr val="036C9E"/>
                </a:solidFill>
                <a:latin typeface="Myriad Pro SemiCond" panose="020B0503030403020204" pitchFamily="34" charset="0"/>
              </a:rPr>
              <a:t>The top 9 implementing partners and the redacted funding account for 69% of the total USAID Philippines project budget in 2022*</a:t>
            </a:r>
            <a:br>
              <a:rPr lang="en-US" sz="3500" dirty="0">
                <a:solidFill>
                  <a:srgbClr val="036C9E"/>
                </a:solidFill>
                <a:latin typeface="Myriad Pro SemiCond" panose="020B0503030403020204" pitchFamily="34" charset="0"/>
              </a:rPr>
            </a:br>
            <a:endParaRPr lang="en-US" sz="35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graphicFrame>
        <p:nvGraphicFramePr>
          <p:cNvPr id="3" name="Table 2">
            <a:extLst>
              <a:ext uri="{FF2B5EF4-FFF2-40B4-BE49-F238E27FC236}">
                <a16:creationId xmlns:a16="http://schemas.microsoft.com/office/drawing/2014/main" id="{AE5CC543-71F6-16AB-56DC-F130B5D6B42B}"/>
              </a:ext>
            </a:extLst>
          </p:cNvPr>
          <p:cNvGraphicFramePr>
            <a:graphicFrameLocks noGrp="1"/>
          </p:cNvGraphicFramePr>
          <p:nvPr>
            <p:extLst>
              <p:ext uri="{D42A27DB-BD31-4B8C-83A1-F6EECF244321}">
                <p14:modId xmlns:p14="http://schemas.microsoft.com/office/powerpoint/2010/main" val="1009801144"/>
              </p:ext>
            </p:extLst>
          </p:nvPr>
        </p:nvGraphicFramePr>
        <p:xfrm>
          <a:off x="4361452" y="703978"/>
          <a:ext cx="7760044" cy="5085450"/>
        </p:xfrm>
        <a:graphic>
          <a:graphicData uri="http://schemas.openxmlformats.org/drawingml/2006/table">
            <a:tbl>
              <a:tblPr firstRow="1" lastRow="1" bandRow="1">
                <a:tableStyleId>{7DF18680-E054-41AD-8BC1-D1AEF772440D}</a:tableStyleId>
              </a:tblPr>
              <a:tblGrid>
                <a:gridCol w="4731518">
                  <a:extLst>
                    <a:ext uri="{9D8B030D-6E8A-4147-A177-3AD203B41FA5}">
                      <a16:colId xmlns:a16="http://schemas.microsoft.com/office/drawing/2014/main" val="3731148142"/>
                    </a:ext>
                  </a:extLst>
                </a:gridCol>
                <a:gridCol w="1376603">
                  <a:extLst>
                    <a:ext uri="{9D8B030D-6E8A-4147-A177-3AD203B41FA5}">
                      <a16:colId xmlns:a16="http://schemas.microsoft.com/office/drawing/2014/main" val="2599346651"/>
                    </a:ext>
                  </a:extLst>
                </a:gridCol>
                <a:gridCol w="1651923">
                  <a:extLst>
                    <a:ext uri="{9D8B030D-6E8A-4147-A177-3AD203B41FA5}">
                      <a16:colId xmlns:a16="http://schemas.microsoft.com/office/drawing/2014/main" val="924866015"/>
                    </a:ext>
                  </a:extLst>
                </a:gridCol>
              </a:tblGrid>
              <a:tr h="384720">
                <a:tc>
                  <a:txBody>
                    <a:bodyPr/>
                    <a:lstStyle/>
                    <a:p>
                      <a:pPr algn="ctr" fontAlgn="b"/>
                      <a:r>
                        <a:rPr lang="en-US" sz="2000" b="1" u="none" strike="noStrike" dirty="0">
                          <a:effectLst/>
                        </a:rPr>
                        <a:t>Organization</a:t>
                      </a:r>
                      <a:endParaRPr lang="en-US" sz="2000" b="1"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2000" b="1" u="none" strike="noStrike" dirty="0">
                          <a:effectLst/>
                        </a:rPr>
                        <a:t>Value</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b="1" u="none" strike="noStrike" dirty="0">
                          <a:effectLst/>
                        </a:rPr>
                        <a:t>Location</a:t>
                      </a:r>
                      <a:endParaRPr lang="en-US"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6222876"/>
                  </a:ext>
                </a:extLst>
              </a:tr>
              <a:tr h="384720">
                <a:tc>
                  <a:txBody>
                    <a:bodyPr/>
                    <a:lstStyle/>
                    <a:p>
                      <a:pPr algn="l" fontAlgn="b"/>
                      <a:r>
                        <a:rPr lang="en-US" sz="1600" u="none" strike="noStrike" dirty="0">
                          <a:effectLst/>
                        </a:rPr>
                        <a:t>RTI International</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$38,444,763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International</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01384969"/>
                  </a:ext>
                </a:extLst>
              </a:tr>
              <a:tr h="714010">
                <a:tc>
                  <a:txBody>
                    <a:bodyPr/>
                    <a:lstStyle/>
                    <a:p>
                      <a:pPr algn="l" fontAlgn="b"/>
                      <a:r>
                        <a:rPr lang="en-US" sz="1600" u="none" strike="noStrike" dirty="0">
                          <a:effectLst/>
                        </a:rPr>
                        <a:t>USAID redacted this field in accordance with the exceptions outlined in the International Aid Transparency and Accountability Act of 2016. </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$17,018,288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Redacted</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9766295"/>
                  </a:ext>
                </a:extLst>
              </a:tr>
              <a:tr h="384720">
                <a:tc>
                  <a:txBody>
                    <a:bodyPr/>
                    <a:lstStyle/>
                    <a:p>
                      <a:pPr algn="l" fontAlgn="b"/>
                      <a:r>
                        <a:rPr lang="en-US" sz="1600" u="none" strike="noStrike" dirty="0">
                          <a:effectLst/>
                        </a:rPr>
                        <a:t>University Research Co., LLC</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$13,251,443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International</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4004334"/>
                  </a:ext>
                </a:extLst>
              </a:tr>
              <a:tr h="384720">
                <a:tc>
                  <a:txBody>
                    <a:bodyPr/>
                    <a:lstStyle/>
                    <a:p>
                      <a:pPr algn="l" fontAlgn="b"/>
                      <a:r>
                        <a:rPr lang="en-US" sz="1600" u="none" strike="noStrike" dirty="0">
                          <a:effectLst/>
                        </a:rPr>
                        <a:t>United Nations World Food </a:t>
                      </a:r>
                      <a:r>
                        <a:rPr lang="en-US" sz="1600" u="none" strike="noStrike" dirty="0" err="1">
                          <a:effectLst/>
                        </a:rPr>
                        <a:t>Programme</a:t>
                      </a:r>
                      <a:r>
                        <a:rPr lang="en-US" sz="1600" u="none" strike="noStrike" dirty="0">
                          <a:effectLst/>
                        </a:rPr>
                        <a:t> (WFP) </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a:effectLst/>
                        </a:rPr>
                        <a:t>$12,809,103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International</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1068916"/>
                  </a:ext>
                </a:extLst>
              </a:tr>
              <a:tr h="384720">
                <a:tc>
                  <a:txBody>
                    <a:bodyPr/>
                    <a:lstStyle/>
                    <a:p>
                      <a:pPr algn="l" fontAlgn="b"/>
                      <a:r>
                        <a:rPr lang="en-US" sz="1600" u="none" strike="noStrike" dirty="0">
                          <a:effectLst/>
                        </a:rPr>
                        <a:t>Catholic Relief Services</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$7,730,552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International</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75384225"/>
                  </a:ext>
                </a:extLst>
              </a:tr>
              <a:tr h="384720">
                <a:tc>
                  <a:txBody>
                    <a:bodyPr/>
                    <a:lstStyle/>
                    <a:p>
                      <a:pPr algn="l" fontAlgn="b"/>
                      <a:r>
                        <a:rPr lang="en-US" sz="1600" u="none" strike="noStrike">
                          <a:effectLst/>
                        </a:rPr>
                        <a:t>Education Development Center</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$7,217,728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International</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66690625"/>
                  </a:ext>
                </a:extLst>
              </a:tr>
              <a:tr h="384720">
                <a:tc>
                  <a:txBody>
                    <a:bodyPr/>
                    <a:lstStyle/>
                    <a:p>
                      <a:pPr algn="l" fontAlgn="b"/>
                      <a:r>
                        <a:rPr lang="en-US" sz="1600" u="none" strike="noStrike">
                          <a:effectLst/>
                        </a:rPr>
                        <a:t>University of Rhode Island</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$6,066,754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International</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658983"/>
                  </a:ext>
                </a:extLst>
              </a:tr>
              <a:tr h="384720">
                <a:tc>
                  <a:txBody>
                    <a:bodyPr/>
                    <a:lstStyle/>
                    <a:p>
                      <a:pPr algn="l" fontAlgn="b"/>
                      <a:r>
                        <a:rPr lang="en-US" sz="1600" u="none" strike="noStrike">
                          <a:effectLst/>
                        </a:rPr>
                        <a:t>FHI 360</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a:effectLst/>
                        </a:rPr>
                        <a:t>$6,005,627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International</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4561383"/>
                  </a:ext>
                </a:extLst>
              </a:tr>
              <a:tr h="384720">
                <a:tc>
                  <a:txBody>
                    <a:bodyPr/>
                    <a:lstStyle/>
                    <a:p>
                      <a:pPr algn="l" fontAlgn="b"/>
                      <a:r>
                        <a:rPr lang="en-US" sz="1600" u="none" strike="noStrike">
                          <a:effectLst/>
                        </a:rPr>
                        <a:t>United States Agency for International Development (USAID)</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a:effectLst/>
                        </a:rPr>
                        <a:t>$5,213,366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International</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8649219"/>
                  </a:ext>
                </a:extLst>
              </a:tr>
              <a:tr h="384720">
                <a:tc>
                  <a:txBody>
                    <a:bodyPr/>
                    <a:lstStyle/>
                    <a:p>
                      <a:pPr algn="l" fontAlgn="b"/>
                      <a:r>
                        <a:rPr lang="en-US" sz="1600" u="none" strike="noStrike" dirty="0">
                          <a:effectLst/>
                        </a:rPr>
                        <a:t>The Asia Foundation </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a:effectLst/>
                        </a:rPr>
                        <a:t>$3,964,360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International</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38581061"/>
                  </a:ext>
                </a:extLst>
              </a:tr>
              <a:tr h="384720">
                <a:tc>
                  <a:txBody>
                    <a:bodyPr/>
                    <a:lstStyle/>
                    <a:p>
                      <a:pPr algn="ctr" fontAlgn="b"/>
                      <a:r>
                        <a:rPr lang="en-US" sz="1600" b="1" i="0" u="none" strike="noStrike" dirty="0">
                          <a:solidFill>
                            <a:schemeClr val="bg1"/>
                          </a:solidFill>
                          <a:effectLst/>
                          <a:latin typeface="Calibri" panose="020F0502020204030204" pitchFamily="34" charset="0"/>
                        </a:rPr>
                        <a:t>Total</a:t>
                      </a:r>
                    </a:p>
                  </a:txBody>
                  <a:tcPr marL="171450" marR="9525" marT="9525" marB="0" anchor="b"/>
                </a:tc>
                <a:tc>
                  <a:txBody>
                    <a:bodyPr/>
                    <a:lstStyle/>
                    <a:p>
                      <a:pPr algn="ctr" fontAlgn="b"/>
                      <a:r>
                        <a:rPr lang="en-US" sz="1600" b="1" i="0" u="none" strike="noStrike" dirty="0">
                          <a:solidFill>
                            <a:schemeClr val="bg1"/>
                          </a:solidFill>
                          <a:effectLst/>
                          <a:latin typeface="Calibri" panose="020F0502020204030204" pitchFamily="34" charset="0"/>
                        </a:rPr>
                        <a:t>$117,721,984</a:t>
                      </a:r>
                    </a:p>
                  </a:txBody>
                  <a:tcPr marL="9525" marR="9525" marT="9525" marB="0" anchor="b"/>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92745053"/>
                  </a:ext>
                </a:extLst>
              </a:tr>
            </a:tbl>
          </a:graphicData>
        </a:graphic>
      </p:graphicFrame>
      <p:sp>
        <p:nvSpPr>
          <p:cNvPr id="4" name="TextBox 3">
            <a:extLst>
              <a:ext uri="{FF2B5EF4-FFF2-40B4-BE49-F238E27FC236}">
                <a16:creationId xmlns:a16="http://schemas.microsoft.com/office/drawing/2014/main" id="{18800E72-B292-694E-DF0A-6FF6DBF67644}"/>
              </a:ext>
            </a:extLst>
          </p:cNvPr>
          <p:cNvSpPr txBox="1"/>
          <p:nvPr/>
        </p:nvSpPr>
        <p:spPr>
          <a:xfrm>
            <a:off x="0" y="6451141"/>
            <a:ext cx="8946292" cy="400110"/>
          </a:xfrm>
          <a:prstGeom prst="rect">
            <a:avLst/>
          </a:prstGeom>
          <a:noFill/>
        </p:spPr>
        <p:txBody>
          <a:bodyPr wrap="square" rtlCol="0">
            <a:spAutoFit/>
          </a:bodyPr>
          <a:lstStyle/>
          <a:p>
            <a:r>
              <a:rPr lang="en-US" sz="1000" b="1" dirty="0"/>
              <a:t>Source</a:t>
            </a:r>
            <a:r>
              <a:rPr lang="en-US" sz="1000" dirty="0"/>
              <a:t>: </a:t>
            </a:r>
            <a:r>
              <a:rPr lang="en-US" sz="1000" dirty="0">
                <a:hlinkClick r:id="rId5"/>
              </a:rPr>
              <a:t>https://countrydata.iatistandard.org/#access-data-files</a:t>
            </a:r>
            <a:endParaRPr lang="en-US" sz="1000" dirty="0"/>
          </a:p>
          <a:p>
            <a:r>
              <a:rPr lang="en-US" sz="1000" b="1" dirty="0"/>
              <a:t>Note*: </a:t>
            </a:r>
            <a:r>
              <a:rPr lang="en-US" sz="1000" dirty="0"/>
              <a:t>This figure is not synonymous with “localization” but rather represents total direct funding as a percentage of the entire project budget</a:t>
            </a:r>
          </a:p>
        </p:txBody>
      </p:sp>
    </p:spTree>
    <p:extLst>
      <p:ext uri="{BB962C8B-B14F-4D97-AF65-F5344CB8AC3E}">
        <p14:creationId xmlns:p14="http://schemas.microsoft.com/office/powerpoint/2010/main" val="2774235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72996" y="1631414"/>
            <a:ext cx="4171088" cy="2934916"/>
          </a:xfrm>
        </p:spPr>
        <p:txBody>
          <a:bodyPr>
            <a:noAutofit/>
          </a:bodyPr>
          <a:lstStyle/>
          <a:p>
            <a:r>
              <a:rPr lang="en-US" sz="3500" dirty="0">
                <a:solidFill>
                  <a:srgbClr val="036C9E"/>
                </a:solidFill>
                <a:latin typeface="Myriad Pro SemiCond" panose="020B0503030403020204" pitchFamily="34" charset="0"/>
              </a:rPr>
              <a:t>Local Recipients of USAID Funding in the Philippines 2022</a:t>
            </a:r>
            <a:br>
              <a:rPr lang="en-US" sz="3500" dirty="0">
                <a:solidFill>
                  <a:srgbClr val="036C9E"/>
                </a:solidFill>
                <a:latin typeface="Myriad Pro SemiCond" panose="020B0503030403020204" pitchFamily="34" charset="0"/>
              </a:rPr>
            </a:br>
            <a:r>
              <a:rPr lang="en-US" sz="2000" b="0" i="0" dirty="0">
                <a:solidFill>
                  <a:srgbClr val="036C9E"/>
                </a:solidFill>
                <a:effectLst/>
                <a:latin typeface="Myriad Pro SemiCond" panose="020B0503030403020204"/>
              </a:rPr>
              <a:t>Philippines-based partners received 3.3% of the </a:t>
            </a:r>
            <a:r>
              <a:rPr lang="en-US" sz="2000" b="0" i="1" dirty="0">
                <a:solidFill>
                  <a:srgbClr val="036C9E"/>
                </a:solidFill>
                <a:effectLst/>
                <a:latin typeface="Myriad Pro SemiCond" panose="020B0503030403020204"/>
              </a:rPr>
              <a:t>total</a:t>
            </a:r>
            <a:r>
              <a:rPr lang="en-US" sz="2000" b="0" i="0" dirty="0">
                <a:solidFill>
                  <a:srgbClr val="036C9E"/>
                </a:solidFill>
                <a:effectLst/>
                <a:latin typeface="Myriad Pro SemiCond" panose="020B0503030403020204"/>
              </a:rPr>
              <a:t> USAID Philippines project spending in 2022</a:t>
            </a:r>
            <a:r>
              <a:rPr lang="en-US" sz="1600" b="0" i="0" dirty="0">
                <a:solidFill>
                  <a:srgbClr val="036C9E"/>
                </a:solidFill>
                <a:effectLst/>
                <a:latin typeface="Myriad Pro SemiCond" panose="020B0503030403020204" pitchFamily="34" charset="0"/>
              </a:rPr>
              <a:t>*</a:t>
            </a:r>
            <a:endParaRPr lang="en-US" sz="16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graphicFrame>
        <p:nvGraphicFramePr>
          <p:cNvPr id="3" name="Table 2">
            <a:extLst>
              <a:ext uri="{FF2B5EF4-FFF2-40B4-BE49-F238E27FC236}">
                <a16:creationId xmlns:a16="http://schemas.microsoft.com/office/drawing/2014/main" id="{4A0B4507-9CFC-F68D-1F8B-A2D284C9742B}"/>
              </a:ext>
            </a:extLst>
          </p:cNvPr>
          <p:cNvGraphicFramePr>
            <a:graphicFrameLocks noGrp="1"/>
          </p:cNvGraphicFramePr>
          <p:nvPr>
            <p:extLst>
              <p:ext uri="{D42A27DB-BD31-4B8C-83A1-F6EECF244321}">
                <p14:modId xmlns:p14="http://schemas.microsoft.com/office/powerpoint/2010/main" val="2801997498"/>
              </p:ext>
            </p:extLst>
          </p:nvPr>
        </p:nvGraphicFramePr>
        <p:xfrm>
          <a:off x="4442938" y="646212"/>
          <a:ext cx="7477212" cy="5143216"/>
        </p:xfrm>
        <a:graphic>
          <a:graphicData uri="http://schemas.openxmlformats.org/drawingml/2006/table">
            <a:tbl>
              <a:tblPr firstRow="1" lastRow="1" bandRow="1">
                <a:tableStyleId>{7DF18680-E054-41AD-8BC1-D1AEF772440D}</a:tableStyleId>
              </a:tblPr>
              <a:tblGrid>
                <a:gridCol w="5282949">
                  <a:extLst>
                    <a:ext uri="{9D8B030D-6E8A-4147-A177-3AD203B41FA5}">
                      <a16:colId xmlns:a16="http://schemas.microsoft.com/office/drawing/2014/main" val="4083595163"/>
                    </a:ext>
                  </a:extLst>
                </a:gridCol>
                <a:gridCol w="2194263">
                  <a:extLst>
                    <a:ext uri="{9D8B030D-6E8A-4147-A177-3AD203B41FA5}">
                      <a16:colId xmlns:a16="http://schemas.microsoft.com/office/drawing/2014/main" val="1917294199"/>
                    </a:ext>
                  </a:extLst>
                </a:gridCol>
              </a:tblGrid>
              <a:tr h="323434">
                <a:tc>
                  <a:txBody>
                    <a:bodyPr/>
                    <a:lstStyle/>
                    <a:p>
                      <a:pPr algn="ctr" fontAlgn="b"/>
                      <a:r>
                        <a:rPr lang="en-US" sz="2000" u="none" strike="noStrike" dirty="0">
                          <a:effectLst/>
                        </a:rPr>
                        <a:t>Organization</a:t>
                      </a:r>
                      <a:endParaRPr lang="en-US" sz="2000" b="1"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2000" u="none" strike="noStrike" dirty="0">
                          <a:effectLst/>
                        </a:rPr>
                        <a:t>Value</a:t>
                      </a:r>
                      <a:endParaRPr lang="en-US"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90845764"/>
                  </a:ext>
                </a:extLst>
              </a:tr>
              <a:tr h="323434">
                <a:tc>
                  <a:txBody>
                    <a:bodyPr/>
                    <a:lstStyle/>
                    <a:p>
                      <a:pPr algn="l" fontAlgn="b"/>
                      <a:r>
                        <a:rPr lang="en-US" sz="1600" u="none" strike="noStrike" dirty="0">
                          <a:effectLst/>
                        </a:rPr>
                        <a:t>Gerry Roxas Foundation</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$1,206,122</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4557686"/>
                  </a:ext>
                </a:extLst>
              </a:tr>
              <a:tr h="323434">
                <a:tc>
                  <a:txBody>
                    <a:bodyPr/>
                    <a:lstStyle/>
                    <a:p>
                      <a:pPr algn="l" fontAlgn="b"/>
                      <a:r>
                        <a:rPr lang="en-US" sz="1600" u="none" strike="noStrike" dirty="0">
                          <a:effectLst/>
                        </a:rPr>
                        <a:t>Philippine Business for Education</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$891,464</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7177962"/>
                  </a:ext>
                </a:extLst>
              </a:tr>
              <a:tr h="291706">
                <a:tc>
                  <a:txBody>
                    <a:bodyPr/>
                    <a:lstStyle/>
                    <a:p>
                      <a:pPr algn="l" fontAlgn="b"/>
                      <a:r>
                        <a:rPr lang="en-US" sz="1600" u="none" strike="noStrike" dirty="0">
                          <a:effectLst/>
                        </a:rPr>
                        <a:t>Partnership for Development Assistance in the Philippines Inc. </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$881,535</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94901827"/>
                  </a:ext>
                </a:extLst>
              </a:tr>
              <a:tr h="323434">
                <a:tc>
                  <a:txBody>
                    <a:bodyPr/>
                    <a:lstStyle/>
                    <a:p>
                      <a:pPr algn="l" fontAlgn="b"/>
                      <a:r>
                        <a:rPr lang="en-US" sz="1600" u="none" strike="noStrike" dirty="0">
                          <a:effectLst/>
                        </a:rPr>
                        <a:t>Bukidnon Tagoloanon Mulahay Ha</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a:effectLst/>
                        </a:rPr>
                        <a:t>$569,203</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8276768"/>
                  </a:ext>
                </a:extLst>
              </a:tr>
              <a:tr h="323434">
                <a:tc>
                  <a:txBody>
                    <a:bodyPr/>
                    <a:lstStyle/>
                    <a:p>
                      <a:pPr algn="l" fontAlgn="b"/>
                      <a:r>
                        <a:rPr lang="en-US" sz="1600" u="none" strike="noStrike">
                          <a:effectLst/>
                        </a:rPr>
                        <a:t>Action for Economic Reforms, Inc</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$517,000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63584055"/>
                  </a:ext>
                </a:extLst>
              </a:tr>
              <a:tr h="323434">
                <a:tc>
                  <a:txBody>
                    <a:bodyPr/>
                    <a:lstStyle/>
                    <a:p>
                      <a:pPr algn="l" fontAlgn="b"/>
                      <a:r>
                        <a:rPr lang="en-US" sz="1600" u="none" strike="noStrike" dirty="0">
                          <a:effectLst/>
                        </a:rPr>
                        <a:t>Resources for the Blind, Inc</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a:effectLst/>
                        </a:rPr>
                        <a:t>$501,469</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01897558"/>
                  </a:ext>
                </a:extLst>
              </a:tr>
              <a:tr h="323434">
                <a:tc>
                  <a:txBody>
                    <a:bodyPr/>
                    <a:lstStyle/>
                    <a:p>
                      <a:pPr algn="l" fontAlgn="b"/>
                      <a:r>
                        <a:rPr lang="en-US" sz="1600" u="none" strike="noStrike">
                          <a:effectLst/>
                        </a:rPr>
                        <a:t>Action for Health Initiatives, Inc</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$335,000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6550590"/>
                  </a:ext>
                </a:extLst>
              </a:tr>
              <a:tr h="323434">
                <a:tc>
                  <a:txBody>
                    <a:bodyPr/>
                    <a:lstStyle/>
                    <a:p>
                      <a:pPr algn="l" fontAlgn="b"/>
                      <a:r>
                        <a:rPr lang="en-US" sz="1600" u="none" strike="noStrike">
                          <a:effectLst/>
                        </a:rPr>
                        <a:t>Bantay Kita, Inc</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a:effectLst/>
                        </a:rPr>
                        <a:t>$233,061</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8673986"/>
                  </a:ext>
                </a:extLst>
              </a:tr>
              <a:tr h="323434">
                <a:tc>
                  <a:txBody>
                    <a:bodyPr/>
                    <a:lstStyle/>
                    <a:p>
                      <a:pPr algn="l" fontAlgn="b"/>
                      <a:r>
                        <a:rPr lang="en-US" sz="1600" u="none" strike="noStrike" dirty="0">
                          <a:effectLst/>
                        </a:rPr>
                        <a:t>Center for Disaster Preparedness Foundation, Inc.</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$213,810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56278396"/>
                  </a:ext>
                </a:extLst>
              </a:tr>
              <a:tr h="323434">
                <a:tc>
                  <a:txBody>
                    <a:bodyPr/>
                    <a:lstStyle/>
                    <a:p>
                      <a:pPr algn="l" fontAlgn="b"/>
                      <a:r>
                        <a:rPr lang="en-US" sz="1600" u="none" strike="noStrike">
                          <a:effectLst/>
                        </a:rPr>
                        <a:t>Philippine Disaster Recovery Foundation, Inc</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a:effectLst/>
                        </a:rPr>
                        <a:t>$101,834</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1213702"/>
                  </a:ext>
                </a:extLst>
              </a:tr>
              <a:tr h="323434">
                <a:tc>
                  <a:txBody>
                    <a:bodyPr/>
                    <a:lstStyle/>
                    <a:p>
                      <a:pPr algn="l" fontAlgn="b"/>
                      <a:r>
                        <a:rPr lang="en-US" sz="1600" u="none" strike="noStrike" dirty="0">
                          <a:effectLst/>
                        </a:rPr>
                        <a:t>Alay Sa Kapatid Foundation, Inc</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$84,468</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0821496"/>
                  </a:ext>
                </a:extLst>
              </a:tr>
              <a:tr h="323434">
                <a:tc>
                  <a:txBody>
                    <a:bodyPr/>
                    <a:lstStyle/>
                    <a:p>
                      <a:pPr algn="l" fontAlgn="b"/>
                      <a:r>
                        <a:rPr lang="en-US" sz="1600" u="none" strike="noStrike">
                          <a:effectLst/>
                        </a:rPr>
                        <a:t>Global Organic &amp; Wellness Corporation</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$75,000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1659096"/>
                  </a:ext>
                </a:extLst>
              </a:tr>
              <a:tr h="323434">
                <a:tc>
                  <a:txBody>
                    <a:bodyPr/>
                    <a:lstStyle/>
                    <a:p>
                      <a:pPr algn="l" fontAlgn="b"/>
                      <a:r>
                        <a:rPr lang="en-US" sz="1600" u="none" strike="noStrike">
                          <a:effectLst/>
                        </a:rPr>
                        <a:t>Unlock Impact Ventures, Inc</a:t>
                      </a:r>
                      <a:endParaRPr lang="en-US" sz="1600" b="0" i="0" u="none" strike="noStrike">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$40,000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63158206"/>
                  </a:ext>
                </a:extLst>
              </a:tr>
              <a:tr h="323434">
                <a:tc>
                  <a:txBody>
                    <a:bodyPr/>
                    <a:lstStyle/>
                    <a:p>
                      <a:pPr algn="l" fontAlgn="b"/>
                      <a:r>
                        <a:rPr lang="en-US" sz="1600" u="none" strike="noStrike" dirty="0">
                          <a:effectLst/>
                        </a:rPr>
                        <a:t>Unilab Foundation, Inc</a:t>
                      </a:r>
                      <a:endParaRPr lang="en-US" sz="16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600" u="none" strike="noStrike" dirty="0">
                          <a:effectLst/>
                        </a:rPr>
                        <a:t>$9,928</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423779"/>
                  </a:ext>
                </a:extLst>
              </a:tr>
              <a:tr h="323434">
                <a:tc>
                  <a:txBody>
                    <a:bodyPr/>
                    <a:lstStyle/>
                    <a:p>
                      <a:pPr algn="ctr"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171450" marR="9525" marT="9525" marB="0" anchor="b"/>
                </a:tc>
                <a:tc>
                  <a:txBody>
                    <a:bodyPr/>
                    <a:lstStyle/>
                    <a:p>
                      <a:pPr algn="ctr" fontAlgn="b"/>
                      <a:r>
                        <a:rPr lang="en-US" sz="1800" u="none" strike="noStrike" dirty="0">
                          <a:effectLst/>
                        </a:rPr>
                        <a:t>$5,659,894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8828434"/>
                  </a:ext>
                </a:extLst>
              </a:tr>
            </a:tbl>
          </a:graphicData>
        </a:graphic>
      </p:graphicFrame>
      <p:sp>
        <p:nvSpPr>
          <p:cNvPr id="4" name="TextBox 3">
            <a:extLst>
              <a:ext uri="{FF2B5EF4-FFF2-40B4-BE49-F238E27FC236}">
                <a16:creationId xmlns:a16="http://schemas.microsoft.com/office/drawing/2014/main" id="{7FA37699-85C0-7E31-1DE1-DB3D09C13255}"/>
              </a:ext>
            </a:extLst>
          </p:cNvPr>
          <p:cNvSpPr txBox="1"/>
          <p:nvPr/>
        </p:nvSpPr>
        <p:spPr>
          <a:xfrm>
            <a:off x="0" y="6451141"/>
            <a:ext cx="8946292" cy="400110"/>
          </a:xfrm>
          <a:prstGeom prst="rect">
            <a:avLst/>
          </a:prstGeom>
          <a:noFill/>
        </p:spPr>
        <p:txBody>
          <a:bodyPr wrap="square" rtlCol="0">
            <a:spAutoFit/>
          </a:bodyPr>
          <a:lstStyle/>
          <a:p>
            <a:r>
              <a:rPr lang="en-US" sz="1000" b="1" dirty="0"/>
              <a:t>Source</a:t>
            </a:r>
            <a:r>
              <a:rPr lang="en-US" sz="1000" dirty="0"/>
              <a:t>: </a:t>
            </a:r>
            <a:r>
              <a:rPr lang="en-US" sz="1000" dirty="0">
                <a:hlinkClick r:id="rId5"/>
              </a:rPr>
              <a:t>https://countrydata.iatistandard.org/#access-data-files</a:t>
            </a:r>
            <a:endParaRPr lang="en-US" sz="1000" dirty="0"/>
          </a:p>
          <a:p>
            <a:r>
              <a:rPr lang="en-US" sz="1000" b="1" dirty="0"/>
              <a:t>Note*: </a:t>
            </a:r>
            <a:r>
              <a:rPr lang="en-US" sz="1000" dirty="0"/>
              <a:t>This figure is not synonymous with “localization” but rather represents total direct funding as a percentage of the entire budget</a:t>
            </a:r>
          </a:p>
        </p:txBody>
      </p:sp>
    </p:spTree>
    <p:extLst>
      <p:ext uri="{BB962C8B-B14F-4D97-AF65-F5344CB8AC3E}">
        <p14:creationId xmlns:p14="http://schemas.microsoft.com/office/powerpoint/2010/main" val="470898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1843</Words>
  <Application>Microsoft Macintosh PowerPoint</Application>
  <PresentationFormat>Widescreen</PresentationFormat>
  <Paragraphs>205</Paragraphs>
  <Slides>13</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Calibri Light</vt:lpstr>
      <vt:lpstr>Courier New</vt:lpstr>
      <vt:lpstr>Myriad Pro Cond</vt:lpstr>
      <vt:lpstr>Myriad Pro SemiCond</vt:lpstr>
      <vt:lpstr>Times New Roman</vt:lpstr>
      <vt:lpstr>Trebuchet MS</vt:lpstr>
      <vt:lpstr>Wingdings</vt:lpstr>
      <vt:lpstr>Office Theme</vt:lpstr>
      <vt:lpstr>U.S. Foreign Assistance to  The Philippines A Preliminary overview of Publicly Available data</vt:lpstr>
      <vt:lpstr>USAID Philippines Public Information About Projects</vt:lpstr>
      <vt:lpstr>Funding Trends in the Philippines: Findings</vt:lpstr>
      <vt:lpstr>Top USAID Philippines Democracy, Human Rights and Governance Projects: FY 2012-2022*</vt:lpstr>
      <vt:lpstr>Top USAID Philippines Health Projects: FY2012-2022</vt:lpstr>
      <vt:lpstr>Health Projects Listed on USAID Philippines Site </vt:lpstr>
      <vt:lpstr>USAID Localization: Philippines FY2021-2022</vt:lpstr>
      <vt:lpstr>Top 10 Recipients of USAID Funding in the Philippines 2022 The top 9 implementing partners and the redacted funding account for 69% of the total USAID Philippines project budget in 2022* </vt:lpstr>
      <vt:lpstr>Local Recipients of USAID Funding in the Philippines 2022 Philippines-based partners received 3.3% of the total USAID Philippines project spending in 2022*</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USAID Funding to the Philippines</dc:title>
  <dc:creator>Jeffrey Hallock</dc:creator>
  <cp:lastModifiedBy>Jeffrey Hallock</cp:lastModifiedBy>
  <cp:revision>19</cp:revision>
  <dcterms:created xsi:type="dcterms:W3CDTF">2023-09-30T00:57:44Z</dcterms:created>
  <dcterms:modified xsi:type="dcterms:W3CDTF">2024-02-22T19:20:18Z</dcterms:modified>
</cp:coreProperties>
</file>