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8" r:id="rId5"/>
    <p:sldId id="343" r:id="rId6"/>
    <p:sldId id="332" r:id="rId7"/>
    <p:sldId id="320" r:id="rId8"/>
    <p:sldId id="331" r:id="rId9"/>
    <p:sldId id="339" r:id="rId10"/>
    <p:sldId id="359" r:id="rId11"/>
    <p:sldId id="346" r:id="rId12"/>
    <p:sldId id="352" r:id="rId13"/>
    <p:sldId id="344" r:id="rId14"/>
    <p:sldId id="336" r:id="rId15"/>
    <p:sldId id="267" r:id="rId16"/>
    <p:sldId id="350" r:id="rId17"/>
    <p:sldId id="330" r:id="rId18"/>
    <p:sldId id="274" r:id="rId19"/>
    <p:sldId id="325" r:id="rId20"/>
    <p:sldId id="327" r:id="rId21"/>
    <p:sldId id="361" r:id="rId22"/>
    <p:sldId id="313" r:id="rId23"/>
    <p:sldId id="314" r:id="rId24"/>
    <p:sldId id="308" r:id="rId25"/>
    <p:sldId id="315" r:id="rId26"/>
    <p:sldId id="312" r:id="rId27"/>
    <p:sldId id="316" r:id="rId28"/>
    <p:sldId id="303" r:id="rId29"/>
    <p:sldId id="328" r:id="rId30"/>
    <p:sldId id="304" r:id="rId31"/>
    <p:sldId id="318" r:id="rId32"/>
    <p:sldId id="356" r:id="rId33"/>
    <p:sldId id="354" r:id="rId34"/>
    <p:sldId id="257" r:id="rId35"/>
    <p:sldId id="319" r:id="rId36"/>
    <p:sldId id="317" r:id="rId37"/>
    <p:sldId id="351" r:id="rId38"/>
    <p:sldId id="322" r:id="rId39"/>
    <p:sldId id="335" r:id="rId40"/>
    <p:sldId id="292" r:id="rId41"/>
    <p:sldId id="293" r:id="rId42"/>
    <p:sldId id="294" r:id="rId43"/>
    <p:sldId id="295" r:id="rId44"/>
    <p:sldId id="26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88F36F-F0EB-2F7C-FEF6-DF03438CFFDA}" name="Jonathan Fox" initials="JF" userId="S::fox@american.edu::6b1f3878-a74d-4e2c-ad3c-b69f8137c18b" providerId="AD"/>
  <p188:author id="{C9A91FF6-324E-9A05-6B52-2E4A8177DFEE}" name="Jeffrey Hallock" initials="" userId="S::jh1227a@american.edu::5d641465-c2c6-40a7-ae48-342fd6e7613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mment" initials="JF" lastIdx="2" clrIdx="0">
    <p:extLst>
      <p:ext uri="{19B8F6BF-5375-455C-9EA6-DF929625EA0E}">
        <p15:presenceInfo xmlns:p15="http://schemas.microsoft.com/office/powerpoint/2012/main" userId="Comme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FCE"/>
    <a:srgbClr val="FFC7CE"/>
    <a:srgbClr val="036C9E"/>
    <a:srgbClr val="36494D"/>
    <a:srgbClr val="EEB1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autoAdjust="0"/>
    <p:restoredTop sz="96327" autoAdjust="0"/>
  </p:normalViewPr>
  <p:slideViewPr>
    <p:cSldViewPr snapToGrid="0">
      <p:cViewPr varScale="1">
        <p:scale>
          <a:sx n="123" d="100"/>
          <a:sy n="123" d="100"/>
        </p:scale>
        <p:origin x="336" y="192"/>
      </p:cViewPr>
      <p:guideLst>
        <p:guide orient="horz" pos="2184"/>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Users/jeffreyhallock/Documents/Written%20Work%20and%20Projects/Jonthan%20Work%20Folder/Colombia%20Data%20(Clean)/FY2021%20Sectoral%20Data/Complete%20ARC%20Sectoral%20Coding%20FY21%20downloaded%2010.16.23.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effreyhallock/Documents/Written%20Work%20and%20Projects/Jonthan%20Work%20Folder/Colombia%20Visuals/Colombia%20Slide%20Deck%20Data%20+%20Visuals%20for%20Version%207.2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effreyhallock/Documents/Written%20Work%20and%20Projects/Jonthan%20Work%20Folder/Colombia%20Data%20(Clean)/Objectives%20Coding/Objectives%20Coding%20Jan%2011%20FA.gov%20update%202012-2024%20(1.21%20Full%20Audi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jeffreyhallock/Documents/Written%20Work%20and%20Projects/Jonthan%20Work%20Folder/Colombia%20Data%20(Clean)/Objectives%20Coding/Objectives%20Coding%20Jan%2011%20FA.gov%20update%202012-2024%20(1.21%20Full%20Audi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jeffreyhallock\Documents\RA%20Folder%20for%20Jonathan\Colombia%20Assitance%20(Qual)\Master%20Localization%20Datasets\Localization%20PWYF%20v%20USAI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jeffreyhallock\Documents\RA%20Folder%20for%20Jonathan\Colombia%20Assitance%20(Qual)\Localization%20PWYF%20v%20USAI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jeffreyhallock/Documents/Written%20Work%20and%20Projects/Jonthan%20Work%20Folder/Colombia%20Visuals/Colombia%20Slide%20Deck%20Data%20+%20Visuals%20for%20Version%207.26.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0" i="0" u="none" strike="noStrike" kern="1200" spc="0" baseline="0" dirty="0">
                <a:solidFill>
                  <a:prstClr val="black">
                    <a:lumMod val="65000"/>
                    <a:lumOff val="35000"/>
                  </a:prstClr>
                </a:solidFill>
              </a:rPr>
              <a:t>U.S. Assistance to Colombia; Sectoral Trends: FY2021*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Graph!$B$1</c:f>
              <c:strCache>
                <c:ptCount val="1"/>
                <c:pt idx="0">
                  <c:v>U.S. Agency for International Development</c:v>
                </c:pt>
              </c:strCache>
            </c:strRef>
          </c:tx>
          <c:spPr>
            <a:solidFill>
              <a:schemeClr val="accent5"/>
            </a:solidFill>
            <a:ln>
              <a:noFill/>
            </a:ln>
            <a:effectLst/>
          </c:spPr>
          <c:invertIfNegative val="0"/>
          <c:dLbls>
            <c:dLbl>
              <c:idx val="8"/>
              <c:tx>
                <c:rich>
                  <a:bodyPr/>
                  <a:lstStyle/>
                  <a:p>
                    <a:r>
                      <a:rPr lang="en-US" b="1">
                        <a:solidFill>
                          <a:schemeClr val="bg1"/>
                        </a:solidFill>
                      </a:rPr>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9E5-EF4F-A8A2-ED2FF184CD41}"/>
                </c:ext>
              </c:extLst>
            </c:dLbl>
            <c:dLbl>
              <c:idx val="9"/>
              <c:tx>
                <c:rich>
                  <a:bodyPr/>
                  <a:lstStyle/>
                  <a:p>
                    <a:r>
                      <a:rPr lang="en-US" b="1">
                        <a:solidFill>
                          <a:schemeClr val="bg1"/>
                        </a:solidFill>
                      </a:rPr>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9E5-EF4F-A8A2-ED2FF184CD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Graph!$A$2:$A$11</c:f>
              <c:strCache>
                <c:ptCount val="10"/>
                <c:pt idx="0">
                  <c:v>Education &amp; Social Services</c:v>
                </c:pt>
                <c:pt idx="1">
                  <c:v>Labor Policies &amp; Markets</c:v>
                </c:pt>
                <c:pt idx="2">
                  <c:v>Environment</c:v>
                </c:pt>
                <c:pt idx="3">
                  <c:v>Health</c:v>
                </c:pt>
                <c:pt idx="4">
                  <c:v>Democracy, Human Rights, &amp; Governance</c:v>
                </c:pt>
                <c:pt idx="5">
                  <c:v>Economic Development</c:v>
                </c:pt>
                <c:pt idx="6">
                  <c:v>Program Support</c:v>
                </c:pt>
                <c:pt idx="7">
                  <c:v>Security &amp; Security Sector Reform</c:v>
                </c:pt>
                <c:pt idx="8">
                  <c:v>Peace</c:v>
                </c:pt>
                <c:pt idx="9">
                  <c:v>Humanitarian</c:v>
                </c:pt>
              </c:strCache>
            </c:strRef>
          </c:cat>
          <c:val>
            <c:numRef>
              <c:f>Graph!$B$2:$B$11</c:f>
              <c:numCache>
                <c:formatCode>"$"#,##0</c:formatCode>
                <c:ptCount val="10"/>
                <c:pt idx="0">
                  <c:v>1614223</c:v>
                </c:pt>
                <c:pt idx="1">
                  <c:v>1742404</c:v>
                </c:pt>
                <c:pt idx="2">
                  <c:v>11975386</c:v>
                </c:pt>
                <c:pt idx="3">
                  <c:v>11638766</c:v>
                </c:pt>
                <c:pt idx="4">
                  <c:v>19159846</c:v>
                </c:pt>
                <c:pt idx="5">
                  <c:v>21251908</c:v>
                </c:pt>
                <c:pt idx="6">
                  <c:v>24239211</c:v>
                </c:pt>
                <c:pt idx="8">
                  <c:v>133472065</c:v>
                </c:pt>
                <c:pt idx="9">
                  <c:v>198622492</c:v>
                </c:pt>
              </c:numCache>
            </c:numRef>
          </c:val>
          <c:extLst>
            <c:ext xmlns:c16="http://schemas.microsoft.com/office/drawing/2014/chart" uri="{C3380CC4-5D6E-409C-BE32-E72D297353CC}">
              <c16:uniqueId val="{00000002-89E5-EF4F-A8A2-ED2FF184CD41}"/>
            </c:ext>
          </c:extLst>
        </c:ser>
        <c:ser>
          <c:idx val="1"/>
          <c:order val="1"/>
          <c:tx>
            <c:strRef>
              <c:f>Graph!$C$1</c:f>
              <c:strCache>
                <c:ptCount val="1"/>
                <c:pt idx="0">
                  <c:v>Trade and Development Agency</c:v>
                </c:pt>
              </c:strCache>
            </c:strRef>
          </c:tx>
          <c:spPr>
            <a:solidFill>
              <a:srgbClr val="7030A0"/>
            </a:solidFill>
            <a:ln>
              <a:noFill/>
            </a:ln>
            <a:effectLst/>
          </c:spPr>
          <c:invertIfNegative val="0"/>
          <c:cat>
            <c:strRef>
              <c:f>Graph!$A$2:$A$11</c:f>
              <c:strCache>
                <c:ptCount val="10"/>
                <c:pt idx="0">
                  <c:v>Education &amp; Social Services</c:v>
                </c:pt>
                <c:pt idx="1">
                  <c:v>Labor Policies &amp; Markets</c:v>
                </c:pt>
                <c:pt idx="2">
                  <c:v>Environment</c:v>
                </c:pt>
                <c:pt idx="3">
                  <c:v>Health</c:v>
                </c:pt>
                <c:pt idx="4">
                  <c:v>Democracy, Human Rights, &amp; Governance</c:v>
                </c:pt>
                <c:pt idx="5">
                  <c:v>Economic Development</c:v>
                </c:pt>
                <c:pt idx="6">
                  <c:v>Program Support</c:v>
                </c:pt>
                <c:pt idx="7">
                  <c:v>Security &amp; Security Sector Reform</c:v>
                </c:pt>
                <c:pt idx="8">
                  <c:v>Peace</c:v>
                </c:pt>
                <c:pt idx="9">
                  <c:v>Humanitarian</c:v>
                </c:pt>
              </c:strCache>
            </c:strRef>
          </c:cat>
          <c:val>
            <c:numRef>
              <c:f>Graph!$C$2:$C$11</c:f>
              <c:numCache>
                <c:formatCode>General</c:formatCode>
                <c:ptCount val="10"/>
                <c:pt idx="5" formatCode="&quot;$&quot;#,##0">
                  <c:v>445408</c:v>
                </c:pt>
              </c:numCache>
            </c:numRef>
          </c:val>
          <c:extLst>
            <c:ext xmlns:c16="http://schemas.microsoft.com/office/drawing/2014/chart" uri="{C3380CC4-5D6E-409C-BE32-E72D297353CC}">
              <c16:uniqueId val="{00000003-89E5-EF4F-A8A2-ED2FF184CD41}"/>
            </c:ext>
          </c:extLst>
        </c:ser>
        <c:ser>
          <c:idx val="2"/>
          <c:order val="2"/>
          <c:tx>
            <c:strRef>
              <c:f>Graph!$D$1</c:f>
              <c:strCache>
                <c:ptCount val="1"/>
                <c:pt idx="0">
                  <c:v>Peace Corps</c:v>
                </c:pt>
              </c:strCache>
            </c:strRef>
          </c:tx>
          <c:spPr>
            <a:solidFill>
              <a:schemeClr val="accent3"/>
            </a:solidFill>
            <a:ln>
              <a:noFill/>
            </a:ln>
            <a:effectLst/>
          </c:spPr>
          <c:invertIfNegative val="0"/>
          <c:cat>
            <c:strRef>
              <c:f>Graph!$A$2:$A$11</c:f>
              <c:strCache>
                <c:ptCount val="10"/>
                <c:pt idx="0">
                  <c:v>Education &amp; Social Services</c:v>
                </c:pt>
                <c:pt idx="1">
                  <c:v>Labor Policies &amp; Markets</c:v>
                </c:pt>
                <c:pt idx="2">
                  <c:v>Environment</c:v>
                </c:pt>
                <c:pt idx="3">
                  <c:v>Health</c:v>
                </c:pt>
                <c:pt idx="4">
                  <c:v>Democracy, Human Rights, &amp; Governance</c:v>
                </c:pt>
                <c:pt idx="5">
                  <c:v>Economic Development</c:v>
                </c:pt>
                <c:pt idx="6">
                  <c:v>Program Support</c:v>
                </c:pt>
                <c:pt idx="7">
                  <c:v>Security &amp; Security Sector Reform</c:v>
                </c:pt>
                <c:pt idx="8">
                  <c:v>Peace</c:v>
                </c:pt>
                <c:pt idx="9">
                  <c:v>Humanitarian</c:v>
                </c:pt>
              </c:strCache>
            </c:strRef>
          </c:cat>
          <c:val>
            <c:numRef>
              <c:f>Graph!$D$2:$D$11</c:f>
              <c:numCache>
                <c:formatCode>"$"#,##0</c:formatCode>
                <c:ptCount val="10"/>
                <c:pt idx="0">
                  <c:v>1533692</c:v>
                </c:pt>
                <c:pt idx="1">
                  <c:v>1030</c:v>
                </c:pt>
              </c:numCache>
            </c:numRef>
          </c:val>
          <c:extLst>
            <c:ext xmlns:c16="http://schemas.microsoft.com/office/drawing/2014/chart" uri="{C3380CC4-5D6E-409C-BE32-E72D297353CC}">
              <c16:uniqueId val="{00000004-89E5-EF4F-A8A2-ED2FF184CD41}"/>
            </c:ext>
          </c:extLst>
        </c:ser>
        <c:ser>
          <c:idx val="3"/>
          <c:order val="3"/>
          <c:tx>
            <c:strRef>
              <c:f>Graph!$E$1</c:f>
              <c:strCache>
                <c:ptCount val="1"/>
                <c:pt idx="0">
                  <c:v>Inter-American Foundation</c:v>
                </c:pt>
              </c:strCache>
            </c:strRef>
          </c:tx>
          <c:spPr>
            <a:solidFill>
              <a:schemeClr val="accent4"/>
            </a:solidFill>
            <a:ln>
              <a:noFill/>
            </a:ln>
            <a:effectLst/>
          </c:spPr>
          <c:invertIfNegative val="0"/>
          <c:cat>
            <c:strRef>
              <c:f>Graph!$A$2:$A$11</c:f>
              <c:strCache>
                <c:ptCount val="10"/>
                <c:pt idx="0">
                  <c:v>Education &amp; Social Services</c:v>
                </c:pt>
                <c:pt idx="1">
                  <c:v>Labor Policies &amp; Markets</c:v>
                </c:pt>
                <c:pt idx="2">
                  <c:v>Environment</c:v>
                </c:pt>
                <c:pt idx="3">
                  <c:v>Health</c:v>
                </c:pt>
                <c:pt idx="4">
                  <c:v>Democracy, Human Rights, &amp; Governance</c:v>
                </c:pt>
                <c:pt idx="5">
                  <c:v>Economic Development</c:v>
                </c:pt>
                <c:pt idx="6">
                  <c:v>Program Support</c:v>
                </c:pt>
                <c:pt idx="7">
                  <c:v>Security &amp; Security Sector Reform</c:v>
                </c:pt>
                <c:pt idx="8">
                  <c:v>Peace</c:v>
                </c:pt>
                <c:pt idx="9">
                  <c:v>Humanitarian</c:v>
                </c:pt>
              </c:strCache>
            </c:strRef>
          </c:cat>
          <c:val>
            <c:numRef>
              <c:f>Graph!$E$2:$E$11</c:f>
              <c:numCache>
                <c:formatCode>General</c:formatCode>
                <c:ptCount val="10"/>
                <c:pt idx="0" formatCode="&quot;$&quot;#,##0">
                  <c:v>294637</c:v>
                </c:pt>
                <c:pt idx="2" formatCode="&quot;$&quot;#,##0">
                  <c:v>257871</c:v>
                </c:pt>
                <c:pt idx="4" formatCode="&quot;$&quot;#,##0">
                  <c:v>596561</c:v>
                </c:pt>
                <c:pt idx="5" formatCode="&quot;$&quot;#,##0">
                  <c:v>256130</c:v>
                </c:pt>
                <c:pt idx="6" formatCode="&quot;$&quot;#,##0">
                  <c:v>247345</c:v>
                </c:pt>
                <c:pt idx="8" formatCode="&quot;$&quot;#,##0">
                  <c:v>652669</c:v>
                </c:pt>
              </c:numCache>
            </c:numRef>
          </c:val>
          <c:extLst>
            <c:ext xmlns:c16="http://schemas.microsoft.com/office/drawing/2014/chart" uri="{C3380CC4-5D6E-409C-BE32-E72D297353CC}">
              <c16:uniqueId val="{00000005-89E5-EF4F-A8A2-ED2FF184CD41}"/>
            </c:ext>
          </c:extLst>
        </c:ser>
        <c:ser>
          <c:idx val="4"/>
          <c:order val="4"/>
          <c:tx>
            <c:strRef>
              <c:f>Graph!$F$1</c:f>
              <c:strCache>
                <c:ptCount val="1"/>
                <c:pt idx="0">
                  <c:v>Department of the Treasury</c:v>
                </c:pt>
              </c:strCache>
            </c:strRef>
          </c:tx>
          <c:spPr>
            <a:solidFill>
              <a:srgbClr val="FFFF00"/>
            </a:solidFill>
            <a:ln>
              <a:noFill/>
            </a:ln>
            <a:effectLst/>
          </c:spPr>
          <c:invertIfNegative val="0"/>
          <c:cat>
            <c:strRef>
              <c:f>Graph!$A$2:$A$11</c:f>
              <c:strCache>
                <c:ptCount val="10"/>
                <c:pt idx="0">
                  <c:v>Education &amp; Social Services</c:v>
                </c:pt>
                <c:pt idx="1">
                  <c:v>Labor Policies &amp; Markets</c:v>
                </c:pt>
                <c:pt idx="2">
                  <c:v>Environment</c:v>
                </c:pt>
                <c:pt idx="3">
                  <c:v>Health</c:v>
                </c:pt>
                <c:pt idx="4">
                  <c:v>Democracy, Human Rights, &amp; Governance</c:v>
                </c:pt>
                <c:pt idx="5">
                  <c:v>Economic Development</c:v>
                </c:pt>
                <c:pt idx="6">
                  <c:v>Program Support</c:v>
                </c:pt>
                <c:pt idx="7">
                  <c:v>Security &amp; Security Sector Reform</c:v>
                </c:pt>
                <c:pt idx="8">
                  <c:v>Peace</c:v>
                </c:pt>
                <c:pt idx="9">
                  <c:v>Humanitarian</c:v>
                </c:pt>
              </c:strCache>
            </c:strRef>
          </c:cat>
          <c:val>
            <c:numRef>
              <c:f>Graph!$F$2:$F$11</c:f>
              <c:numCache>
                <c:formatCode>General</c:formatCode>
                <c:ptCount val="10"/>
                <c:pt idx="5" formatCode="&quot;$&quot;#,##0">
                  <c:v>230759</c:v>
                </c:pt>
              </c:numCache>
            </c:numRef>
          </c:val>
          <c:extLst>
            <c:ext xmlns:c16="http://schemas.microsoft.com/office/drawing/2014/chart" uri="{C3380CC4-5D6E-409C-BE32-E72D297353CC}">
              <c16:uniqueId val="{00000006-89E5-EF4F-A8A2-ED2FF184CD41}"/>
            </c:ext>
          </c:extLst>
        </c:ser>
        <c:ser>
          <c:idx val="5"/>
          <c:order val="5"/>
          <c:tx>
            <c:strRef>
              <c:f>Graph!$G$1</c:f>
              <c:strCache>
                <c:ptCount val="1"/>
                <c:pt idx="0">
                  <c:v>Department of the Interior</c:v>
                </c:pt>
              </c:strCache>
            </c:strRef>
          </c:tx>
          <c:spPr>
            <a:solidFill>
              <a:schemeClr val="accent4">
                <a:lumMod val="75000"/>
              </a:schemeClr>
            </a:solidFill>
            <a:ln>
              <a:noFill/>
            </a:ln>
            <a:effectLst/>
          </c:spPr>
          <c:invertIfNegative val="0"/>
          <c:cat>
            <c:strRef>
              <c:f>Graph!$A$2:$A$11</c:f>
              <c:strCache>
                <c:ptCount val="10"/>
                <c:pt idx="0">
                  <c:v>Education &amp; Social Services</c:v>
                </c:pt>
                <c:pt idx="1">
                  <c:v>Labor Policies &amp; Markets</c:v>
                </c:pt>
                <c:pt idx="2">
                  <c:v>Environment</c:v>
                </c:pt>
                <c:pt idx="3">
                  <c:v>Health</c:v>
                </c:pt>
                <c:pt idx="4">
                  <c:v>Democracy, Human Rights, &amp; Governance</c:v>
                </c:pt>
                <c:pt idx="5">
                  <c:v>Economic Development</c:v>
                </c:pt>
                <c:pt idx="6">
                  <c:v>Program Support</c:v>
                </c:pt>
                <c:pt idx="7">
                  <c:v>Security &amp; Security Sector Reform</c:v>
                </c:pt>
                <c:pt idx="8">
                  <c:v>Peace</c:v>
                </c:pt>
                <c:pt idx="9">
                  <c:v>Humanitarian</c:v>
                </c:pt>
              </c:strCache>
            </c:strRef>
          </c:cat>
          <c:val>
            <c:numRef>
              <c:f>Graph!$G$2:$G$11</c:f>
              <c:numCache>
                <c:formatCode>General</c:formatCode>
                <c:ptCount val="10"/>
                <c:pt idx="7" formatCode="&quot;$&quot;#,##0">
                  <c:v>19534</c:v>
                </c:pt>
              </c:numCache>
            </c:numRef>
          </c:val>
          <c:extLst>
            <c:ext xmlns:c16="http://schemas.microsoft.com/office/drawing/2014/chart" uri="{C3380CC4-5D6E-409C-BE32-E72D297353CC}">
              <c16:uniqueId val="{00000007-89E5-EF4F-A8A2-ED2FF184CD41}"/>
            </c:ext>
          </c:extLst>
        </c:ser>
        <c:ser>
          <c:idx val="6"/>
          <c:order val="6"/>
          <c:tx>
            <c:strRef>
              <c:f>Graph!$H$1</c:f>
              <c:strCache>
                <c:ptCount val="1"/>
                <c:pt idx="0">
                  <c:v>Department of State</c:v>
                </c:pt>
              </c:strCache>
            </c:strRef>
          </c:tx>
          <c:spPr>
            <a:solidFill>
              <a:schemeClr val="accent2"/>
            </a:solidFill>
            <a:ln>
              <a:noFill/>
            </a:ln>
            <a:effectLst/>
          </c:spPr>
          <c:invertIfNegative val="0"/>
          <c:dLbls>
            <c:dLbl>
              <c:idx val="6"/>
              <c:tx>
                <c:rich>
                  <a:bodyPr/>
                  <a:lstStyle/>
                  <a:p>
                    <a:r>
                      <a:rPr lang="en-US" b="1">
                        <a:solidFill>
                          <a:schemeClr val="bg1"/>
                        </a:solidFill>
                      </a:rPr>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9E5-EF4F-A8A2-ED2FF184CD41}"/>
                </c:ext>
              </c:extLst>
            </c:dLbl>
            <c:dLbl>
              <c:idx val="7"/>
              <c:tx>
                <c:rich>
                  <a:bodyPr/>
                  <a:lstStyle/>
                  <a:p>
                    <a:r>
                      <a:rPr lang="en-US" b="1">
                        <a:solidFill>
                          <a:schemeClr val="bg1"/>
                        </a:solidFill>
                      </a:rPr>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9E5-EF4F-A8A2-ED2FF184CD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Graph!$A$2:$A$11</c:f>
              <c:strCache>
                <c:ptCount val="10"/>
                <c:pt idx="0">
                  <c:v>Education &amp; Social Services</c:v>
                </c:pt>
                <c:pt idx="1">
                  <c:v>Labor Policies &amp; Markets</c:v>
                </c:pt>
                <c:pt idx="2">
                  <c:v>Environment</c:v>
                </c:pt>
                <c:pt idx="3">
                  <c:v>Health</c:v>
                </c:pt>
                <c:pt idx="4">
                  <c:v>Democracy, Human Rights, &amp; Governance</c:v>
                </c:pt>
                <c:pt idx="5">
                  <c:v>Economic Development</c:v>
                </c:pt>
                <c:pt idx="6">
                  <c:v>Program Support</c:v>
                </c:pt>
                <c:pt idx="7">
                  <c:v>Security &amp; Security Sector Reform</c:v>
                </c:pt>
                <c:pt idx="8">
                  <c:v>Peace</c:v>
                </c:pt>
                <c:pt idx="9">
                  <c:v>Humanitarian</c:v>
                </c:pt>
              </c:strCache>
            </c:strRef>
          </c:cat>
          <c:val>
            <c:numRef>
              <c:f>Graph!$H$2:$H$11</c:f>
              <c:numCache>
                <c:formatCode>General</c:formatCode>
                <c:ptCount val="10"/>
                <c:pt idx="0" formatCode="&quot;$&quot;#,##0">
                  <c:v>356617</c:v>
                </c:pt>
                <c:pt idx="2" formatCode="&quot;$&quot;#,##0">
                  <c:v>468759</c:v>
                </c:pt>
                <c:pt idx="3" formatCode="&quot;$&quot;#,##0">
                  <c:v>179283</c:v>
                </c:pt>
                <c:pt idx="4" formatCode="&quot;$&quot;#,##0">
                  <c:v>2116355</c:v>
                </c:pt>
                <c:pt idx="6" formatCode="&quot;$&quot;#,##0">
                  <c:v>89339562</c:v>
                </c:pt>
                <c:pt idx="7" formatCode="&quot;$&quot;#,##0">
                  <c:v>141684694</c:v>
                </c:pt>
                <c:pt idx="8" formatCode="&quot;$&quot;#,##0">
                  <c:v>17356520</c:v>
                </c:pt>
                <c:pt idx="9" formatCode="&quot;$&quot;#,##0">
                  <c:v>27604922</c:v>
                </c:pt>
              </c:numCache>
            </c:numRef>
          </c:val>
          <c:extLst>
            <c:ext xmlns:c16="http://schemas.microsoft.com/office/drawing/2014/chart" uri="{C3380CC4-5D6E-409C-BE32-E72D297353CC}">
              <c16:uniqueId val="{0000000A-89E5-EF4F-A8A2-ED2FF184CD41}"/>
            </c:ext>
          </c:extLst>
        </c:ser>
        <c:ser>
          <c:idx val="7"/>
          <c:order val="7"/>
          <c:tx>
            <c:strRef>
              <c:f>Graph!$I$1</c:f>
              <c:strCache>
                <c:ptCount val="1"/>
                <c:pt idx="0">
                  <c:v>Department of Labor</c:v>
                </c:pt>
              </c:strCache>
            </c:strRef>
          </c:tx>
          <c:spPr>
            <a:solidFill>
              <a:srgbClr val="FF0000"/>
            </a:solidFill>
            <a:ln>
              <a:noFill/>
            </a:ln>
            <a:effectLst/>
          </c:spPr>
          <c:invertIfNegative val="0"/>
          <c:cat>
            <c:strRef>
              <c:f>Graph!$A$2:$A$11</c:f>
              <c:strCache>
                <c:ptCount val="10"/>
                <c:pt idx="0">
                  <c:v>Education &amp; Social Services</c:v>
                </c:pt>
                <c:pt idx="1">
                  <c:v>Labor Policies &amp; Markets</c:v>
                </c:pt>
                <c:pt idx="2">
                  <c:v>Environment</c:v>
                </c:pt>
                <c:pt idx="3">
                  <c:v>Health</c:v>
                </c:pt>
                <c:pt idx="4">
                  <c:v>Democracy, Human Rights, &amp; Governance</c:v>
                </c:pt>
                <c:pt idx="5">
                  <c:v>Economic Development</c:v>
                </c:pt>
                <c:pt idx="6">
                  <c:v>Program Support</c:v>
                </c:pt>
                <c:pt idx="7">
                  <c:v>Security &amp; Security Sector Reform</c:v>
                </c:pt>
                <c:pt idx="8">
                  <c:v>Peace</c:v>
                </c:pt>
                <c:pt idx="9">
                  <c:v>Humanitarian</c:v>
                </c:pt>
              </c:strCache>
            </c:strRef>
          </c:cat>
          <c:val>
            <c:numRef>
              <c:f>Graph!$I$2:$I$11</c:f>
              <c:numCache>
                <c:formatCode>"$"#,##0</c:formatCode>
                <c:ptCount val="10"/>
                <c:pt idx="1">
                  <c:v>2900303</c:v>
                </c:pt>
                <c:pt idx="5">
                  <c:v>111981</c:v>
                </c:pt>
              </c:numCache>
            </c:numRef>
          </c:val>
          <c:extLst>
            <c:ext xmlns:c16="http://schemas.microsoft.com/office/drawing/2014/chart" uri="{C3380CC4-5D6E-409C-BE32-E72D297353CC}">
              <c16:uniqueId val="{0000000B-89E5-EF4F-A8A2-ED2FF184CD41}"/>
            </c:ext>
          </c:extLst>
        </c:ser>
        <c:ser>
          <c:idx val="8"/>
          <c:order val="8"/>
          <c:tx>
            <c:strRef>
              <c:f>Graph!$J$1</c:f>
              <c:strCache>
                <c:ptCount val="1"/>
                <c:pt idx="0">
                  <c:v>Department of Justice</c:v>
                </c:pt>
              </c:strCache>
            </c:strRef>
          </c:tx>
          <c:spPr>
            <a:solidFill>
              <a:schemeClr val="accent6">
                <a:lumMod val="50000"/>
              </a:schemeClr>
            </a:solidFill>
            <a:ln>
              <a:noFill/>
            </a:ln>
            <a:effectLst/>
          </c:spPr>
          <c:invertIfNegative val="0"/>
          <c:cat>
            <c:strRef>
              <c:f>Graph!$A$2:$A$11</c:f>
              <c:strCache>
                <c:ptCount val="10"/>
                <c:pt idx="0">
                  <c:v>Education &amp; Social Services</c:v>
                </c:pt>
                <c:pt idx="1">
                  <c:v>Labor Policies &amp; Markets</c:v>
                </c:pt>
                <c:pt idx="2">
                  <c:v>Environment</c:v>
                </c:pt>
                <c:pt idx="3">
                  <c:v>Health</c:v>
                </c:pt>
                <c:pt idx="4">
                  <c:v>Democracy, Human Rights, &amp; Governance</c:v>
                </c:pt>
                <c:pt idx="5">
                  <c:v>Economic Development</c:v>
                </c:pt>
                <c:pt idx="6">
                  <c:v>Program Support</c:v>
                </c:pt>
                <c:pt idx="7">
                  <c:v>Security &amp; Security Sector Reform</c:v>
                </c:pt>
                <c:pt idx="8">
                  <c:v>Peace</c:v>
                </c:pt>
                <c:pt idx="9">
                  <c:v>Humanitarian</c:v>
                </c:pt>
              </c:strCache>
            </c:strRef>
          </c:cat>
          <c:val>
            <c:numRef>
              <c:f>Graph!$J$2:$J$11</c:f>
              <c:numCache>
                <c:formatCode>General</c:formatCode>
                <c:ptCount val="10"/>
                <c:pt idx="7" formatCode="&quot;$&quot;#,##0">
                  <c:v>741796</c:v>
                </c:pt>
              </c:numCache>
            </c:numRef>
          </c:val>
          <c:extLst>
            <c:ext xmlns:c16="http://schemas.microsoft.com/office/drawing/2014/chart" uri="{C3380CC4-5D6E-409C-BE32-E72D297353CC}">
              <c16:uniqueId val="{0000000C-89E5-EF4F-A8A2-ED2FF184CD41}"/>
            </c:ext>
          </c:extLst>
        </c:ser>
        <c:ser>
          <c:idx val="9"/>
          <c:order val="9"/>
          <c:tx>
            <c:strRef>
              <c:f>Graph!$K$1</c:f>
              <c:strCache>
                <c:ptCount val="1"/>
                <c:pt idx="0">
                  <c:v>Department of Health and Human Services</c:v>
                </c:pt>
              </c:strCache>
            </c:strRef>
          </c:tx>
          <c:spPr>
            <a:solidFill>
              <a:schemeClr val="accent4">
                <a:lumMod val="60000"/>
              </a:schemeClr>
            </a:solidFill>
            <a:ln>
              <a:noFill/>
            </a:ln>
            <a:effectLst/>
          </c:spPr>
          <c:invertIfNegative val="0"/>
          <c:cat>
            <c:strRef>
              <c:f>Graph!$A$2:$A$11</c:f>
              <c:strCache>
                <c:ptCount val="10"/>
                <c:pt idx="0">
                  <c:v>Education &amp; Social Services</c:v>
                </c:pt>
                <c:pt idx="1">
                  <c:v>Labor Policies &amp; Markets</c:v>
                </c:pt>
                <c:pt idx="2">
                  <c:v>Environment</c:v>
                </c:pt>
                <c:pt idx="3">
                  <c:v>Health</c:v>
                </c:pt>
                <c:pt idx="4">
                  <c:v>Democracy, Human Rights, &amp; Governance</c:v>
                </c:pt>
                <c:pt idx="5">
                  <c:v>Economic Development</c:v>
                </c:pt>
                <c:pt idx="6">
                  <c:v>Program Support</c:v>
                </c:pt>
                <c:pt idx="7">
                  <c:v>Security &amp; Security Sector Reform</c:v>
                </c:pt>
                <c:pt idx="8">
                  <c:v>Peace</c:v>
                </c:pt>
                <c:pt idx="9">
                  <c:v>Humanitarian</c:v>
                </c:pt>
              </c:strCache>
            </c:strRef>
          </c:cat>
          <c:val>
            <c:numRef>
              <c:f>Graph!$K$2:$K$11</c:f>
              <c:numCache>
                <c:formatCode>General</c:formatCode>
                <c:ptCount val="10"/>
                <c:pt idx="3" formatCode="&quot;$&quot;#,##0">
                  <c:v>757506</c:v>
                </c:pt>
              </c:numCache>
            </c:numRef>
          </c:val>
          <c:extLst>
            <c:ext xmlns:c16="http://schemas.microsoft.com/office/drawing/2014/chart" uri="{C3380CC4-5D6E-409C-BE32-E72D297353CC}">
              <c16:uniqueId val="{0000000D-89E5-EF4F-A8A2-ED2FF184CD41}"/>
            </c:ext>
          </c:extLst>
        </c:ser>
        <c:ser>
          <c:idx val="10"/>
          <c:order val="10"/>
          <c:tx>
            <c:strRef>
              <c:f>Graph!$L$1</c:f>
              <c:strCache>
                <c:ptCount val="1"/>
                <c:pt idx="0">
                  <c:v>Department of Agriculture</c:v>
                </c:pt>
              </c:strCache>
            </c:strRef>
          </c:tx>
          <c:spPr>
            <a:solidFill>
              <a:schemeClr val="accent6"/>
            </a:solidFill>
            <a:ln>
              <a:noFill/>
            </a:ln>
            <a:effectLst/>
          </c:spPr>
          <c:invertIfNegative val="0"/>
          <c:cat>
            <c:strRef>
              <c:f>Graph!$A$2:$A$11</c:f>
              <c:strCache>
                <c:ptCount val="10"/>
                <c:pt idx="0">
                  <c:v>Education &amp; Social Services</c:v>
                </c:pt>
                <c:pt idx="1">
                  <c:v>Labor Policies &amp; Markets</c:v>
                </c:pt>
                <c:pt idx="2">
                  <c:v>Environment</c:v>
                </c:pt>
                <c:pt idx="3">
                  <c:v>Health</c:v>
                </c:pt>
                <c:pt idx="4">
                  <c:v>Democracy, Human Rights, &amp; Governance</c:v>
                </c:pt>
                <c:pt idx="5">
                  <c:v>Economic Development</c:v>
                </c:pt>
                <c:pt idx="6">
                  <c:v>Program Support</c:v>
                </c:pt>
                <c:pt idx="7">
                  <c:v>Security &amp; Security Sector Reform</c:v>
                </c:pt>
                <c:pt idx="8">
                  <c:v>Peace</c:v>
                </c:pt>
                <c:pt idx="9">
                  <c:v>Humanitarian</c:v>
                </c:pt>
              </c:strCache>
            </c:strRef>
          </c:cat>
          <c:val>
            <c:numRef>
              <c:f>Graph!$L$2:$L$11</c:f>
              <c:numCache>
                <c:formatCode>General</c:formatCode>
                <c:ptCount val="10"/>
                <c:pt idx="0" formatCode="&quot;$&quot;#,##0">
                  <c:v>13424</c:v>
                </c:pt>
                <c:pt idx="9" formatCode="&quot;$&quot;#,##0">
                  <c:v>14299220</c:v>
                </c:pt>
              </c:numCache>
            </c:numRef>
          </c:val>
          <c:extLst>
            <c:ext xmlns:c16="http://schemas.microsoft.com/office/drawing/2014/chart" uri="{C3380CC4-5D6E-409C-BE32-E72D297353CC}">
              <c16:uniqueId val="{0000000E-89E5-EF4F-A8A2-ED2FF184CD41}"/>
            </c:ext>
          </c:extLst>
        </c:ser>
        <c:dLbls>
          <c:showLegendKey val="0"/>
          <c:showVal val="0"/>
          <c:showCatName val="0"/>
          <c:showSerName val="0"/>
          <c:showPercent val="0"/>
          <c:showBubbleSize val="0"/>
        </c:dLbls>
        <c:gapWidth val="182"/>
        <c:overlap val="100"/>
        <c:axId val="570460367"/>
        <c:axId val="495424495"/>
      </c:barChart>
      <c:catAx>
        <c:axId val="5704603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5424495"/>
        <c:crosses val="autoZero"/>
        <c:auto val="1"/>
        <c:lblAlgn val="ctr"/>
        <c:lblOffset val="100"/>
        <c:noMultiLvlLbl val="0"/>
      </c:catAx>
      <c:valAx>
        <c:axId val="495424495"/>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046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2200" dirty="0"/>
              <a:t>U.S. Funded</a:t>
            </a:r>
            <a:r>
              <a:rPr lang="en-US" sz="2200" baseline="0" dirty="0"/>
              <a:t> Demining Projects in Colombia: 2012-2022*</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sz="1400" b="0" i="0" u="none" strike="noStrike" kern="1200" spc="0" baseline="0" dirty="0">
                <a:solidFill>
                  <a:sysClr val="windowText" lastClr="000000">
                    <a:lumMod val="65000"/>
                    <a:lumOff val="35000"/>
                  </a:sysClr>
                </a:solidFill>
              </a:rPr>
              <a:t>Hovering the cursor over the bars provides annual values</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stacked"/>
        <c:varyColors val="0"/>
        <c:ser>
          <c:idx val="0"/>
          <c:order val="0"/>
          <c:tx>
            <c:strRef>
              <c:f>'Slide 6 - Demining'!$A$2</c:f>
              <c:strCache>
                <c:ptCount val="1"/>
                <c:pt idx="0">
                  <c:v>Department of State</c:v>
                </c:pt>
              </c:strCache>
            </c:strRef>
          </c:tx>
          <c:spPr>
            <a:solidFill>
              <a:schemeClr val="accent1"/>
            </a:solidFill>
            <a:ln>
              <a:noFill/>
            </a:ln>
            <a:effectLst/>
          </c:spPr>
          <c:invertIfNegative val="0"/>
          <c:cat>
            <c:strRef>
              <c:f>'Slide 6 - Demining'!$B$1:$L$1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'Slide 6 - Demining'!$B$2:$L$2</c:f>
              <c:numCache>
                <c:formatCode>"$"#,##0</c:formatCode>
                <c:ptCount val="11"/>
                <c:pt idx="0">
                  <c:v>1330492</c:v>
                </c:pt>
                <c:pt idx="1">
                  <c:v>1015000</c:v>
                </c:pt>
                <c:pt idx="2">
                  <c:v>3871493</c:v>
                </c:pt>
                <c:pt idx="4">
                  <c:v>5672804</c:v>
                </c:pt>
                <c:pt idx="5">
                  <c:v>5672804</c:v>
                </c:pt>
                <c:pt idx="6">
                  <c:v>11157245</c:v>
                </c:pt>
                <c:pt idx="7">
                  <c:v>6516225</c:v>
                </c:pt>
                <c:pt idx="8">
                  <c:v>12737637</c:v>
                </c:pt>
                <c:pt idx="9">
                  <c:v>20426964</c:v>
                </c:pt>
                <c:pt idx="10">
                  <c:v>5892965</c:v>
                </c:pt>
              </c:numCache>
            </c:numRef>
          </c:val>
          <c:extLst>
            <c:ext xmlns:c16="http://schemas.microsoft.com/office/drawing/2014/chart" uri="{C3380CC4-5D6E-409C-BE32-E72D297353CC}">
              <c16:uniqueId val="{00000000-1C6D-EB49-AC34-ABC6DF14DD61}"/>
            </c:ext>
          </c:extLst>
        </c:ser>
        <c:ser>
          <c:idx val="1"/>
          <c:order val="1"/>
          <c:tx>
            <c:strRef>
              <c:f>'Slide 6 - Demining'!$A$3</c:f>
              <c:strCache>
                <c:ptCount val="1"/>
                <c:pt idx="0">
                  <c:v>U.S. Agency for International Development</c:v>
                </c:pt>
              </c:strCache>
            </c:strRef>
          </c:tx>
          <c:spPr>
            <a:solidFill>
              <a:schemeClr val="accent2"/>
            </a:solidFill>
            <a:ln>
              <a:noFill/>
            </a:ln>
            <a:effectLst/>
          </c:spPr>
          <c:invertIfNegative val="0"/>
          <c:cat>
            <c:strRef>
              <c:f>'Slide 6 - Demining'!$B$1:$L$1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'Slide 6 - Demining'!$B$3:$L$3</c:f>
              <c:numCache>
                <c:formatCode>General</c:formatCode>
                <c:ptCount val="11"/>
                <c:pt idx="7" formatCode="&quot;$&quot;#,##0">
                  <c:v>1932</c:v>
                </c:pt>
                <c:pt idx="8" formatCode="&quot;$&quot;#,##0">
                  <c:v>621685</c:v>
                </c:pt>
                <c:pt idx="9" formatCode="&quot;$&quot;#,##0">
                  <c:v>445470</c:v>
                </c:pt>
                <c:pt idx="10" formatCode="&quot;$&quot;#,##0">
                  <c:v>94327</c:v>
                </c:pt>
              </c:numCache>
            </c:numRef>
          </c:val>
          <c:extLst>
            <c:ext xmlns:c16="http://schemas.microsoft.com/office/drawing/2014/chart" uri="{C3380CC4-5D6E-409C-BE32-E72D297353CC}">
              <c16:uniqueId val="{00000001-1C6D-EB49-AC34-ABC6DF14DD61}"/>
            </c:ext>
          </c:extLst>
        </c:ser>
        <c:dLbls>
          <c:showLegendKey val="0"/>
          <c:showVal val="0"/>
          <c:showCatName val="0"/>
          <c:showSerName val="0"/>
          <c:showPercent val="0"/>
          <c:showBubbleSize val="0"/>
        </c:dLbls>
        <c:gapWidth val="150"/>
        <c:overlap val="100"/>
        <c:axId val="507329743"/>
        <c:axId val="507401503"/>
      </c:barChart>
      <c:catAx>
        <c:axId val="50732974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t>Managing Agency†</a:t>
                </a:r>
              </a:p>
            </c:rich>
          </c:tx>
          <c:layout>
            <c:manualLayout>
              <c:xMode val="edge"/>
              <c:yMode val="edge"/>
              <c:x val="0.41051600194999122"/>
              <c:y val="0.8621915413037740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401503"/>
        <c:crosses val="autoZero"/>
        <c:auto val="1"/>
        <c:lblAlgn val="ctr"/>
        <c:lblOffset val="100"/>
        <c:noMultiLvlLbl val="0"/>
      </c:catAx>
      <c:valAx>
        <c:axId val="5074015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Tottal Amount in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329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0" i="0" u="none" strike="noStrike" kern="1200" spc="0" baseline="0" dirty="0">
                <a:solidFill>
                  <a:sysClr val="windowText" lastClr="000000">
                    <a:lumMod val="65000"/>
                    <a:lumOff val="35000"/>
                  </a:sysClr>
                </a:solidFill>
              </a:rPr>
              <a:t>Objective of USAID Colombia Funding: FY2012-2022*</a:t>
            </a:r>
          </a:p>
          <a:p>
            <a:pPr>
              <a:defRPr/>
            </a:pPr>
            <a:r>
              <a:rPr lang="en-US" sz="1200" b="0" i="0" u="none" strike="noStrike" kern="1200" spc="0" baseline="0" dirty="0">
                <a:solidFill>
                  <a:prstClr val="black">
                    <a:lumMod val="65000"/>
                    <a:lumOff val="35000"/>
                  </a:prstClr>
                </a:solidFill>
                <a:effectLst/>
              </a:rPr>
              <a:t>Hovering the cursor over each bar segment provides values </a:t>
            </a:r>
            <a:endParaRPr lang="en-US"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'Simple peace table'!$A$2</c:f>
              <c:strCache>
                <c:ptCount val="1"/>
                <c:pt idx="0">
                  <c:v>Peace</c:v>
                </c:pt>
              </c:strCache>
            </c:strRef>
          </c:tx>
          <c:spPr>
            <a:solidFill>
              <a:schemeClr val="accent4"/>
            </a:solidFill>
            <a:ln>
              <a:noFill/>
            </a:ln>
            <a:effectLst/>
          </c:spPr>
          <c:invertIfNegative val="0"/>
          <c:dLbls>
            <c:dLbl>
              <c:idx val="0"/>
              <c:tx>
                <c:rich>
                  <a:bodyPr/>
                  <a:lstStyle/>
                  <a:p>
                    <a:fld id="{BBF9CC66-7F33-CD48-861F-5A84E5FB858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76F-AD4F-A322-DEF47B9D8AF0}"/>
                </c:ext>
              </c:extLst>
            </c:dLbl>
            <c:dLbl>
              <c:idx val="1"/>
              <c:tx>
                <c:rich>
                  <a:bodyPr/>
                  <a:lstStyle/>
                  <a:p>
                    <a:fld id="{FDA69383-BA5D-3A49-90C4-C5D48B8C301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76F-AD4F-A322-DEF47B9D8AF0}"/>
                </c:ext>
              </c:extLst>
            </c:dLbl>
            <c:dLbl>
              <c:idx val="2"/>
              <c:tx>
                <c:rich>
                  <a:bodyPr/>
                  <a:lstStyle/>
                  <a:p>
                    <a:fld id="{E525E775-D1BA-834A-8AE9-DC21E041A6C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76F-AD4F-A322-DEF47B9D8AF0}"/>
                </c:ext>
              </c:extLst>
            </c:dLbl>
            <c:dLbl>
              <c:idx val="3"/>
              <c:tx>
                <c:rich>
                  <a:bodyPr/>
                  <a:lstStyle/>
                  <a:p>
                    <a:fld id="{4B63519C-65DF-1948-BB20-2D00B346A13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76F-AD4F-A322-DEF47B9D8AF0}"/>
                </c:ext>
              </c:extLst>
            </c:dLbl>
            <c:dLbl>
              <c:idx val="4"/>
              <c:tx>
                <c:rich>
                  <a:bodyPr/>
                  <a:lstStyle/>
                  <a:p>
                    <a:fld id="{6CDDA717-D092-3940-91CD-9EF9DA9E046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76F-AD4F-A322-DEF47B9D8AF0}"/>
                </c:ext>
              </c:extLst>
            </c:dLbl>
            <c:dLbl>
              <c:idx val="5"/>
              <c:tx>
                <c:rich>
                  <a:bodyPr/>
                  <a:lstStyle/>
                  <a:p>
                    <a:fld id="{0AA62024-C73D-6B46-891B-503D236764A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76F-AD4F-A322-DEF47B9D8AF0}"/>
                </c:ext>
              </c:extLst>
            </c:dLbl>
            <c:dLbl>
              <c:idx val="6"/>
              <c:tx>
                <c:rich>
                  <a:bodyPr/>
                  <a:lstStyle/>
                  <a:p>
                    <a:fld id="{6614E1C7-4957-C34F-A314-E9B86935562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76F-AD4F-A322-DEF47B9D8AF0}"/>
                </c:ext>
              </c:extLst>
            </c:dLbl>
            <c:dLbl>
              <c:idx val="7"/>
              <c:tx>
                <c:rich>
                  <a:bodyPr/>
                  <a:lstStyle/>
                  <a:p>
                    <a:fld id="{76B07CC1-2A8B-F742-9427-345227DA6DA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76F-AD4F-A322-DEF47B9D8AF0}"/>
                </c:ext>
              </c:extLst>
            </c:dLbl>
            <c:dLbl>
              <c:idx val="8"/>
              <c:tx>
                <c:rich>
                  <a:bodyPr/>
                  <a:lstStyle/>
                  <a:p>
                    <a:fld id="{946EA7F9-EB68-9547-82A6-8CD6084CBF6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76F-AD4F-A322-DEF47B9D8AF0}"/>
                </c:ext>
              </c:extLst>
            </c:dLbl>
            <c:dLbl>
              <c:idx val="9"/>
              <c:tx>
                <c:rich>
                  <a:bodyPr/>
                  <a:lstStyle/>
                  <a:p>
                    <a:fld id="{1E9A861C-96D3-384B-9608-2629AC836AA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76F-AD4F-A322-DEF47B9D8AF0}"/>
                </c:ext>
              </c:extLst>
            </c:dLbl>
            <c:dLbl>
              <c:idx val="10"/>
              <c:tx>
                <c:rich>
                  <a:bodyPr/>
                  <a:lstStyle/>
                  <a:p>
                    <a:fld id="{047EF440-137A-A640-9B7D-BE779CAE0D6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76F-AD4F-A322-DEF47B9D8AF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'Simple peace table'!$B$1:$L$1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'Simple peace table'!$B$2:$L$2</c:f>
              <c:numCache>
                <c:formatCode>"$"#,##0</c:formatCode>
                <c:ptCount val="11"/>
                <c:pt idx="0">
                  <c:v>44432222</c:v>
                </c:pt>
                <c:pt idx="1">
                  <c:v>73337706</c:v>
                </c:pt>
                <c:pt idx="2">
                  <c:v>84794321</c:v>
                </c:pt>
                <c:pt idx="3">
                  <c:v>97804893</c:v>
                </c:pt>
                <c:pt idx="4">
                  <c:v>89623625</c:v>
                </c:pt>
                <c:pt idx="5">
                  <c:v>99497520</c:v>
                </c:pt>
                <c:pt idx="6">
                  <c:v>100158173</c:v>
                </c:pt>
                <c:pt idx="7">
                  <c:v>113035296</c:v>
                </c:pt>
                <c:pt idx="8">
                  <c:v>103413525</c:v>
                </c:pt>
                <c:pt idx="9">
                  <c:v>118177067</c:v>
                </c:pt>
                <c:pt idx="10">
                  <c:v>110493632</c:v>
                </c:pt>
              </c:numCache>
            </c:numRef>
          </c:val>
          <c:extLst>
            <c:ext xmlns:c15="http://schemas.microsoft.com/office/drawing/2012/chart" uri="{02D57815-91ED-43cb-92C2-25804820EDAC}">
              <c15:datalabelsRange>
                <c15:f>'Simple peace table'!$B$12:$L$12</c15:f>
                <c15:dlblRangeCache>
                  <c:ptCount val="11"/>
                  <c:pt idx="0">
                    <c:v>33%</c:v>
                  </c:pt>
                  <c:pt idx="1">
                    <c:v>47%</c:v>
                  </c:pt>
                  <c:pt idx="2">
                    <c:v>49%</c:v>
                  </c:pt>
                  <c:pt idx="3">
                    <c:v>54%</c:v>
                  </c:pt>
                  <c:pt idx="4">
                    <c:v>56%</c:v>
                  </c:pt>
                  <c:pt idx="5">
                    <c:v>61%</c:v>
                  </c:pt>
                  <c:pt idx="6">
                    <c:v>56%</c:v>
                  </c:pt>
                  <c:pt idx="7">
                    <c:v>49%</c:v>
                  </c:pt>
                  <c:pt idx="8">
                    <c:v>35%</c:v>
                  </c:pt>
                  <c:pt idx="9">
                    <c:v>28%</c:v>
                  </c:pt>
                  <c:pt idx="10">
                    <c:v>26%</c:v>
                  </c:pt>
                </c15:dlblRangeCache>
              </c15:datalabelsRange>
            </c:ext>
            <c:ext xmlns:c16="http://schemas.microsoft.com/office/drawing/2014/chart" uri="{C3380CC4-5D6E-409C-BE32-E72D297353CC}">
              <c16:uniqueId val="{0000000B-276F-AD4F-A322-DEF47B9D8AF0}"/>
            </c:ext>
          </c:extLst>
        </c:ser>
        <c:ser>
          <c:idx val="1"/>
          <c:order val="1"/>
          <c:tx>
            <c:strRef>
              <c:f>'Simple peace table'!$A$3</c:f>
              <c:strCache>
                <c:ptCount val="1"/>
                <c:pt idx="0">
                  <c:v>Humanitarian</c:v>
                </c:pt>
              </c:strCache>
            </c:strRef>
          </c:tx>
          <c:spPr>
            <a:solidFill>
              <a:srgbClr val="7030A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276F-AD4F-A322-DEF47B9D8AF0}"/>
                </c:ext>
              </c:extLst>
            </c:dLbl>
            <c:dLbl>
              <c:idx val="1"/>
              <c:delete val="1"/>
              <c:extLst>
                <c:ext xmlns:c15="http://schemas.microsoft.com/office/drawing/2012/chart" uri="{CE6537A1-D6FC-4f65-9D91-7224C49458BB}"/>
                <c:ext xmlns:c16="http://schemas.microsoft.com/office/drawing/2014/chart" uri="{C3380CC4-5D6E-409C-BE32-E72D297353CC}">
                  <c16:uniqueId val="{0000000D-276F-AD4F-A322-DEF47B9D8AF0}"/>
                </c:ext>
              </c:extLst>
            </c:dLbl>
            <c:dLbl>
              <c:idx val="2"/>
              <c:delete val="1"/>
              <c:extLst>
                <c:ext xmlns:c15="http://schemas.microsoft.com/office/drawing/2012/chart" uri="{CE6537A1-D6FC-4f65-9D91-7224C49458BB}"/>
                <c:ext xmlns:c16="http://schemas.microsoft.com/office/drawing/2014/chart" uri="{C3380CC4-5D6E-409C-BE32-E72D297353CC}">
                  <c16:uniqueId val="{0000000E-276F-AD4F-A322-DEF47B9D8AF0}"/>
                </c:ext>
              </c:extLst>
            </c:dLbl>
            <c:dLbl>
              <c:idx val="3"/>
              <c:delete val="1"/>
              <c:extLst>
                <c:ext xmlns:c15="http://schemas.microsoft.com/office/drawing/2012/chart" uri="{CE6537A1-D6FC-4f65-9D91-7224C49458BB}"/>
                <c:ext xmlns:c16="http://schemas.microsoft.com/office/drawing/2014/chart" uri="{C3380CC4-5D6E-409C-BE32-E72D297353CC}">
                  <c16:uniqueId val="{0000000F-276F-AD4F-A322-DEF47B9D8AF0}"/>
                </c:ext>
              </c:extLst>
            </c:dLbl>
            <c:dLbl>
              <c:idx val="4"/>
              <c:delete val="1"/>
              <c:extLst>
                <c:ext xmlns:c15="http://schemas.microsoft.com/office/drawing/2012/chart" uri="{CE6537A1-D6FC-4f65-9D91-7224C49458BB}"/>
                <c:ext xmlns:c16="http://schemas.microsoft.com/office/drawing/2014/chart" uri="{C3380CC4-5D6E-409C-BE32-E72D297353CC}">
                  <c16:uniqueId val="{00000010-276F-AD4F-A322-DEF47B9D8AF0}"/>
                </c:ext>
              </c:extLst>
            </c:dLbl>
            <c:dLbl>
              <c:idx val="5"/>
              <c:delete val="1"/>
              <c:extLst>
                <c:ext xmlns:c15="http://schemas.microsoft.com/office/drawing/2012/chart" uri="{CE6537A1-D6FC-4f65-9D91-7224C49458BB}"/>
                <c:ext xmlns:c16="http://schemas.microsoft.com/office/drawing/2014/chart" uri="{C3380CC4-5D6E-409C-BE32-E72D297353CC}">
                  <c16:uniqueId val="{00000011-276F-AD4F-A322-DEF47B9D8AF0}"/>
                </c:ext>
              </c:extLst>
            </c:dLbl>
            <c:dLbl>
              <c:idx val="6"/>
              <c:delete val="1"/>
              <c:extLst>
                <c:ext xmlns:c15="http://schemas.microsoft.com/office/drawing/2012/chart" uri="{CE6537A1-D6FC-4f65-9D91-7224C49458BB}"/>
                <c:ext xmlns:c16="http://schemas.microsoft.com/office/drawing/2014/chart" uri="{C3380CC4-5D6E-409C-BE32-E72D297353CC}">
                  <c16:uniqueId val="{00000012-276F-AD4F-A322-DEF47B9D8AF0}"/>
                </c:ext>
              </c:extLst>
            </c:dLbl>
            <c:dLbl>
              <c:idx val="7"/>
              <c:tx>
                <c:rich>
                  <a:bodyPr/>
                  <a:lstStyle/>
                  <a:p>
                    <a:fld id="{371A7957-094C-674A-8B6C-70233A4C3B1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76F-AD4F-A322-DEF47B9D8AF0}"/>
                </c:ext>
              </c:extLst>
            </c:dLbl>
            <c:dLbl>
              <c:idx val="8"/>
              <c:tx>
                <c:rich>
                  <a:bodyPr/>
                  <a:lstStyle/>
                  <a:p>
                    <a:fld id="{6ACAB349-0094-BF4D-9409-75119F4BE9F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276F-AD4F-A322-DEF47B9D8AF0}"/>
                </c:ext>
              </c:extLst>
            </c:dLbl>
            <c:dLbl>
              <c:idx val="9"/>
              <c:tx>
                <c:rich>
                  <a:bodyPr/>
                  <a:lstStyle/>
                  <a:p>
                    <a:fld id="{5D5EDC8A-8262-9144-A2BA-65BDAFAAA88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76F-AD4F-A322-DEF47B9D8AF0}"/>
                </c:ext>
              </c:extLst>
            </c:dLbl>
            <c:dLbl>
              <c:idx val="10"/>
              <c:tx>
                <c:rich>
                  <a:bodyPr/>
                  <a:lstStyle/>
                  <a:p>
                    <a:fld id="{6BC59ECF-B3BD-BA4C-A215-118FA16A7EC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76F-AD4F-A322-DEF47B9D8AF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'Simple peace table'!$B$1:$L$1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'Simple peace table'!$B$3:$L$3</c:f>
              <c:numCache>
                <c:formatCode>"$"#,##0</c:formatCode>
                <c:ptCount val="11"/>
                <c:pt idx="0">
                  <c:v>15276675</c:v>
                </c:pt>
                <c:pt idx="1">
                  <c:v>6034211</c:v>
                </c:pt>
                <c:pt idx="2">
                  <c:v>6016800</c:v>
                </c:pt>
                <c:pt idx="3">
                  <c:v>6835000</c:v>
                </c:pt>
                <c:pt idx="4">
                  <c:v>6402484</c:v>
                </c:pt>
                <c:pt idx="5">
                  <c:v>2689156</c:v>
                </c:pt>
                <c:pt idx="6">
                  <c:v>6487033</c:v>
                </c:pt>
                <c:pt idx="7">
                  <c:v>42167380</c:v>
                </c:pt>
                <c:pt idx="8">
                  <c:v>106208133</c:v>
                </c:pt>
                <c:pt idx="9">
                  <c:v>195151024</c:v>
                </c:pt>
                <c:pt idx="10">
                  <c:v>192752191</c:v>
                </c:pt>
              </c:numCache>
            </c:numRef>
          </c:val>
          <c:extLst>
            <c:ext xmlns:c15="http://schemas.microsoft.com/office/drawing/2012/chart" uri="{02D57815-91ED-43cb-92C2-25804820EDAC}">
              <c15:datalabelsRange>
                <c15:f>'Simple peace table'!$B$13:$L$13</c15:f>
                <c15:dlblRangeCache>
                  <c:ptCount val="11"/>
                  <c:pt idx="0">
                    <c:v>11%</c:v>
                  </c:pt>
                  <c:pt idx="1">
                    <c:v>4%</c:v>
                  </c:pt>
                  <c:pt idx="2">
                    <c:v>3%</c:v>
                  </c:pt>
                  <c:pt idx="3">
                    <c:v>4%</c:v>
                  </c:pt>
                  <c:pt idx="4">
                    <c:v>4%</c:v>
                  </c:pt>
                  <c:pt idx="5">
                    <c:v>2%</c:v>
                  </c:pt>
                  <c:pt idx="6">
                    <c:v>4%</c:v>
                  </c:pt>
                  <c:pt idx="7">
                    <c:v>18%</c:v>
                  </c:pt>
                  <c:pt idx="8">
                    <c:v>36%</c:v>
                  </c:pt>
                  <c:pt idx="9">
                    <c:v>46%</c:v>
                  </c:pt>
                  <c:pt idx="10">
                    <c:v>45%</c:v>
                  </c:pt>
                </c15:dlblRangeCache>
              </c15:datalabelsRange>
            </c:ext>
            <c:ext xmlns:c16="http://schemas.microsoft.com/office/drawing/2014/chart" uri="{C3380CC4-5D6E-409C-BE32-E72D297353CC}">
              <c16:uniqueId val="{00000017-276F-AD4F-A322-DEF47B9D8AF0}"/>
            </c:ext>
          </c:extLst>
        </c:ser>
        <c:ser>
          <c:idx val="2"/>
          <c:order val="2"/>
          <c:tx>
            <c:strRef>
              <c:f>'Simple peace table'!$A$4</c:f>
              <c:strCache>
                <c:ptCount val="1"/>
                <c:pt idx="0">
                  <c:v>All Other Funding</c:v>
                </c:pt>
              </c:strCache>
            </c:strRef>
          </c:tx>
          <c:spPr>
            <a:solidFill>
              <a:schemeClr val="accent1"/>
            </a:solidFill>
            <a:ln>
              <a:noFill/>
            </a:ln>
            <a:effectLst/>
          </c:spPr>
          <c:invertIfNegative val="0"/>
          <c:dLbls>
            <c:dLbl>
              <c:idx val="0"/>
              <c:tx>
                <c:rich>
                  <a:bodyPr/>
                  <a:lstStyle/>
                  <a:p>
                    <a:fld id="{0BD428B1-74EA-7F43-91A0-BE5F380CB16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76F-AD4F-A322-DEF47B9D8AF0}"/>
                </c:ext>
              </c:extLst>
            </c:dLbl>
            <c:dLbl>
              <c:idx val="1"/>
              <c:tx>
                <c:rich>
                  <a:bodyPr/>
                  <a:lstStyle/>
                  <a:p>
                    <a:fld id="{7F42FBE1-08D2-2D48-8555-72267E6A555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76F-AD4F-A322-DEF47B9D8AF0}"/>
                </c:ext>
              </c:extLst>
            </c:dLbl>
            <c:dLbl>
              <c:idx val="2"/>
              <c:tx>
                <c:rich>
                  <a:bodyPr/>
                  <a:lstStyle/>
                  <a:p>
                    <a:fld id="{D9BFC560-6A70-9B42-9688-B9AB896643D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76F-AD4F-A322-DEF47B9D8AF0}"/>
                </c:ext>
              </c:extLst>
            </c:dLbl>
            <c:dLbl>
              <c:idx val="3"/>
              <c:tx>
                <c:rich>
                  <a:bodyPr/>
                  <a:lstStyle/>
                  <a:p>
                    <a:fld id="{3444FAA7-ADA3-624B-8B69-B7DDB5CD433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76F-AD4F-A322-DEF47B9D8AF0}"/>
                </c:ext>
              </c:extLst>
            </c:dLbl>
            <c:dLbl>
              <c:idx val="4"/>
              <c:tx>
                <c:rich>
                  <a:bodyPr/>
                  <a:lstStyle/>
                  <a:p>
                    <a:fld id="{7E07008B-1644-BE49-9AD3-E1EE9E21C58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276F-AD4F-A322-DEF47B9D8AF0}"/>
                </c:ext>
              </c:extLst>
            </c:dLbl>
            <c:dLbl>
              <c:idx val="5"/>
              <c:tx>
                <c:rich>
                  <a:bodyPr/>
                  <a:lstStyle/>
                  <a:p>
                    <a:fld id="{3AAC3D2C-020E-BF4F-A239-6BECC329F7B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76F-AD4F-A322-DEF47B9D8AF0}"/>
                </c:ext>
              </c:extLst>
            </c:dLbl>
            <c:dLbl>
              <c:idx val="6"/>
              <c:tx>
                <c:rich>
                  <a:bodyPr/>
                  <a:lstStyle/>
                  <a:p>
                    <a:fld id="{42FBD349-7E75-2440-A487-C786C6C9488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76F-AD4F-A322-DEF47B9D8AF0}"/>
                </c:ext>
              </c:extLst>
            </c:dLbl>
            <c:dLbl>
              <c:idx val="7"/>
              <c:tx>
                <c:rich>
                  <a:bodyPr/>
                  <a:lstStyle/>
                  <a:p>
                    <a:fld id="{4E693FB0-EFD5-2045-B285-E8520F2736D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76F-AD4F-A322-DEF47B9D8AF0}"/>
                </c:ext>
              </c:extLst>
            </c:dLbl>
            <c:dLbl>
              <c:idx val="8"/>
              <c:tx>
                <c:rich>
                  <a:bodyPr/>
                  <a:lstStyle/>
                  <a:p>
                    <a:fld id="{27CE65E8-EC98-B04C-9EBA-929E4C6F2B4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76F-AD4F-A322-DEF47B9D8AF0}"/>
                </c:ext>
              </c:extLst>
            </c:dLbl>
            <c:dLbl>
              <c:idx val="9"/>
              <c:tx>
                <c:rich>
                  <a:bodyPr/>
                  <a:lstStyle/>
                  <a:p>
                    <a:fld id="{C90AE7E2-F598-5E48-BC3F-80D0E20EAF0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76F-AD4F-A322-DEF47B9D8AF0}"/>
                </c:ext>
              </c:extLst>
            </c:dLbl>
            <c:dLbl>
              <c:idx val="10"/>
              <c:tx>
                <c:rich>
                  <a:bodyPr/>
                  <a:lstStyle/>
                  <a:p>
                    <a:fld id="{C71F5D7E-4959-C548-B737-4D9E599184B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76F-AD4F-A322-DEF47B9D8AF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'Simple peace table'!$B$1:$L$1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'Simple peace table'!$B$4:$L$4</c:f>
              <c:numCache>
                <c:formatCode>"$"#,##0</c:formatCode>
                <c:ptCount val="11"/>
                <c:pt idx="0">
                  <c:v>25892247</c:v>
                </c:pt>
                <c:pt idx="1">
                  <c:v>32803493</c:v>
                </c:pt>
                <c:pt idx="2">
                  <c:v>31511736</c:v>
                </c:pt>
                <c:pt idx="3">
                  <c:v>32950510</c:v>
                </c:pt>
                <c:pt idx="4">
                  <c:v>33416556</c:v>
                </c:pt>
                <c:pt idx="5">
                  <c:v>29664348</c:v>
                </c:pt>
                <c:pt idx="6">
                  <c:v>33701749</c:v>
                </c:pt>
                <c:pt idx="7">
                  <c:v>45145253</c:v>
                </c:pt>
                <c:pt idx="8">
                  <c:v>45958124</c:v>
                </c:pt>
                <c:pt idx="9">
                  <c:v>57021441</c:v>
                </c:pt>
                <c:pt idx="10">
                  <c:v>74540876</c:v>
                </c:pt>
              </c:numCache>
            </c:numRef>
          </c:val>
          <c:extLst>
            <c:ext xmlns:c15="http://schemas.microsoft.com/office/drawing/2012/chart" uri="{02D57815-91ED-43cb-92C2-25804820EDAC}">
              <c15:datalabelsRange>
                <c15:f>'Simple peace table'!$B$14:$L$14</c15:f>
                <c15:dlblRangeCache>
                  <c:ptCount val="11"/>
                  <c:pt idx="0">
                    <c:v>19%</c:v>
                  </c:pt>
                  <c:pt idx="1">
                    <c:v>21%</c:v>
                  </c:pt>
                  <c:pt idx="2">
                    <c:v>18%</c:v>
                  </c:pt>
                  <c:pt idx="3">
                    <c:v>18%</c:v>
                  </c:pt>
                  <c:pt idx="4">
                    <c:v>21%</c:v>
                  </c:pt>
                  <c:pt idx="5">
                    <c:v>18%</c:v>
                  </c:pt>
                  <c:pt idx="6">
                    <c:v>19%</c:v>
                  </c:pt>
                  <c:pt idx="7">
                    <c:v>19%</c:v>
                  </c:pt>
                  <c:pt idx="8">
                    <c:v>16%</c:v>
                  </c:pt>
                  <c:pt idx="9">
                    <c:v>13%</c:v>
                  </c:pt>
                  <c:pt idx="10">
                    <c:v>17%</c:v>
                  </c:pt>
                </c15:dlblRangeCache>
              </c15:datalabelsRange>
            </c:ext>
            <c:ext xmlns:c16="http://schemas.microsoft.com/office/drawing/2014/chart" uri="{C3380CC4-5D6E-409C-BE32-E72D297353CC}">
              <c16:uniqueId val="{00000023-276F-AD4F-A322-DEF47B9D8AF0}"/>
            </c:ext>
          </c:extLst>
        </c:ser>
        <c:ser>
          <c:idx val="3"/>
          <c:order val="3"/>
          <c:tx>
            <c:strRef>
              <c:f>'Simple peace table'!$A$5</c:f>
              <c:strCache>
                <c:ptCount val="1"/>
                <c:pt idx="0">
                  <c:v>Environment</c:v>
                </c:pt>
              </c:strCache>
            </c:strRef>
          </c:tx>
          <c:spPr>
            <a:solidFill>
              <a:schemeClr val="accent6"/>
            </a:solidFill>
            <a:ln>
              <a:noFill/>
            </a:ln>
            <a:effectLst/>
          </c:spPr>
          <c:invertIfNegative val="0"/>
          <c:cat>
            <c:numRef>
              <c:f>'Simple peace table'!$B$1:$L$1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'Simple peace table'!$B$5:$L$5</c:f>
              <c:numCache>
                <c:formatCode>"$"#,##0</c:formatCode>
                <c:ptCount val="11"/>
                <c:pt idx="0">
                  <c:v>7639281</c:v>
                </c:pt>
                <c:pt idx="1">
                  <c:v>9702581</c:v>
                </c:pt>
                <c:pt idx="2">
                  <c:v>14284246</c:v>
                </c:pt>
                <c:pt idx="3">
                  <c:v>14594703</c:v>
                </c:pt>
                <c:pt idx="4">
                  <c:v>8247719</c:v>
                </c:pt>
                <c:pt idx="5">
                  <c:v>11282624</c:v>
                </c:pt>
                <c:pt idx="6">
                  <c:v>13932255</c:v>
                </c:pt>
                <c:pt idx="7">
                  <c:v>14631424</c:v>
                </c:pt>
                <c:pt idx="8">
                  <c:v>16043418</c:v>
                </c:pt>
                <c:pt idx="9">
                  <c:v>14949279</c:v>
                </c:pt>
                <c:pt idx="10">
                  <c:v>12016174</c:v>
                </c:pt>
              </c:numCache>
            </c:numRef>
          </c:val>
          <c:extLst>
            <c:ext xmlns:c16="http://schemas.microsoft.com/office/drawing/2014/chart" uri="{C3380CC4-5D6E-409C-BE32-E72D297353CC}">
              <c16:uniqueId val="{00000024-276F-AD4F-A322-DEF47B9D8AF0}"/>
            </c:ext>
          </c:extLst>
        </c:ser>
        <c:ser>
          <c:idx val="4"/>
          <c:order val="4"/>
          <c:tx>
            <c:strRef>
              <c:f>'Simple peace table'!$A$6</c:f>
              <c:strCache>
                <c:ptCount val="1"/>
                <c:pt idx="0">
                  <c:v>Ethnic Inclusion</c:v>
                </c:pt>
              </c:strCache>
            </c:strRef>
          </c:tx>
          <c:spPr>
            <a:solidFill>
              <a:srgbClr val="00B0F0"/>
            </a:solidFill>
            <a:ln>
              <a:noFill/>
            </a:ln>
            <a:effectLst/>
          </c:spPr>
          <c:invertIfNegative val="0"/>
          <c:cat>
            <c:numRef>
              <c:f>'Simple peace table'!$B$1:$L$1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'Simple peace table'!$B$6:$L$6</c:f>
              <c:numCache>
                <c:formatCode>"$"#,##0</c:formatCode>
                <c:ptCount val="11"/>
                <c:pt idx="0">
                  <c:v>5345791</c:v>
                </c:pt>
                <c:pt idx="1">
                  <c:v>14300982</c:v>
                </c:pt>
                <c:pt idx="2">
                  <c:v>15589378</c:v>
                </c:pt>
                <c:pt idx="3">
                  <c:v>12037957</c:v>
                </c:pt>
                <c:pt idx="4">
                  <c:v>13798526</c:v>
                </c:pt>
                <c:pt idx="5">
                  <c:v>4968381</c:v>
                </c:pt>
                <c:pt idx="6">
                  <c:v>14062469</c:v>
                </c:pt>
                <c:pt idx="7">
                  <c:v>6912100</c:v>
                </c:pt>
                <c:pt idx="8">
                  <c:v>12623408</c:v>
                </c:pt>
                <c:pt idx="9">
                  <c:v>18612036</c:v>
                </c:pt>
                <c:pt idx="10">
                  <c:v>6823429</c:v>
                </c:pt>
              </c:numCache>
            </c:numRef>
          </c:val>
          <c:extLst>
            <c:ext xmlns:c16="http://schemas.microsoft.com/office/drawing/2014/chart" uri="{C3380CC4-5D6E-409C-BE32-E72D297353CC}">
              <c16:uniqueId val="{00000025-276F-AD4F-A322-DEF47B9D8AF0}"/>
            </c:ext>
          </c:extLst>
        </c:ser>
        <c:ser>
          <c:idx val="5"/>
          <c:order val="5"/>
          <c:tx>
            <c:strRef>
              <c:f>'Simple peace table'!$A$7</c:f>
              <c:strCache>
                <c:ptCount val="1"/>
                <c:pt idx="0">
                  <c:v>Good Governance</c:v>
                </c:pt>
              </c:strCache>
            </c:strRef>
          </c:tx>
          <c:spPr>
            <a:solidFill>
              <a:schemeClr val="accent3"/>
            </a:solidFill>
            <a:ln>
              <a:noFill/>
            </a:ln>
            <a:effectLst/>
          </c:spPr>
          <c:invertIfNegative val="0"/>
          <c:dLbls>
            <c:dLbl>
              <c:idx val="0"/>
              <c:tx>
                <c:rich>
                  <a:bodyPr/>
                  <a:lstStyle/>
                  <a:p>
                    <a:r>
                      <a:rPr lang="en-US" b="1">
                        <a:solidFill>
                          <a:schemeClr val="tx1"/>
                        </a:solidFill>
                      </a:rPr>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276F-AD4F-A322-DEF47B9D8A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'Simple peace table'!$B$1:$L$1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'Simple peace table'!$B$7:$L$7</c:f>
              <c:numCache>
                <c:formatCode>"$"#,##0</c:formatCode>
                <c:ptCount val="11"/>
                <c:pt idx="0">
                  <c:v>31089858</c:v>
                </c:pt>
                <c:pt idx="1">
                  <c:v>9970658</c:v>
                </c:pt>
                <c:pt idx="2">
                  <c:v>11148935</c:v>
                </c:pt>
                <c:pt idx="3">
                  <c:v>6586240</c:v>
                </c:pt>
                <c:pt idx="4">
                  <c:v>4907421</c:v>
                </c:pt>
                <c:pt idx="5">
                  <c:v>6403209</c:v>
                </c:pt>
                <c:pt idx="6">
                  <c:v>1419056</c:v>
                </c:pt>
                <c:pt idx="7">
                  <c:v>2073053</c:v>
                </c:pt>
                <c:pt idx="8">
                  <c:v>1213980</c:v>
                </c:pt>
                <c:pt idx="9">
                  <c:v>6527448</c:v>
                </c:pt>
                <c:pt idx="10">
                  <c:v>17581967</c:v>
                </c:pt>
              </c:numCache>
            </c:numRef>
          </c:val>
          <c:extLst>
            <c:ext xmlns:c16="http://schemas.microsoft.com/office/drawing/2014/chart" uri="{C3380CC4-5D6E-409C-BE32-E72D297353CC}">
              <c16:uniqueId val="{00000027-276F-AD4F-A322-DEF47B9D8AF0}"/>
            </c:ext>
          </c:extLst>
        </c:ser>
        <c:ser>
          <c:idx val="6"/>
          <c:order val="6"/>
          <c:tx>
            <c:strRef>
              <c:f>'Simple peace table'!$A$8</c:f>
              <c:strCache>
                <c:ptCount val="1"/>
                <c:pt idx="0">
                  <c:v>Human Rights</c:v>
                </c:pt>
              </c:strCache>
            </c:strRef>
          </c:tx>
          <c:spPr>
            <a:solidFill>
              <a:srgbClr val="FF0000"/>
            </a:solidFill>
            <a:ln>
              <a:noFill/>
            </a:ln>
            <a:effectLst/>
          </c:spPr>
          <c:invertIfNegative val="0"/>
          <c:cat>
            <c:numRef>
              <c:f>'Simple peace table'!$B$1:$L$1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'Simple peace table'!$B$8:$L$8</c:f>
              <c:numCache>
                <c:formatCode>"$"#,##0</c:formatCode>
                <c:ptCount val="11"/>
                <c:pt idx="0">
                  <c:v>4523620</c:v>
                </c:pt>
                <c:pt idx="1">
                  <c:v>9953540</c:v>
                </c:pt>
                <c:pt idx="2">
                  <c:v>9493980</c:v>
                </c:pt>
                <c:pt idx="3">
                  <c:v>8878754</c:v>
                </c:pt>
                <c:pt idx="4">
                  <c:v>4816855</c:v>
                </c:pt>
                <c:pt idx="5">
                  <c:v>7440181</c:v>
                </c:pt>
                <c:pt idx="6">
                  <c:v>7933780</c:v>
                </c:pt>
                <c:pt idx="7">
                  <c:v>7638440</c:v>
                </c:pt>
                <c:pt idx="8">
                  <c:v>8576293</c:v>
                </c:pt>
                <c:pt idx="9">
                  <c:v>13278006</c:v>
                </c:pt>
                <c:pt idx="10">
                  <c:v>13169571</c:v>
                </c:pt>
              </c:numCache>
            </c:numRef>
          </c:val>
          <c:extLst>
            <c:ext xmlns:c16="http://schemas.microsoft.com/office/drawing/2014/chart" uri="{C3380CC4-5D6E-409C-BE32-E72D297353CC}">
              <c16:uniqueId val="{00000028-276F-AD4F-A322-DEF47B9D8AF0}"/>
            </c:ext>
          </c:extLst>
        </c:ser>
        <c:dLbls>
          <c:showLegendKey val="0"/>
          <c:showVal val="0"/>
          <c:showCatName val="0"/>
          <c:showSerName val="0"/>
          <c:showPercent val="0"/>
          <c:showBubbleSize val="0"/>
        </c:dLbls>
        <c:gapWidth val="150"/>
        <c:overlap val="100"/>
        <c:axId val="471375759"/>
        <c:axId val="471386799"/>
      </c:barChart>
      <c:catAx>
        <c:axId val="47137575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500" b="1" dirty="0"/>
                  <a:t>Funding Objective</a:t>
                </a:r>
              </a:p>
            </c:rich>
          </c:tx>
          <c:layout>
            <c:manualLayout>
              <c:xMode val="edge"/>
              <c:yMode val="edge"/>
              <c:x val="0.44195177165354338"/>
              <c:y val="0.8796291620972908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1386799"/>
        <c:crosses val="autoZero"/>
        <c:auto val="1"/>
        <c:lblAlgn val="ctr"/>
        <c:lblOffset val="100"/>
        <c:noMultiLvlLbl val="0"/>
      </c:catAx>
      <c:valAx>
        <c:axId val="4713867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Total Amount in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71375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2600" b="0" i="0" u="none" strike="noStrike" kern="1200" spc="0" baseline="0" dirty="0">
                <a:solidFill>
                  <a:prstClr val="black">
                    <a:lumMod val="65000"/>
                    <a:lumOff val="35000"/>
                  </a:prstClr>
                </a:solidFill>
              </a:rPr>
              <a:t>Objective(s) of USAID Colombia Funding: FY2012-2022</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200" b="0" i="0" u="none" strike="noStrike" kern="1200" spc="0" baseline="0" dirty="0">
                <a:solidFill>
                  <a:prstClr val="black">
                    <a:lumMod val="65000"/>
                    <a:lumOff val="35000"/>
                  </a:prstClr>
                </a:solidFill>
                <a:effectLst/>
              </a:rPr>
              <a:t>Hovering the cursor over each bar segment provides values </a:t>
            </a:r>
            <a:endParaRPr lang="en-US" sz="120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1340082841207349"/>
          <c:y val="0.12660211719475978"/>
          <c:w val="0.85453338254593181"/>
          <c:h val="0.47640070545662905"/>
        </c:manualLayout>
      </c:layout>
      <c:barChart>
        <c:barDir val="col"/>
        <c:grouping val="stacked"/>
        <c:varyColors val="0"/>
        <c:ser>
          <c:idx val="0"/>
          <c:order val="0"/>
          <c:tx>
            <c:strRef>
              <c:f>'Objectives ++'!$A$2</c:f>
              <c:strCache>
                <c:ptCount val="1"/>
                <c:pt idx="0">
                  <c:v>Peace</c:v>
                </c:pt>
              </c:strCache>
            </c:strRef>
          </c:tx>
          <c:spPr>
            <a:solidFill>
              <a:schemeClr val="accent4"/>
            </a:solidFill>
            <a:ln>
              <a:noFill/>
            </a:ln>
            <a:effectLst/>
          </c:spPr>
          <c:invertIfNegative val="0"/>
          <c:dLbls>
            <c:dLbl>
              <c:idx val="0"/>
              <c:tx>
                <c:rich>
                  <a:bodyPr/>
                  <a:lstStyle/>
                  <a:p>
                    <a:fld id="{5DBC3132-50B9-E04B-8AF2-D8C319DC2C3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D05D-0B46-AC63-D57F79FCC1D2}"/>
                </c:ext>
              </c:extLst>
            </c:dLbl>
            <c:dLbl>
              <c:idx val="1"/>
              <c:tx>
                <c:rich>
                  <a:bodyPr/>
                  <a:lstStyle/>
                  <a:p>
                    <a:fld id="{D599A65E-F20C-5E4B-973D-9A9DBAF4755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05D-0B46-AC63-D57F79FCC1D2}"/>
                </c:ext>
              </c:extLst>
            </c:dLbl>
            <c:dLbl>
              <c:idx val="2"/>
              <c:tx>
                <c:rich>
                  <a:bodyPr/>
                  <a:lstStyle/>
                  <a:p>
                    <a:fld id="{71476699-E930-0340-AC74-94AB30B331E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05D-0B46-AC63-D57F79FCC1D2}"/>
                </c:ext>
              </c:extLst>
            </c:dLbl>
            <c:dLbl>
              <c:idx val="3"/>
              <c:tx>
                <c:rich>
                  <a:bodyPr/>
                  <a:lstStyle/>
                  <a:p>
                    <a:fld id="{B0721121-4C6D-F840-A044-ACB198135F3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05D-0B46-AC63-D57F79FCC1D2}"/>
                </c:ext>
              </c:extLst>
            </c:dLbl>
            <c:dLbl>
              <c:idx val="4"/>
              <c:tx>
                <c:rich>
                  <a:bodyPr/>
                  <a:lstStyle/>
                  <a:p>
                    <a:fld id="{DA3A809A-1167-B44D-B051-47F53BF94F7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05D-0B46-AC63-D57F79FCC1D2}"/>
                </c:ext>
              </c:extLst>
            </c:dLbl>
            <c:dLbl>
              <c:idx val="5"/>
              <c:tx>
                <c:rich>
                  <a:bodyPr/>
                  <a:lstStyle/>
                  <a:p>
                    <a:fld id="{4EA7EF59-E955-9742-BED6-732FAE701F8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05D-0B46-AC63-D57F79FCC1D2}"/>
                </c:ext>
              </c:extLst>
            </c:dLbl>
            <c:dLbl>
              <c:idx val="6"/>
              <c:tx>
                <c:rich>
                  <a:bodyPr/>
                  <a:lstStyle/>
                  <a:p>
                    <a:fld id="{EF3FFEBC-ABD1-9145-AE2B-2301298BA77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05D-0B46-AC63-D57F79FCC1D2}"/>
                </c:ext>
              </c:extLst>
            </c:dLbl>
            <c:dLbl>
              <c:idx val="7"/>
              <c:tx>
                <c:rich>
                  <a:bodyPr/>
                  <a:lstStyle/>
                  <a:p>
                    <a:fld id="{D4546530-B787-6D4D-9D08-4F07272E95A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D05D-0B46-AC63-D57F79FCC1D2}"/>
                </c:ext>
              </c:extLst>
            </c:dLbl>
            <c:dLbl>
              <c:idx val="8"/>
              <c:tx>
                <c:rich>
                  <a:bodyPr/>
                  <a:lstStyle/>
                  <a:p>
                    <a:fld id="{2336B037-7638-4844-B226-72C189AD0F3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D05D-0B46-AC63-D57F79FCC1D2}"/>
                </c:ext>
              </c:extLst>
            </c:dLbl>
            <c:dLbl>
              <c:idx val="9"/>
              <c:tx>
                <c:rich>
                  <a:bodyPr/>
                  <a:lstStyle/>
                  <a:p>
                    <a:fld id="{D1555C59-2A67-F147-AFA3-39C1A5A1AF3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D05D-0B46-AC63-D57F79FCC1D2}"/>
                </c:ext>
              </c:extLst>
            </c:dLbl>
            <c:dLbl>
              <c:idx val="10"/>
              <c:tx>
                <c:rich>
                  <a:bodyPr/>
                  <a:lstStyle/>
                  <a:p>
                    <a:fld id="{1819A462-AB2C-FE4F-B030-E39295E08E1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D05D-0B46-AC63-D57F79FCC1D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'Objectives ++'!$B$1:$L$1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'Objectives ++'!$B$2:$L$2</c:f>
              <c:numCache>
                <c:formatCode>"$"#,##0</c:formatCode>
                <c:ptCount val="11"/>
                <c:pt idx="0">
                  <c:v>15981517</c:v>
                </c:pt>
                <c:pt idx="1">
                  <c:v>18013105</c:v>
                </c:pt>
                <c:pt idx="2">
                  <c:v>24736607</c:v>
                </c:pt>
                <c:pt idx="3">
                  <c:v>36275775</c:v>
                </c:pt>
                <c:pt idx="4">
                  <c:v>37557827</c:v>
                </c:pt>
                <c:pt idx="5">
                  <c:v>74990690</c:v>
                </c:pt>
                <c:pt idx="6">
                  <c:v>64215576</c:v>
                </c:pt>
                <c:pt idx="7">
                  <c:v>70317256</c:v>
                </c:pt>
                <c:pt idx="8">
                  <c:v>56229509</c:v>
                </c:pt>
                <c:pt idx="9">
                  <c:v>58119961</c:v>
                </c:pt>
                <c:pt idx="10">
                  <c:v>50566990</c:v>
                </c:pt>
              </c:numCache>
            </c:numRef>
          </c:val>
          <c:extLst>
            <c:ext xmlns:c15="http://schemas.microsoft.com/office/drawing/2012/chart" uri="{02D57815-91ED-43cb-92C2-25804820EDAC}">
              <c15:datalabelsRange>
                <c15:f>'Objectives ++'!$B$22:$L$22</c15:f>
                <c15:dlblRangeCache>
                  <c:ptCount val="11"/>
                  <c:pt idx="0">
                    <c:v>12%</c:v>
                  </c:pt>
                  <c:pt idx="1">
                    <c:v>12%</c:v>
                  </c:pt>
                  <c:pt idx="2">
                    <c:v>14%</c:v>
                  </c:pt>
                  <c:pt idx="3">
                    <c:v>20%</c:v>
                  </c:pt>
                  <c:pt idx="4">
                    <c:v>23%</c:v>
                  </c:pt>
                  <c:pt idx="5">
                    <c:v>46%</c:v>
                  </c:pt>
                  <c:pt idx="6">
                    <c:v>36%</c:v>
                  </c:pt>
                  <c:pt idx="7">
                    <c:v>30%</c:v>
                  </c:pt>
                  <c:pt idx="8">
                    <c:v>19%</c:v>
                  </c:pt>
                  <c:pt idx="9">
                    <c:v>14%</c:v>
                  </c:pt>
                  <c:pt idx="10">
                    <c:v>12%</c:v>
                  </c:pt>
                </c15:dlblRangeCache>
              </c15:datalabelsRange>
            </c:ext>
            <c:ext xmlns:c16="http://schemas.microsoft.com/office/drawing/2014/chart" uri="{C3380CC4-5D6E-409C-BE32-E72D297353CC}">
              <c16:uniqueId val="{0000000B-D05D-0B46-AC63-D57F79FCC1D2}"/>
            </c:ext>
          </c:extLst>
        </c:ser>
        <c:ser>
          <c:idx val="1"/>
          <c:order val="1"/>
          <c:tx>
            <c:strRef>
              <c:f>'Objectives ++'!$A$3</c:f>
              <c:strCache>
                <c:ptCount val="1"/>
                <c:pt idx="0">
                  <c:v>Peace &amp; Land Rights</c:v>
                </c:pt>
              </c:strCache>
            </c:strRef>
          </c:tx>
          <c:spPr>
            <a:pattFill prst="wdUpDiag">
              <a:fgClr>
                <a:schemeClr val="accent4"/>
              </a:fgClr>
              <a:bgClr>
                <a:schemeClr val="accent6">
                  <a:lumMod val="20000"/>
                  <a:lumOff val="80000"/>
                </a:schemeClr>
              </a:bgClr>
            </a:pattFill>
            <a:ln>
              <a:noFill/>
            </a:ln>
            <a:effectLst/>
          </c:spPr>
          <c:invertIfNegative val="0"/>
          <c:cat>
            <c:numRef>
              <c:f>'Objectives ++'!$B$1:$L$1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'Objectives ++'!$B$3:$L$3</c:f>
              <c:numCache>
                <c:formatCode>"$"#,##0</c:formatCode>
                <c:ptCount val="11"/>
                <c:pt idx="0">
                  <c:v>176000</c:v>
                </c:pt>
                <c:pt idx="1">
                  <c:v>82996</c:v>
                </c:pt>
                <c:pt idx="2">
                  <c:v>7482243</c:v>
                </c:pt>
                <c:pt idx="3">
                  <c:v>11993327</c:v>
                </c:pt>
                <c:pt idx="4">
                  <c:v>14210103</c:v>
                </c:pt>
                <c:pt idx="5">
                  <c:v>18243316</c:v>
                </c:pt>
                <c:pt idx="6">
                  <c:v>16266643</c:v>
                </c:pt>
                <c:pt idx="7">
                  <c:v>7391768</c:v>
                </c:pt>
                <c:pt idx="8">
                  <c:v>6321555</c:v>
                </c:pt>
                <c:pt idx="9">
                  <c:v>19699263</c:v>
                </c:pt>
                <c:pt idx="10">
                  <c:v>21991201</c:v>
                </c:pt>
              </c:numCache>
            </c:numRef>
          </c:val>
          <c:extLst>
            <c:ext xmlns:c16="http://schemas.microsoft.com/office/drawing/2014/chart" uri="{C3380CC4-5D6E-409C-BE32-E72D297353CC}">
              <c16:uniqueId val="{0000000C-D05D-0B46-AC63-D57F79FCC1D2}"/>
            </c:ext>
          </c:extLst>
        </c:ser>
        <c:ser>
          <c:idx val="2"/>
          <c:order val="2"/>
          <c:tx>
            <c:strRef>
              <c:f>'Objectives ++'!$A$4</c:f>
              <c:strCache>
                <c:ptCount val="1"/>
                <c:pt idx="0">
                  <c:v>Peace &amp; Ethnic Inclusion</c:v>
                </c:pt>
              </c:strCache>
            </c:strRef>
          </c:tx>
          <c:spPr>
            <a:pattFill prst="wdUpDiag">
              <a:fgClr>
                <a:schemeClr val="accent4"/>
              </a:fgClr>
              <a:bgClr>
                <a:srgbClr val="00B0F0"/>
              </a:bgClr>
            </a:pattFill>
            <a:ln>
              <a:noFill/>
            </a:ln>
            <a:effectLst/>
          </c:spPr>
          <c:invertIfNegative val="0"/>
          <c:cat>
            <c:numRef>
              <c:f>'Objectives ++'!$B$1:$L$1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'Objectives ++'!$B$4:$L$4</c:f>
              <c:numCache>
                <c:formatCode>"$"#,##0</c:formatCode>
                <c:ptCount val="11"/>
                <c:pt idx="0">
                  <c:v>5345791</c:v>
                </c:pt>
                <c:pt idx="1">
                  <c:v>14300982</c:v>
                </c:pt>
                <c:pt idx="2">
                  <c:v>15589378</c:v>
                </c:pt>
                <c:pt idx="3">
                  <c:v>11845127</c:v>
                </c:pt>
                <c:pt idx="4">
                  <c:v>13627200</c:v>
                </c:pt>
                <c:pt idx="5">
                  <c:v>4752940</c:v>
                </c:pt>
                <c:pt idx="6">
                  <c:v>13595654</c:v>
                </c:pt>
                <c:pt idx="7">
                  <c:v>6595887</c:v>
                </c:pt>
                <c:pt idx="8">
                  <c:v>12046909</c:v>
                </c:pt>
                <c:pt idx="9">
                  <c:v>18437056</c:v>
                </c:pt>
                <c:pt idx="10">
                  <c:v>6697469</c:v>
                </c:pt>
              </c:numCache>
            </c:numRef>
          </c:val>
          <c:extLst>
            <c:ext xmlns:c16="http://schemas.microsoft.com/office/drawing/2014/chart" uri="{C3380CC4-5D6E-409C-BE32-E72D297353CC}">
              <c16:uniqueId val="{0000000D-D05D-0B46-AC63-D57F79FCC1D2}"/>
            </c:ext>
          </c:extLst>
        </c:ser>
        <c:ser>
          <c:idx val="3"/>
          <c:order val="3"/>
          <c:tx>
            <c:strRef>
              <c:f>'Objectives ++'!$A$5</c:f>
              <c:strCache>
                <c:ptCount val="1"/>
                <c:pt idx="0">
                  <c:v>Peace &amp; Economic Development</c:v>
                </c:pt>
              </c:strCache>
            </c:strRef>
          </c:tx>
          <c:spPr>
            <a:pattFill prst="wdUpDiag">
              <a:fgClr>
                <a:schemeClr val="accent4"/>
              </a:fgClr>
              <a:bgClr>
                <a:srgbClr val="FFFF00"/>
              </a:bgClr>
            </a:pattFill>
            <a:ln>
              <a:noFill/>
            </a:ln>
            <a:effectLst/>
          </c:spPr>
          <c:invertIfNegative val="0"/>
          <c:dLbls>
            <c:dLbl>
              <c:idx val="0"/>
              <c:tx>
                <c:rich>
                  <a:bodyPr/>
                  <a:lstStyle/>
                  <a:p>
                    <a:fld id="{273E4557-4948-E440-9181-8D7183F0162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D05D-0B46-AC63-D57F79FCC1D2}"/>
                </c:ext>
              </c:extLst>
            </c:dLbl>
            <c:dLbl>
              <c:idx val="1"/>
              <c:tx>
                <c:rich>
                  <a:bodyPr/>
                  <a:lstStyle/>
                  <a:p>
                    <a:fld id="{8A052957-18F7-F74F-BE92-508042C135F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D05D-0B46-AC63-D57F79FCC1D2}"/>
                </c:ext>
              </c:extLst>
            </c:dLbl>
            <c:dLbl>
              <c:idx val="2"/>
              <c:tx>
                <c:rich>
                  <a:bodyPr/>
                  <a:lstStyle/>
                  <a:p>
                    <a:fld id="{965D703C-AF93-4C44-80B9-CB46BCDACA6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D05D-0B46-AC63-D57F79FCC1D2}"/>
                </c:ext>
              </c:extLst>
            </c:dLbl>
            <c:dLbl>
              <c:idx val="3"/>
              <c:tx>
                <c:rich>
                  <a:bodyPr/>
                  <a:lstStyle/>
                  <a:p>
                    <a:fld id="{2FA8FBF7-2BB6-BC44-A937-E98370E5442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D05D-0B46-AC63-D57F79FCC1D2}"/>
                </c:ext>
              </c:extLst>
            </c:dLbl>
            <c:dLbl>
              <c:idx val="4"/>
              <c:tx>
                <c:rich>
                  <a:bodyPr/>
                  <a:lstStyle/>
                  <a:p>
                    <a:fld id="{63A9A0AA-DFBB-E941-BCAF-95D86202A51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D05D-0B46-AC63-D57F79FCC1D2}"/>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D05D-0B46-AC63-D57F79FCC1D2}"/>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D05D-0B46-AC63-D57F79FCC1D2}"/>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D05D-0B46-AC63-D57F79FCC1D2}"/>
                </c:ext>
              </c:extLst>
            </c:dLbl>
            <c:dLbl>
              <c:idx val="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D05D-0B46-AC63-D57F79FCC1D2}"/>
                </c:ext>
              </c:extLst>
            </c:dLbl>
            <c:dLbl>
              <c:idx val="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D05D-0B46-AC63-D57F79FCC1D2}"/>
                </c:ext>
              </c:extLst>
            </c:dLbl>
            <c:dLbl>
              <c:idx val="1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D05D-0B46-AC63-D57F79FCC1D2}"/>
                </c:ext>
              </c:extLst>
            </c:dLbl>
            <c:spPr>
              <a:solidFill>
                <a:srgbClr val="FFFF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'Objectives ++'!$B$1:$L$1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'Objectives ++'!$B$5:$L$5</c:f>
              <c:numCache>
                <c:formatCode>"$"#,##0</c:formatCode>
                <c:ptCount val="11"/>
                <c:pt idx="0">
                  <c:v>25304705</c:v>
                </c:pt>
                <c:pt idx="1">
                  <c:v>52311605</c:v>
                </c:pt>
                <c:pt idx="2">
                  <c:v>49755471</c:v>
                </c:pt>
                <c:pt idx="3">
                  <c:v>46835791</c:v>
                </c:pt>
                <c:pt idx="4">
                  <c:v>34678695</c:v>
                </c:pt>
                <c:pt idx="5">
                  <c:v>5314793</c:v>
                </c:pt>
                <c:pt idx="6">
                  <c:v>11782495</c:v>
                </c:pt>
                <c:pt idx="7">
                  <c:v>19460908</c:v>
                </c:pt>
                <c:pt idx="8">
                  <c:v>19404659</c:v>
                </c:pt>
                <c:pt idx="9">
                  <c:v>21761756</c:v>
                </c:pt>
                <c:pt idx="10">
                  <c:v>25581456</c:v>
                </c:pt>
              </c:numCache>
            </c:numRef>
          </c:val>
          <c:extLst>
            <c:ext xmlns:c15="http://schemas.microsoft.com/office/drawing/2012/chart" uri="{02D57815-91ED-43cb-92C2-25804820EDAC}">
              <c15:datalabelsRange>
                <c15:f>'Objectives ++'!$B$25:$F$25</c15:f>
                <c15:dlblRangeCache>
                  <c:ptCount val="5"/>
                  <c:pt idx="0">
                    <c:v>19%</c:v>
                  </c:pt>
                  <c:pt idx="1">
                    <c:v>34%</c:v>
                  </c:pt>
                  <c:pt idx="2">
                    <c:v>29%</c:v>
                  </c:pt>
                  <c:pt idx="3">
                    <c:v>26%</c:v>
                  </c:pt>
                  <c:pt idx="4">
                    <c:v>22%</c:v>
                  </c:pt>
                </c15:dlblRangeCache>
              </c15:datalabelsRange>
            </c:ext>
            <c:ext xmlns:c16="http://schemas.microsoft.com/office/drawing/2014/chart" uri="{C3380CC4-5D6E-409C-BE32-E72D297353CC}">
              <c16:uniqueId val="{00000019-D05D-0B46-AC63-D57F79FCC1D2}"/>
            </c:ext>
          </c:extLst>
        </c:ser>
        <c:ser>
          <c:idx val="4"/>
          <c:order val="4"/>
          <c:tx>
            <c:strRef>
              <c:f>'Objectives ++'!$A$6</c:f>
              <c:strCache>
                <c:ptCount val="1"/>
                <c:pt idx="0">
                  <c:v>Peace &amp; Good Governance</c:v>
                </c:pt>
              </c:strCache>
            </c:strRef>
          </c:tx>
          <c:spPr>
            <a:pattFill prst="wdUpDiag">
              <a:fgClr>
                <a:schemeClr val="accent4"/>
              </a:fgClr>
              <a:bgClr>
                <a:schemeClr val="accent3"/>
              </a:bgClr>
            </a:pattFill>
            <a:ln>
              <a:noFill/>
            </a:ln>
            <a:effectLst/>
          </c:spPr>
          <c:invertIfNegative val="0"/>
          <c:cat>
            <c:numRef>
              <c:f>'Objectives ++'!$B$1:$L$1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'Objectives ++'!$B$6:$L$6</c:f>
              <c:numCache>
                <c:formatCode>General</c:formatCode>
                <c:ptCount val="11"/>
                <c:pt idx="5" formatCode="&quot;$&quot;#,##0">
                  <c:v>948721</c:v>
                </c:pt>
                <c:pt idx="6" formatCode="&quot;$&quot;#,##0">
                  <c:v>7237979</c:v>
                </c:pt>
                <c:pt idx="7" formatCode="&quot;$&quot;#,##0">
                  <c:v>11774747</c:v>
                </c:pt>
                <c:pt idx="8" formatCode="&quot;$&quot;#,##0">
                  <c:v>15103109</c:v>
                </c:pt>
                <c:pt idx="9" formatCode="&quot;$&quot;#,##0">
                  <c:v>12659370</c:v>
                </c:pt>
                <c:pt idx="10" formatCode="&quot;$&quot;#,##0">
                  <c:v>8880796</c:v>
                </c:pt>
              </c:numCache>
            </c:numRef>
          </c:val>
          <c:extLst>
            <c:ext xmlns:c16="http://schemas.microsoft.com/office/drawing/2014/chart" uri="{C3380CC4-5D6E-409C-BE32-E72D297353CC}">
              <c16:uniqueId val="{0000001A-D05D-0B46-AC63-D57F79FCC1D2}"/>
            </c:ext>
          </c:extLst>
        </c:ser>
        <c:ser>
          <c:idx val="5"/>
          <c:order val="5"/>
          <c:tx>
            <c:strRef>
              <c:f>'Objectives ++'!$A$7</c:f>
              <c:strCache>
                <c:ptCount val="1"/>
                <c:pt idx="0">
                  <c:v>Peace &amp; Environment</c:v>
                </c:pt>
              </c:strCache>
            </c:strRef>
          </c:tx>
          <c:spPr>
            <a:pattFill prst="wdUpDiag">
              <a:fgClr>
                <a:schemeClr val="accent4"/>
              </a:fgClr>
              <a:bgClr>
                <a:schemeClr val="accent6"/>
              </a:bgClr>
            </a:pattFill>
            <a:ln>
              <a:noFill/>
            </a:ln>
            <a:effectLst/>
          </c:spPr>
          <c:invertIfNegative val="0"/>
          <c:cat>
            <c:numRef>
              <c:f>'Objectives ++'!$B$1:$L$1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'Objectives ++'!$B$7:$L$7</c:f>
              <c:numCache>
                <c:formatCode>"$"#,##0</c:formatCode>
                <c:ptCount val="11"/>
                <c:pt idx="1">
                  <c:v>19918</c:v>
                </c:pt>
                <c:pt idx="2">
                  <c:v>473330</c:v>
                </c:pt>
                <c:pt idx="3">
                  <c:v>2110633</c:v>
                </c:pt>
                <c:pt idx="4">
                  <c:v>3413054</c:v>
                </c:pt>
                <c:pt idx="5">
                  <c:v>4252721</c:v>
                </c:pt>
                <c:pt idx="6">
                  <c:v>3539317</c:v>
                </c:pt>
                <c:pt idx="7">
                  <c:v>6673688</c:v>
                </c:pt>
                <c:pt idx="8">
                  <c:v>9496103</c:v>
                </c:pt>
                <c:pt idx="9">
                  <c:v>10392632</c:v>
                </c:pt>
                <c:pt idx="10">
                  <c:v>11755167</c:v>
                </c:pt>
              </c:numCache>
            </c:numRef>
          </c:val>
          <c:extLst>
            <c:ext xmlns:c16="http://schemas.microsoft.com/office/drawing/2014/chart" uri="{C3380CC4-5D6E-409C-BE32-E72D297353CC}">
              <c16:uniqueId val="{0000001B-D05D-0B46-AC63-D57F79FCC1D2}"/>
            </c:ext>
          </c:extLst>
        </c:ser>
        <c:ser>
          <c:idx val="6"/>
          <c:order val="6"/>
          <c:tx>
            <c:strRef>
              <c:f>'Objectives ++'!$A$8</c:f>
              <c:strCache>
                <c:ptCount val="1"/>
                <c:pt idx="0">
                  <c:v>Peace &amp; Humanitarian</c:v>
                </c:pt>
              </c:strCache>
            </c:strRef>
          </c:tx>
          <c:spPr>
            <a:pattFill prst="wdUpDiag">
              <a:fgClr>
                <a:schemeClr val="accent4"/>
              </a:fgClr>
              <a:bgClr>
                <a:srgbClr val="7030A0"/>
              </a:bgClr>
            </a:pattFill>
            <a:ln>
              <a:noFill/>
            </a:ln>
            <a:effectLst/>
          </c:spPr>
          <c:invertIfNegative val="0"/>
          <c:cat>
            <c:numRef>
              <c:f>'Objectives ++'!$B$1:$L$1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'Objectives ++'!$B$8:$L$8</c:f>
              <c:numCache>
                <c:formatCode>"$"#,##0</c:formatCode>
                <c:ptCount val="11"/>
                <c:pt idx="0">
                  <c:v>2970000</c:v>
                </c:pt>
                <c:pt idx="1">
                  <c:v>2930000</c:v>
                </c:pt>
                <c:pt idx="2">
                  <c:v>2820000</c:v>
                </c:pt>
                <c:pt idx="3">
                  <c:v>2700000</c:v>
                </c:pt>
                <c:pt idx="4">
                  <c:v>3177000</c:v>
                </c:pt>
              </c:numCache>
            </c:numRef>
          </c:val>
          <c:extLst>
            <c:ext xmlns:c16="http://schemas.microsoft.com/office/drawing/2014/chart" uri="{C3380CC4-5D6E-409C-BE32-E72D297353CC}">
              <c16:uniqueId val="{0000001C-D05D-0B46-AC63-D57F79FCC1D2}"/>
            </c:ext>
          </c:extLst>
        </c:ser>
        <c:ser>
          <c:idx val="7"/>
          <c:order val="7"/>
          <c:tx>
            <c:strRef>
              <c:f>'Objectives ++'!$A$9</c:f>
              <c:strCache>
                <c:ptCount val="1"/>
                <c:pt idx="0">
                  <c:v>Humanitarian</c:v>
                </c:pt>
              </c:strCache>
            </c:strRef>
          </c:tx>
          <c:spPr>
            <a:solidFill>
              <a:srgbClr val="7030A0"/>
            </a:solidFill>
            <a:ln>
              <a:noFill/>
            </a:ln>
            <a:effectLst/>
          </c:spPr>
          <c:invertIfNegative val="0"/>
          <c:dLbls>
            <c:dLbl>
              <c:idx val="0"/>
              <c:tx>
                <c:rich>
                  <a:bodyPr/>
                  <a:lstStyle/>
                  <a:p>
                    <a:r>
                      <a:rPr lang="en-US" b="1">
                        <a:solidFill>
                          <a:schemeClr val="bg1"/>
                        </a:solidFill>
                      </a:rPr>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D05D-0B46-AC63-D57F79FCC1D2}"/>
                </c:ext>
              </c:extLst>
            </c:dLbl>
            <c:dLbl>
              <c:idx val="7"/>
              <c:tx>
                <c:rich>
                  <a:bodyPr/>
                  <a:lstStyle/>
                  <a:p>
                    <a:r>
                      <a:rPr lang="en-US" b="1">
                        <a:solidFill>
                          <a:schemeClr val="bg1"/>
                        </a:solidFill>
                      </a:rPr>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D05D-0B46-AC63-D57F79FCC1D2}"/>
                </c:ext>
              </c:extLst>
            </c:dLbl>
            <c:dLbl>
              <c:idx val="8"/>
              <c:tx>
                <c:rich>
                  <a:bodyPr/>
                  <a:lstStyle/>
                  <a:p>
                    <a:r>
                      <a:rPr lang="en-US" b="1">
                        <a:solidFill>
                          <a:schemeClr val="bg1"/>
                        </a:solidFill>
                      </a:rPr>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D05D-0B46-AC63-D57F79FCC1D2}"/>
                </c:ext>
              </c:extLst>
            </c:dLbl>
            <c:dLbl>
              <c:idx val="9"/>
              <c:tx>
                <c:rich>
                  <a:bodyPr/>
                  <a:lstStyle/>
                  <a:p>
                    <a:r>
                      <a:rPr lang="en-US" b="1">
                        <a:solidFill>
                          <a:schemeClr val="bg1"/>
                        </a:solidFill>
                      </a:rPr>
                      <a:t>46%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D05D-0B46-AC63-D57F79FCC1D2}"/>
                </c:ext>
              </c:extLst>
            </c:dLbl>
            <c:dLbl>
              <c:idx val="10"/>
              <c:tx>
                <c:rich>
                  <a:bodyPr/>
                  <a:lstStyle/>
                  <a:p>
                    <a:r>
                      <a:rPr lang="en-US" b="1">
                        <a:solidFill>
                          <a:schemeClr val="bg1"/>
                        </a:solidFill>
                      </a:rPr>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D05D-0B46-AC63-D57F79FCC1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'Objectives ++'!$B$1:$L$1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'Objectives ++'!$B$9:$L$9</c:f>
              <c:numCache>
                <c:formatCode>"$"#,##0</c:formatCode>
                <c:ptCount val="11"/>
                <c:pt idx="0">
                  <c:v>15276675</c:v>
                </c:pt>
                <c:pt idx="1">
                  <c:v>6034211</c:v>
                </c:pt>
                <c:pt idx="2">
                  <c:v>6016800</c:v>
                </c:pt>
                <c:pt idx="3">
                  <c:v>6835000</c:v>
                </c:pt>
                <c:pt idx="4">
                  <c:v>6402484</c:v>
                </c:pt>
                <c:pt idx="5">
                  <c:v>2689156</c:v>
                </c:pt>
                <c:pt idx="6">
                  <c:v>6487033</c:v>
                </c:pt>
                <c:pt idx="7">
                  <c:v>42167380</c:v>
                </c:pt>
                <c:pt idx="8">
                  <c:v>106208133</c:v>
                </c:pt>
                <c:pt idx="9">
                  <c:v>195151024</c:v>
                </c:pt>
                <c:pt idx="10">
                  <c:v>192752191</c:v>
                </c:pt>
              </c:numCache>
            </c:numRef>
          </c:val>
          <c:extLst>
            <c:ext xmlns:c16="http://schemas.microsoft.com/office/drawing/2014/chart" uri="{C3380CC4-5D6E-409C-BE32-E72D297353CC}">
              <c16:uniqueId val="{00000022-D05D-0B46-AC63-D57F79FCC1D2}"/>
            </c:ext>
          </c:extLst>
        </c:ser>
        <c:ser>
          <c:idx val="8"/>
          <c:order val="8"/>
          <c:tx>
            <c:strRef>
              <c:f>'Objectives ++'!$A$10</c:f>
              <c:strCache>
                <c:ptCount val="1"/>
                <c:pt idx="0">
                  <c:v>All Other Funding</c:v>
                </c:pt>
              </c:strCache>
            </c:strRef>
          </c:tx>
          <c:spPr>
            <a:solidFill>
              <a:schemeClr val="accent1"/>
            </a:solidFill>
            <a:ln>
              <a:noFill/>
            </a:ln>
            <a:effectLst/>
          </c:spPr>
          <c:invertIfNegative val="0"/>
          <c:dLbls>
            <c:dLbl>
              <c:idx val="0"/>
              <c:tx>
                <c:rich>
                  <a:bodyPr/>
                  <a:lstStyle/>
                  <a:p>
                    <a:fld id="{6B8857BD-5558-8A40-A5D2-43F2F1A0FBC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D05D-0B46-AC63-D57F79FCC1D2}"/>
                </c:ext>
              </c:extLst>
            </c:dLbl>
            <c:dLbl>
              <c:idx val="1"/>
              <c:tx>
                <c:rich>
                  <a:bodyPr/>
                  <a:lstStyle/>
                  <a:p>
                    <a:fld id="{95AFBDA0-DD19-9D47-A67B-B109E85335A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D05D-0B46-AC63-D57F79FCC1D2}"/>
                </c:ext>
              </c:extLst>
            </c:dLbl>
            <c:dLbl>
              <c:idx val="2"/>
              <c:tx>
                <c:rich>
                  <a:bodyPr/>
                  <a:lstStyle/>
                  <a:p>
                    <a:fld id="{C0F99039-379C-D34F-93F4-3279962B72C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D05D-0B46-AC63-D57F79FCC1D2}"/>
                </c:ext>
              </c:extLst>
            </c:dLbl>
            <c:dLbl>
              <c:idx val="3"/>
              <c:tx>
                <c:rich>
                  <a:bodyPr/>
                  <a:lstStyle/>
                  <a:p>
                    <a:fld id="{0F5B7928-47C4-2C49-A8F3-B2A55074F30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D05D-0B46-AC63-D57F79FCC1D2}"/>
                </c:ext>
              </c:extLst>
            </c:dLbl>
            <c:dLbl>
              <c:idx val="4"/>
              <c:tx>
                <c:rich>
                  <a:bodyPr/>
                  <a:lstStyle/>
                  <a:p>
                    <a:fld id="{3ACEEDE9-4B80-3540-913D-53E10745381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D05D-0B46-AC63-D57F79FCC1D2}"/>
                </c:ext>
              </c:extLst>
            </c:dLbl>
            <c:dLbl>
              <c:idx val="5"/>
              <c:tx>
                <c:rich>
                  <a:bodyPr/>
                  <a:lstStyle/>
                  <a:p>
                    <a:fld id="{C814873F-E4B0-2140-B03C-E12FAB9E72E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D05D-0B46-AC63-D57F79FCC1D2}"/>
                </c:ext>
              </c:extLst>
            </c:dLbl>
            <c:dLbl>
              <c:idx val="6"/>
              <c:tx>
                <c:rich>
                  <a:bodyPr/>
                  <a:lstStyle/>
                  <a:p>
                    <a:fld id="{C7E275F0-866A-7A4D-A5BB-DBD2F0A6A85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D05D-0B46-AC63-D57F79FCC1D2}"/>
                </c:ext>
              </c:extLst>
            </c:dLbl>
            <c:dLbl>
              <c:idx val="7"/>
              <c:tx>
                <c:rich>
                  <a:bodyPr/>
                  <a:lstStyle/>
                  <a:p>
                    <a:fld id="{4C36221A-DC71-3743-B86B-BE92F16847A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D05D-0B46-AC63-D57F79FCC1D2}"/>
                </c:ext>
              </c:extLst>
            </c:dLbl>
            <c:dLbl>
              <c:idx val="8"/>
              <c:delete val="1"/>
              <c:extLst>
                <c:ext xmlns:c15="http://schemas.microsoft.com/office/drawing/2012/chart" uri="{CE6537A1-D6FC-4f65-9D91-7224C49458BB}"/>
                <c:ext xmlns:c16="http://schemas.microsoft.com/office/drawing/2014/chart" uri="{C3380CC4-5D6E-409C-BE32-E72D297353CC}">
                  <c16:uniqueId val="{0000002B-D05D-0B46-AC63-D57F79FCC1D2}"/>
                </c:ext>
              </c:extLst>
            </c:dLbl>
            <c:dLbl>
              <c:idx val="9"/>
              <c:tx>
                <c:rich>
                  <a:bodyPr/>
                  <a:lstStyle/>
                  <a:p>
                    <a:fld id="{1FFB2556-B345-2A42-9DEE-5390ECEDDA0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D05D-0B46-AC63-D57F79FCC1D2}"/>
                </c:ext>
              </c:extLst>
            </c:dLbl>
            <c:dLbl>
              <c:idx val="10"/>
              <c:tx>
                <c:rich>
                  <a:bodyPr/>
                  <a:lstStyle/>
                  <a:p>
                    <a:fld id="{9D7D9C82-FDFC-A34E-8356-FDECB47B6F4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D05D-0B46-AC63-D57F79FCC1D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'Objectives ++'!$B$1:$L$1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'Objectives ++'!$B$10:$L$10</c:f>
              <c:numCache>
                <c:formatCode>"$"#,##0</c:formatCode>
                <c:ptCount val="11"/>
                <c:pt idx="0">
                  <c:v>19428396</c:v>
                </c:pt>
                <c:pt idx="1">
                  <c:v>30210821</c:v>
                </c:pt>
                <c:pt idx="2">
                  <c:v>27825941</c:v>
                </c:pt>
                <c:pt idx="3">
                  <c:v>27449757</c:v>
                </c:pt>
                <c:pt idx="4">
                  <c:v>29771018</c:v>
                </c:pt>
                <c:pt idx="5">
                  <c:v>27377858</c:v>
                </c:pt>
                <c:pt idx="6">
                  <c:v>20356538</c:v>
                </c:pt>
                <c:pt idx="7">
                  <c:v>26507479</c:v>
                </c:pt>
                <c:pt idx="8">
                  <c:v>26042546</c:v>
                </c:pt>
                <c:pt idx="9">
                  <c:v>40439111</c:v>
                </c:pt>
                <c:pt idx="10">
                  <c:v>57481516</c:v>
                </c:pt>
              </c:numCache>
            </c:numRef>
          </c:val>
          <c:extLst>
            <c:ext xmlns:c15="http://schemas.microsoft.com/office/drawing/2012/chart" uri="{02D57815-91ED-43cb-92C2-25804820EDAC}">
              <c15:datalabelsRange>
                <c15:f>'Objectives ++'!$B$30:$L$30</c15:f>
                <c15:dlblRangeCache>
                  <c:ptCount val="11"/>
                  <c:pt idx="0">
                    <c:v>14%</c:v>
                  </c:pt>
                  <c:pt idx="1">
                    <c:v>19%</c:v>
                  </c:pt>
                  <c:pt idx="2">
                    <c:v>16%</c:v>
                  </c:pt>
                  <c:pt idx="3">
                    <c:v>15%</c:v>
                  </c:pt>
                  <c:pt idx="4">
                    <c:v>18%</c:v>
                  </c:pt>
                  <c:pt idx="5">
                    <c:v>17%</c:v>
                  </c:pt>
                  <c:pt idx="6">
                    <c:v>11%</c:v>
                  </c:pt>
                  <c:pt idx="7">
                    <c:v>11%</c:v>
                  </c:pt>
                  <c:pt idx="8">
                    <c:v>9%</c:v>
                  </c:pt>
                  <c:pt idx="9">
                    <c:v>10%</c:v>
                  </c:pt>
                  <c:pt idx="10">
                    <c:v>13%</c:v>
                  </c:pt>
                </c15:dlblRangeCache>
              </c15:datalabelsRange>
            </c:ext>
            <c:ext xmlns:c16="http://schemas.microsoft.com/office/drawing/2014/chart" uri="{C3380CC4-5D6E-409C-BE32-E72D297353CC}">
              <c16:uniqueId val="{0000002E-D05D-0B46-AC63-D57F79FCC1D2}"/>
            </c:ext>
          </c:extLst>
        </c:ser>
        <c:ser>
          <c:idx val="9"/>
          <c:order val="9"/>
          <c:tx>
            <c:strRef>
              <c:f>'Objectives ++'!$A$11</c:f>
              <c:strCache>
                <c:ptCount val="1"/>
                <c:pt idx="0">
                  <c:v>Economic Development</c:v>
                </c:pt>
              </c:strCache>
            </c:strRef>
          </c:tx>
          <c:spPr>
            <a:solidFill>
              <a:srgbClr val="FFFF00"/>
            </a:solidFill>
            <a:ln>
              <a:noFill/>
            </a:ln>
            <a:effectLst/>
          </c:spPr>
          <c:invertIfNegative val="0"/>
          <c:cat>
            <c:numRef>
              <c:f>'Objectives ++'!$B$1:$L$1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'Objectives ++'!$B$11:$L$11</c:f>
              <c:numCache>
                <c:formatCode>"$"#,##0</c:formatCode>
                <c:ptCount val="11"/>
                <c:pt idx="0">
                  <c:v>6463851</c:v>
                </c:pt>
                <c:pt idx="1">
                  <c:v>2592672</c:v>
                </c:pt>
                <c:pt idx="2">
                  <c:v>3685795</c:v>
                </c:pt>
                <c:pt idx="3">
                  <c:v>5500753</c:v>
                </c:pt>
                <c:pt idx="4">
                  <c:v>3645538</c:v>
                </c:pt>
                <c:pt idx="5">
                  <c:v>2286490</c:v>
                </c:pt>
                <c:pt idx="6">
                  <c:v>13345211</c:v>
                </c:pt>
                <c:pt idx="7">
                  <c:v>18637774</c:v>
                </c:pt>
                <c:pt idx="8">
                  <c:v>19915578</c:v>
                </c:pt>
                <c:pt idx="9">
                  <c:v>16582330</c:v>
                </c:pt>
                <c:pt idx="10">
                  <c:v>17059360</c:v>
                </c:pt>
              </c:numCache>
            </c:numRef>
          </c:val>
          <c:extLst>
            <c:ext xmlns:c16="http://schemas.microsoft.com/office/drawing/2014/chart" uri="{C3380CC4-5D6E-409C-BE32-E72D297353CC}">
              <c16:uniqueId val="{0000002F-D05D-0B46-AC63-D57F79FCC1D2}"/>
            </c:ext>
          </c:extLst>
        </c:ser>
        <c:ser>
          <c:idx val="10"/>
          <c:order val="10"/>
          <c:tx>
            <c:strRef>
              <c:f>'Objectives ++'!$A$12</c:f>
              <c:strCache>
                <c:ptCount val="1"/>
                <c:pt idx="0">
                  <c:v>Human Rights</c:v>
                </c:pt>
              </c:strCache>
            </c:strRef>
          </c:tx>
          <c:spPr>
            <a:solidFill>
              <a:srgbClr val="FF0000"/>
            </a:solidFill>
            <a:ln>
              <a:noFill/>
            </a:ln>
            <a:effectLst/>
          </c:spPr>
          <c:invertIfNegative val="0"/>
          <c:cat>
            <c:numRef>
              <c:f>'Objectives ++'!$B$1:$L$1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'Objectives ++'!$B$12:$L$12</c:f>
              <c:numCache>
                <c:formatCode>"$"#,##0</c:formatCode>
                <c:ptCount val="11"/>
                <c:pt idx="0">
                  <c:v>4523620</c:v>
                </c:pt>
                <c:pt idx="1">
                  <c:v>9953540</c:v>
                </c:pt>
                <c:pt idx="2">
                  <c:v>9493980</c:v>
                </c:pt>
                <c:pt idx="3">
                  <c:v>8878754</c:v>
                </c:pt>
                <c:pt idx="4">
                  <c:v>4816855</c:v>
                </c:pt>
                <c:pt idx="5">
                  <c:v>7440181</c:v>
                </c:pt>
                <c:pt idx="6">
                  <c:v>7933780</c:v>
                </c:pt>
                <c:pt idx="7">
                  <c:v>7638440</c:v>
                </c:pt>
                <c:pt idx="8">
                  <c:v>8576293</c:v>
                </c:pt>
                <c:pt idx="9">
                  <c:v>13278006</c:v>
                </c:pt>
                <c:pt idx="10">
                  <c:v>13169571</c:v>
                </c:pt>
              </c:numCache>
            </c:numRef>
          </c:val>
          <c:extLst>
            <c:ext xmlns:c16="http://schemas.microsoft.com/office/drawing/2014/chart" uri="{C3380CC4-5D6E-409C-BE32-E72D297353CC}">
              <c16:uniqueId val="{00000030-D05D-0B46-AC63-D57F79FCC1D2}"/>
            </c:ext>
          </c:extLst>
        </c:ser>
        <c:ser>
          <c:idx val="11"/>
          <c:order val="11"/>
          <c:tx>
            <c:strRef>
              <c:f>'Objectives ++'!$A$13</c:f>
              <c:strCache>
                <c:ptCount val="1"/>
                <c:pt idx="0">
                  <c:v>Environment</c:v>
                </c:pt>
              </c:strCache>
            </c:strRef>
          </c:tx>
          <c:spPr>
            <a:solidFill>
              <a:schemeClr val="accent6"/>
            </a:solidFill>
            <a:ln w="25400">
              <a:noFill/>
            </a:ln>
            <a:effectLst/>
          </c:spPr>
          <c:invertIfNegative val="0"/>
          <c:cat>
            <c:numRef>
              <c:f>'Objectives ++'!$B$1:$L$1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'Objectives ++'!$B$13:$L$13</c:f>
              <c:numCache>
                <c:formatCode>"$"#,##0</c:formatCode>
                <c:ptCount val="11"/>
                <c:pt idx="0">
                  <c:v>7639281</c:v>
                </c:pt>
                <c:pt idx="1">
                  <c:v>9682663</c:v>
                </c:pt>
                <c:pt idx="2">
                  <c:v>13810916</c:v>
                </c:pt>
                <c:pt idx="3">
                  <c:v>12484070</c:v>
                </c:pt>
                <c:pt idx="4">
                  <c:v>2215991</c:v>
                </c:pt>
                <c:pt idx="5">
                  <c:v>2684501</c:v>
                </c:pt>
                <c:pt idx="6">
                  <c:v>6315223</c:v>
                </c:pt>
                <c:pt idx="7">
                  <c:v>7758956</c:v>
                </c:pt>
                <c:pt idx="8">
                  <c:v>9195426</c:v>
                </c:pt>
                <c:pt idx="9">
                  <c:v>10946028</c:v>
                </c:pt>
                <c:pt idx="10">
                  <c:v>8927822</c:v>
                </c:pt>
              </c:numCache>
            </c:numRef>
          </c:val>
          <c:extLst>
            <c:ext xmlns:c16="http://schemas.microsoft.com/office/drawing/2014/chart" uri="{C3380CC4-5D6E-409C-BE32-E72D297353CC}">
              <c16:uniqueId val="{00000031-D05D-0B46-AC63-D57F79FCC1D2}"/>
            </c:ext>
          </c:extLst>
        </c:ser>
        <c:ser>
          <c:idx val="12"/>
          <c:order val="12"/>
          <c:tx>
            <c:strRef>
              <c:f>'Objectives ++'!$A$14</c:f>
              <c:strCache>
                <c:ptCount val="1"/>
                <c:pt idx="0">
                  <c:v>Environment &amp; Economic Development</c:v>
                </c:pt>
              </c:strCache>
            </c:strRef>
          </c:tx>
          <c:spPr>
            <a:pattFill prst="wdUpDiag">
              <a:fgClr>
                <a:schemeClr val="accent6"/>
              </a:fgClr>
              <a:bgClr>
                <a:srgbClr val="FFFF00"/>
              </a:bgClr>
            </a:pattFill>
            <a:ln w="25400">
              <a:noFill/>
            </a:ln>
            <a:effectLst/>
          </c:spPr>
          <c:invertIfNegative val="0"/>
          <c:cat>
            <c:numRef>
              <c:f>'Objectives ++'!$B$1:$L$1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'Objectives ++'!$B$14:$L$14</c:f>
              <c:numCache>
                <c:formatCode>General</c:formatCode>
                <c:ptCount val="11"/>
                <c:pt idx="4" formatCode="&quot;$&quot;#,##0">
                  <c:v>2618674</c:v>
                </c:pt>
                <c:pt idx="5" formatCode="&quot;$&quot;#,##0">
                  <c:v>4345402</c:v>
                </c:pt>
                <c:pt idx="6" formatCode="&quot;$&quot;#,##0">
                  <c:v>4733195</c:v>
                </c:pt>
                <c:pt idx="7" formatCode="&quot;$&quot;#,##0">
                  <c:v>4289397</c:v>
                </c:pt>
                <c:pt idx="8" formatCode="&quot;$&quot;#,##0">
                  <c:v>3706582</c:v>
                </c:pt>
                <c:pt idx="9" formatCode="&quot;$&quot;#,##0">
                  <c:v>2365188</c:v>
                </c:pt>
                <c:pt idx="10" formatCode="&quot;$&quot;#,##0">
                  <c:v>1625</c:v>
                </c:pt>
              </c:numCache>
            </c:numRef>
          </c:val>
          <c:extLst>
            <c:ext xmlns:c16="http://schemas.microsoft.com/office/drawing/2014/chart" uri="{C3380CC4-5D6E-409C-BE32-E72D297353CC}">
              <c16:uniqueId val="{00000032-D05D-0B46-AC63-D57F79FCC1D2}"/>
            </c:ext>
          </c:extLst>
        </c:ser>
        <c:ser>
          <c:idx val="13"/>
          <c:order val="13"/>
          <c:tx>
            <c:strRef>
              <c:f>'Objectives ++'!$A$15</c:f>
              <c:strCache>
                <c:ptCount val="1"/>
                <c:pt idx="0">
                  <c:v>Environment &amp; Good Governance</c:v>
                </c:pt>
              </c:strCache>
            </c:strRef>
          </c:tx>
          <c:spPr>
            <a:pattFill prst="wdUpDiag">
              <a:fgClr>
                <a:schemeClr val="accent6"/>
              </a:fgClr>
              <a:bgClr>
                <a:schemeClr val="accent3"/>
              </a:bgClr>
            </a:pattFill>
            <a:ln w="25400">
              <a:noFill/>
            </a:ln>
            <a:effectLst/>
          </c:spPr>
          <c:invertIfNegative val="0"/>
          <c:cat>
            <c:numRef>
              <c:f>'Objectives ++'!$B$1:$L$1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'Objectives ++'!$B$15:$L$15</c:f>
              <c:numCache>
                <c:formatCode>General</c:formatCode>
                <c:ptCount val="11"/>
                <c:pt idx="9" formatCode="&quot;$&quot;#,##0">
                  <c:v>2931</c:v>
                </c:pt>
                <c:pt idx="10" formatCode="&quot;$&quot;#,##0">
                  <c:v>3051701</c:v>
                </c:pt>
              </c:numCache>
            </c:numRef>
          </c:val>
          <c:extLst>
            <c:ext xmlns:c16="http://schemas.microsoft.com/office/drawing/2014/chart" uri="{C3380CC4-5D6E-409C-BE32-E72D297353CC}">
              <c16:uniqueId val="{00000033-D05D-0B46-AC63-D57F79FCC1D2}"/>
            </c:ext>
          </c:extLst>
        </c:ser>
        <c:ser>
          <c:idx val="14"/>
          <c:order val="14"/>
          <c:tx>
            <c:strRef>
              <c:f>'Objectives ++'!$A$16</c:f>
              <c:strCache>
                <c:ptCount val="1"/>
                <c:pt idx="0">
                  <c:v>Good Governance</c:v>
                </c:pt>
              </c:strCache>
            </c:strRef>
          </c:tx>
          <c:spPr>
            <a:solidFill>
              <a:schemeClr val="accent3">
                <a:lumMod val="80000"/>
                <a:lumOff val="20000"/>
              </a:schemeClr>
            </a:solidFill>
            <a:ln w="25400">
              <a:noFill/>
            </a:ln>
            <a:effectLst/>
          </c:spPr>
          <c:invertIfNegative val="0"/>
          <c:dLbls>
            <c:dLbl>
              <c:idx val="0"/>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4-D05D-0B46-AC63-D57F79FCC1D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'Objectives ++'!$B$1:$L$1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'Objectives ++'!$B$16:$L$16</c:f>
              <c:numCache>
                <c:formatCode>"$"#,##0</c:formatCode>
                <c:ptCount val="11"/>
                <c:pt idx="0">
                  <c:v>31089858</c:v>
                </c:pt>
                <c:pt idx="1">
                  <c:v>9970658</c:v>
                </c:pt>
                <c:pt idx="2">
                  <c:v>11148935</c:v>
                </c:pt>
                <c:pt idx="3">
                  <c:v>6586240</c:v>
                </c:pt>
                <c:pt idx="4">
                  <c:v>4907421</c:v>
                </c:pt>
                <c:pt idx="5">
                  <c:v>6403209</c:v>
                </c:pt>
                <c:pt idx="6">
                  <c:v>1419056</c:v>
                </c:pt>
                <c:pt idx="7">
                  <c:v>2073053</c:v>
                </c:pt>
                <c:pt idx="8">
                  <c:v>1213980</c:v>
                </c:pt>
                <c:pt idx="9">
                  <c:v>3706665</c:v>
                </c:pt>
                <c:pt idx="10">
                  <c:v>9335015</c:v>
                </c:pt>
              </c:numCache>
            </c:numRef>
          </c:val>
          <c:extLst>
            <c:ext xmlns:c16="http://schemas.microsoft.com/office/drawing/2014/chart" uri="{C3380CC4-5D6E-409C-BE32-E72D297353CC}">
              <c16:uniqueId val="{00000035-D05D-0B46-AC63-D57F79FCC1D2}"/>
            </c:ext>
          </c:extLst>
        </c:ser>
        <c:ser>
          <c:idx val="15"/>
          <c:order val="15"/>
          <c:tx>
            <c:strRef>
              <c:f>'Objectives ++'!$A$17</c:f>
              <c:strCache>
                <c:ptCount val="1"/>
                <c:pt idx="0">
                  <c:v>Ethnic Inclusion</c:v>
                </c:pt>
              </c:strCache>
            </c:strRef>
          </c:tx>
          <c:spPr>
            <a:solidFill>
              <a:srgbClr val="00B0F0"/>
            </a:solidFill>
            <a:ln w="25400">
              <a:noFill/>
            </a:ln>
            <a:effectLst/>
          </c:spPr>
          <c:invertIfNegative val="0"/>
          <c:cat>
            <c:numRef>
              <c:f>'Objectives ++'!$B$1:$L$1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'Objectives ++'!$B$17:$L$17</c:f>
              <c:numCache>
                <c:formatCode>General</c:formatCode>
                <c:ptCount val="11"/>
                <c:pt idx="3" formatCode="&quot;$&quot;#,##0">
                  <c:v>192830</c:v>
                </c:pt>
                <c:pt idx="4" formatCode="&quot;$&quot;#,##0">
                  <c:v>171326</c:v>
                </c:pt>
                <c:pt idx="5" formatCode="&quot;$&quot;#,##0">
                  <c:v>215441</c:v>
                </c:pt>
                <c:pt idx="6" formatCode="&quot;$&quot;#,##0">
                  <c:v>466815</c:v>
                </c:pt>
                <c:pt idx="7" formatCode="&quot;$&quot;#,##0">
                  <c:v>316213</c:v>
                </c:pt>
                <c:pt idx="8" formatCode="&quot;$&quot;#,##0">
                  <c:v>576499</c:v>
                </c:pt>
                <c:pt idx="9" formatCode="&quot;$&quot;#,##0">
                  <c:v>174980</c:v>
                </c:pt>
                <c:pt idx="10" formatCode="&quot;$&quot;#,##0">
                  <c:v>125960</c:v>
                </c:pt>
              </c:numCache>
            </c:numRef>
          </c:val>
          <c:extLst>
            <c:ext xmlns:c16="http://schemas.microsoft.com/office/drawing/2014/chart" uri="{C3380CC4-5D6E-409C-BE32-E72D297353CC}">
              <c16:uniqueId val="{00000036-D05D-0B46-AC63-D57F79FCC1D2}"/>
            </c:ext>
          </c:extLst>
        </c:ser>
        <c:dLbls>
          <c:showLegendKey val="0"/>
          <c:showVal val="0"/>
          <c:showCatName val="0"/>
          <c:showSerName val="0"/>
          <c:showPercent val="0"/>
          <c:showBubbleSize val="0"/>
        </c:dLbls>
        <c:gapWidth val="150"/>
        <c:overlap val="100"/>
        <c:axId val="1354620432"/>
        <c:axId val="1354622160"/>
      </c:barChart>
      <c:catAx>
        <c:axId val="13546204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500" b="1" dirty="0"/>
                  <a:t>Funding Objective(s)</a:t>
                </a:r>
              </a:p>
            </c:rich>
          </c:tx>
          <c:layout>
            <c:manualLayout>
              <c:xMode val="edge"/>
              <c:yMode val="edge"/>
              <c:x val="0.42162655839895014"/>
              <c:y val="0.6453963688463295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54622160"/>
        <c:crosses val="autoZero"/>
        <c:auto val="1"/>
        <c:lblAlgn val="ctr"/>
        <c:lblOffset val="100"/>
        <c:noMultiLvlLbl val="0"/>
      </c:catAx>
      <c:valAx>
        <c:axId val="1354622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300" b="1" i="0" u="none" strike="noStrike" kern="1200" baseline="0" dirty="0">
                    <a:solidFill>
                      <a:prstClr val="black">
                        <a:lumMod val="65000"/>
                        <a:lumOff val="35000"/>
                      </a:prstClr>
                    </a:solidFill>
                  </a:rPr>
                  <a:t>Total Amount in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54620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0" i="0" u="none" strike="noStrike" kern="1200" spc="0" baseline="0" dirty="0">
                <a:solidFill>
                  <a:prstClr val="black">
                    <a:lumMod val="65000"/>
                    <a:lumOff val="35000"/>
                  </a:prstClr>
                </a:solidFill>
              </a:rPr>
              <a:t>USAID Funding to Colombia: 2012-2022*†</a:t>
            </a:r>
          </a:p>
          <a:p>
            <a:pPr>
              <a:defRPr/>
            </a:pPr>
            <a:r>
              <a:rPr lang="en-US" sz="1000" b="0" i="0" u="none" strike="noStrike" kern="1200" spc="0" baseline="0" dirty="0">
                <a:solidFill>
                  <a:prstClr val="black">
                    <a:lumMod val="65000"/>
                    <a:lumOff val="35000"/>
                  </a:prstClr>
                </a:solidFill>
                <a:effectLst/>
              </a:rPr>
              <a:t>Hovering the cursor over the bars provides annual values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'Data Analysis'!$B$2</c:f>
              <c:strCache>
                <c:ptCount val="1"/>
                <c:pt idx="0">
                  <c:v>U.S. &amp; International Organizations</c:v>
                </c:pt>
              </c:strCache>
            </c:strRef>
          </c:tx>
          <c:spPr>
            <a:solidFill>
              <a:schemeClr val="accent1"/>
            </a:solidFill>
            <a:ln>
              <a:noFill/>
            </a:ln>
            <a:effectLst/>
          </c:spPr>
          <c:invertIfNegative val="0"/>
          <c:dPt>
            <c:idx val="9"/>
            <c:invertIfNegative val="0"/>
            <c:bubble3D val="0"/>
            <c:spPr>
              <a:solidFill>
                <a:schemeClr val="accent1"/>
              </a:solidFill>
              <a:ln>
                <a:noFill/>
              </a:ln>
              <a:effectLst/>
            </c:spPr>
            <c:extLst>
              <c:ext xmlns:c16="http://schemas.microsoft.com/office/drawing/2014/chart" uri="{C3380CC4-5D6E-409C-BE32-E72D297353CC}">
                <c16:uniqueId val="{00000002-C893-3D46-8420-051CB9725D12}"/>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3-C893-3D46-8420-051CB9725D12}"/>
              </c:ext>
            </c:extLst>
          </c:dPt>
          <c:cat>
            <c:strRef>
              <c:f>'Data Analysis'!$A$3:$A$13</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'Data Analysis'!$B$3:$B$13</c:f>
              <c:numCache>
                <c:formatCode>"$"#,##0</c:formatCode>
                <c:ptCount val="11"/>
                <c:pt idx="0">
                  <c:v>31873898</c:v>
                </c:pt>
                <c:pt idx="1">
                  <c:v>143057945</c:v>
                </c:pt>
                <c:pt idx="2">
                  <c:v>149708908</c:v>
                </c:pt>
                <c:pt idx="3">
                  <c:v>148531633</c:v>
                </c:pt>
                <c:pt idx="4">
                  <c:v>124535934</c:v>
                </c:pt>
                <c:pt idx="5">
                  <c:v>134249616</c:v>
                </c:pt>
                <c:pt idx="6">
                  <c:v>161265870</c:v>
                </c:pt>
                <c:pt idx="7">
                  <c:v>225127161</c:v>
                </c:pt>
                <c:pt idx="8">
                  <c:v>305178398</c:v>
                </c:pt>
                <c:pt idx="9">
                  <c:v>392874211</c:v>
                </c:pt>
                <c:pt idx="10">
                  <c:v>373165465</c:v>
                </c:pt>
              </c:numCache>
            </c:numRef>
          </c:val>
          <c:extLst>
            <c:ext xmlns:c16="http://schemas.microsoft.com/office/drawing/2014/chart" uri="{C3380CC4-5D6E-409C-BE32-E72D297353CC}">
              <c16:uniqueId val="{00000000-C893-3D46-8420-051CB9725D12}"/>
            </c:ext>
          </c:extLst>
        </c:ser>
        <c:ser>
          <c:idx val="1"/>
          <c:order val="1"/>
          <c:tx>
            <c:strRef>
              <c:f>'Data Analysis'!$C$2</c:f>
              <c:strCache>
                <c:ptCount val="1"/>
                <c:pt idx="0">
                  <c:v>Colombian Organizations</c:v>
                </c:pt>
              </c:strCache>
            </c:strRef>
          </c:tx>
          <c:spPr>
            <a:solidFill>
              <a:schemeClr val="accent2"/>
            </a:solidFill>
            <a:ln>
              <a:noFill/>
            </a:ln>
            <a:effectLst/>
          </c:spPr>
          <c:invertIfNegative val="0"/>
          <c:dPt>
            <c:idx val="9"/>
            <c:invertIfNegative val="0"/>
            <c:bubble3D val="0"/>
            <c:spPr>
              <a:solidFill>
                <a:schemeClr val="accent2"/>
              </a:solidFill>
              <a:ln>
                <a:noFill/>
              </a:ln>
              <a:effectLst/>
            </c:spPr>
            <c:extLst>
              <c:ext xmlns:c16="http://schemas.microsoft.com/office/drawing/2014/chart" uri="{C3380CC4-5D6E-409C-BE32-E72D297353CC}">
                <c16:uniqueId val="{00000005-C893-3D46-8420-051CB9725D12}"/>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4-C893-3D46-8420-051CB9725D12}"/>
              </c:ext>
            </c:extLst>
          </c:dPt>
          <c:cat>
            <c:strRef>
              <c:f>'Data Analysis'!$A$3:$A$13</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'Data Analysis'!$C$3:$C$13</c:f>
              <c:numCache>
                <c:formatCode>"$"#,##0</c:formatCode>
                <c:ptCount val="11"/>
                <c:pt idx="0">
                  <c:v>1251511</c:v>
                </c:pt>
                <c:pt idx="1">
                  <c:v>2664631</c:v>
                </c:pt>
                <c:pt idx="2">
                  <c:v>4280450</c:v>
                </c:pt>
                <c:pt idx="3">
                  <c:v>7281283</c:v>
                </c:pt>
                <c:pt idx="4">
                  <c:v>8666448</c:v>
                </c:pt>
                <c:pt idx="5">
                  <c:v>8798294</c:v>
                </c:pt>
                <c:pt idx="6">
                  <c:v>7875096</c:v>
                </c:pt>
                <c:pt idx="7">
                  <c:v>11269531</c:v>
                </c:pt>
                <c:pt idx="8">
                  <c:v>13292366</c:v>
                </c:pt>
                <c:pt idx="9">
                  <c:v>15175446</c:v>
                </c:pt>
                <c:pt idx="10">
                  <c:v>10570309</c:v>
                </c:pt>
              </c:numCache>
            </c:numRef>
          </c:val>
          <c:extLst>
            <c:ext xmlns:c16="http://schemas.microsoft.com/office/drawing/2014/chart" uri="{C3380CC4-5D6E-409C-BE32-E72D297353CC}">
              <c16:uniqueId val="{00000001-C893-3D46-8420-051CB9725D12}"/>
            </c:ext>
          </c:extLst>
        </c:ser>
        <c:dLbls>
          <c:showLegendKey val="0"/>
          <c:showVal val="0"/>
          <c:showCatName val="0"/>
          <c:showSerName val="0"/>
          <c:showPercent val="0"/>
          <c:showBubbleSize val="0"/>
        </c:dLbls>
        <c:gapWidth val="150"/>
        <c:overlap val="100"/>
        <c:axId val="1526185040"/>
        <c:axId val="1526051728"/>
      </c:barChart>
      <c:catAx>
        <c:axId val="152618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051728"/>
        <c:crosses val="autoZero"/>
        <c:auto val="1"/>
        <c:lblAlgn val="ctr"/>
        <c:lblOffset val="100"/>
        <c:noMultiLvlLbl val="0"/>
      </c:catAx>
      <c:valAx>
        <c:axId val="1526051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Total Amount in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185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300" b="0" i="0" u="none" strike="noStrike" kern="1200" spc="0" baseline="0" dirty="0">
                <a:solidFill>
                  <a:prstClr val="black">
                    <a:lumMod val="65000"/>
                    <a:lumOff val="35000"/>
                  </a:prstClr>
                </a:solidFill>
              </a:rPr>
              <a:t>Direct USAID Funding Amount to Colombian Organizations: 2012-2022*†</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500" b="0" i="0" u="none" strike="noStrike" kern="1200" spc="0" baseline="0" dirty="0">
                <a:solidFill>
                  <a:prstClr val="black">
                    <a:lumMod val="65000"/>
                    <a:lumOff val="35000"/>
                  </a:prstClr>
                </a:solidFill>
                <a:effectLst/>
              </a:rPr>
              <a:t>Hovering the cursor over the bars provides annual values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'Data Analysis'!$J$2</c:f>
              <c:strCache>
                <c:ptCount val="1"/>
                <c:pt idx="0">
                  <c:v>Colombian</c:v>
                </c:pt>
              </c:strCache>
            </c:strRef>
          </c:tx>
          <c:spPr>
            <a:solidFill>
              <a:schemeClr val="accent2"/>
            </a:solidFill>
            <a:ln>
              <a:noFill/>
            </a:ln>
            <a:effectLst/>
          </c:spPr>
          <c:invertIfNegative val="0"/>
          <c:dPt>
            <c:idx val="9"/>
            <c:invertIfNegative val="0"/>
            <c:bubble3D val="0"/>
            <c:spPr>
              <a:solidFill>
                <a:schemeClr val="accent2"/>
              </a:solidFill>
              <a:ln>
                <a:noFill/>
              </a:ln>
              <a:effectLst/>
            </c:spPr>
            <c:extLst>
              <c:ext xmlns:c16="http://schemas.microsoft.com/office/drawing/2014/chart" uri="{C3380CC4-5D6E-409C-BE32-E72D297353CC}">
                <c16:uniqueId val="{00000000-4C2E-FA48-A3EC-4BB2A069A925}"/>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1-4C2E-FA48-A3EC-4BB2A069A92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Analysis'!$I$3:$I$13</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'Data Analysis'!$J$3:$J$13</c:f>
              <c:numCache>
                <c:formatCode>"$"#,##0</c:formatCode>
                <c:ptCount val="11"/>
                <c:pt idx="0">
                  <c:v>1251511</c:v>
                </c:pt>
                <c:pt idx="1">
                  <c:v>2664631</c:v>
                </c:pt>
                <c:pt idx="2">
                  <c:v>4280450</c:v>
                </c:pt>
                <c:pt idx="3">
                  <c:v>7281283</c:v>
                </c:pt>
                <c:pt idx="4">
                  <c:v>8666448</c:v>
                </c:pt>
                <c:pt idx="5">
                  <c:v>8798294</c:v>
                </c:pt>
                <c:pt idx="6">
                  <c:v>7875096</c:v>
                </c:pt>
                <c:pt idx="7">
                  <c:v>11269531</c:v>
                </c:pt>
                <c:pt idx="8">
                  <c:v>13292366</c:v>
                </c:pt>
                <c:pt idx="9">
                  <c:v>15175446</c:v>
                </c:pt>
                <c:pt idx="10">
                  <c:v>10570309</c:v>
                </c:pt>
              </c:numCache>
            </c:numRef>
          </c:val>
          <c:extLst>
            <c:ext xmlns:c16="http://schemas.microsoft.com/office/drawing/2014/chart" uri="{C3380CC4-5D6E-409C-BE32-E72D297353CC}">
              <c16:uniqueId val="{00000000-EF4F-E748-8DD7-523BFEE4B3DE}"/>
            </c:ext>
          </c:extLst>
        </c:ser>
        <c:dLbls>
          <c:showLegendKey val="0"/>
          <c:showVal val="0"/>
          <c:showCatName val="0"/>
          <c:showSerName val="0"/>
          <c:showPercent val="0"/>
          <c:showBubbleSize val="0"/>
        </c:dLbls>
        <c:gapWidth val="219"/>
        <c:overlap val="-27"/>
        <c:axId val="1526297792"/>
        <c:axId val="1526410016"/>
      </c:barChart>
      <c:catAx>
        <c:axId val="152629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410016"/>
        <c:crosses val="autoZero"/>
        <c:auto val="1"/>
        <c:lblAlgn val="ctr"/>
        <c:lblOffset val="100"/>
        <c:noMultiLvlLbl val="0"/>
      </c:catAx>
      <c:valAx>
        <c:axId val="1526410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Total Amount in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6297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0" i="0" u="none" strike="noStrike" kern="1200" spc="0" baseline="0" dirty="0">
                <a:solidFill>
                  <a:sysClr val="windowText" lastClr="000000">
                    <a:lumMod val="65000"/>
                    <a:lumOff val="35000"/>
                  </a:sysClr>
                </a:solidFill>
              </a:rPr>
              <a:t>Share of Direct USAID Funding to </a:t>
            </a:r>
            <a:r>
              <a:rPr lang="en-US" sz="2800" b="0" i="0" u="none" strike="noStrike" kern="1200" spc="0" baseline="0">
                <a:solidFill>
                  <a:sysClr val="windowText" lastClr="000000">
                    <a:lumMod val="65000"/>
                    <a:lumOff val="35000"/>
                  </a:sysClr>
                </a:solidFill>
              </a:rPr>
              <a:t>Colombian Organizations: </a:t>
            </a:r>
            <a:r>
              <a:rPr lang="en-US" sz="2800" b="0" i="0" u="none" strike="noStrike" kern="1200" spc="0" baseline="0" dirty="0">
                <a:solidFill>
                  <a:sysClr val="windowText" lastClr="000000">
                    <a:lumMod val="65000"/>
                    <a:lumOff val="35000"/>
                  </a:sysClr>
                </a:solidFill>
              </a:rPr>
              <a:t>PWYF and USAID Methods Compared*</a:t>
            </a:r>
          </a:p>
          <a:p>
            <a:pPr>
              <a:defRPr/>
            </a:pPr>
            <a:r>
              <a:rPr lang="en-US" sz="1400" b="0" i="0" u="none" strike="noStrike" kern="1200" spc="0" baseline="0" dirty="0">
                <a:solidFill>
                  <a:sysClr val="windowText" lastClr="000000">
                    <a:lumMod val="65000"/>
                    <a:lumOff val="35000"/>
                  </a:sysClr>
                </a:solidFill>
              </a:rPr>
              <a:t>Hovering the cursor over the bars provides annual value shares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'Slide 18 - USAID v PWYF'!$B$19</c:f>
              <c:strCache>
                <c:ptCount val="1"/>
                <c:pt idx="0">
                  <c:v>PWYF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18 - USAID v PWYF'!$A$20:$A$30</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'Slide 18 - USAID v PWYF'!$B$20:$B$30</c:f>
              <c:numCache>
                <c:formatCode>0.0%</c:formatCode>
                <c:ptCount val="11"/>
                <c:pt idx="0">
                  <c:v>3.7780997662549616E-2</c:v>
                </c:pt>
                <c:pt idx="1">
                  <c:v>1.8285642987809932E-2</c:v>
                </c:pt>
                <c:pt idx="2">
                  <c:v>2.7797050754637214E-2</c:v>
                </c:pt>
                <c:pt idx="3">
                  <c:v>4.673093339707473E-2</c:v>
                </c:pt>
                <c:pt idx="4">
                  <c:v>6.5062259922649135E-2</c:v>
                </c:pt>
                <c:pt idx="5">
                  <c:v>6.1505924833155548E-2</c:v>
                </c:pt>
                <c:pt idx="6">
                  <c:v>4.6559365162902051E-2</c:v>
                </c:pt>
                <c:pt idx="7">
                  <c:v>4.7672118017624374E-2</c:v>
                </c:pt>
                <c:pt idx="8">
                  <c:v>4.1738104411995568E-2</c:v>
                </c:pt>
                <c:pt idx="9">
                  <c:v>3.7190194231679012E-2</c:v>
                </c:pt>
                <c:pt idx="10">
                  <c:v>2.7545800303726699E-2</c:v>
                </c:pt>
              </c:numCache>
            </c:numRef>
          </c:val>
          <c:extLst>
            <c:ext xmlns:c16="http://schemas.microsoft.com/office/drawing/2014/chart" uri="{C3380CC4-5D6E-409C-BE32-E72D297353CC}">
              <c16:uniqueId val="{00000000-6ACE-E44E-A73F-EFF1C55A8E30}"/>
            </c:ext>
          </c:extLst>
        </c:ser>
        <c:ser>
          <c:idx val="1"/>
          <c:order val="1"/>
          <c:tx>
            <c:strRef>
              <c:f>'Slide 18 - USAID v PWYF'!$C$19</c:f>
              <c:strCache>
                <c:ptCount val="1"/>
                <c:pt idx="0">
                  <c:v>USAID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18 - USAID v PWYF'!$A$20:$A$30</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'Slide 18 - USAID v PWYF'!$C$20:$C$30</c:f>
              <c:numCache>
                <c:formatCode>0.0%</c:formatCode>
                <c:ptCount val="11"/>
                <c:pt idx="0">
                  <c:v>4.6788206273934208E-2</c:v>
                </c:pt>
                <c:pt idx="1">
                  <c:v>2.5314077981137627E-2</c:v>
                </c:pt>
                <c:pt idx="2">
                  <c:v>3.8094736294810881E-2</c:v>
                </c:pt>
                <c:pt idx="3">
                  <c:v>7.7510698033415051E-2</c:v>
                </c:pt>
                <c:pt idx="4">
                  <c:v>0.10319031258159493</c:v>
                </c:pt>
                <c:pt idx="5">
                  <c:v>0.10914404592844715</c:v>
                </c:pt>
                <c:pt idx="6">
                  <c:v>9.2779923019057381E-2</c:v>
                </c:pt>
                <c:pt idx="7">
                  <c:v>9.6532826757983428E-2</c:v>
                </c:pt>
                <c:pt idx="8">
                  <c:v>8.2211159118302471E-2</c:v>
                </c:pt>
                <c:pt idx="9">
                  <c:v>7.3999999999999996E-2</c:v>
                </c:pt>
                <c:pt idx="10">
                  <c:v>3.7999999999999999E-2</c:v>
                </c:pt>
              </c:numCache>
            </c:numRef>
          </c:val>
          <c:extLst>
            <c:ext xmlns:c16="http://schemas.microsoft.com/office/drawing/2014/chart" uri="{C3380CC4-5D6E-409C-BE32-E72D297353CC}">
              <c16:uniqueId val="{00000001-6ACE-E44E-A73F-EFF1C55A8E30}"/>
            </c:ext>
          </c:extLst>
        </c:ser>
        <c:dLbls>
          <c:showLegendKey val="0"/>
          <c:showVal val="0"/>
          <c:showCatName val="0"/>
          <c:showSerName val="0"/>
          <c:showPercent val="0"/>
          <c:showBubbleSize val="0"/>
        </c:dLbls>
        <c:gapWidth val="219"/>
        <c:overlap val="-27"/>
        <c:axId val="740179503"/>
        <c:axId val="1609930128"/>
      </c:barChart>
      <c:catAx>
        <c:axId val="740179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9930128"/>
        <c:crosses val="autoZero"/>
        <c:auto val="1"/>
        <c:lblAlgn val="ctr"/>
        <c:lblOffset val="100"/>
        <c:noMultiLvlLbl val="0"/>
      </c:catAx>
      <c:valAx>
        <c:axId val="1609930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0179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0.29884</cdr:x>
      <cdr:y>0.64359</cdr:y>
    </cdr:from>
    <cdr:to>
      <cdr:x>1</cdr:x>
      <cdr:y>1</cdr:y>
    </cdr:to>
    <cdr:pic>
      <cdr:nvPicPr>
        <cdr:cNvPr id="2" name="Content Placeholder 4">
          <a:extLst xmlns:a="http://schemas.openxmlformats.org/drawingml/2006/main">
            <a:ext uri="{FF2B5EF4-FFF2-40B4-BE49-F238E27FC236}">
              <a16:creationId xmlns:a16="http://schemas.microsoft.com/office/drawing/2014/main" id="{4965074A-B9FD-D037-5537-ABF61F33338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alphaModFix amt="27000"/>
          <a:extLs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3643424" y="3859082"/>
          <a:ext cx="8548576" cy="213714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1D912-70CC-49CB-85AE-D577C0545B4E}" type="datetimeFigureOut">
              <a:rPr lang="en-US" smtClean="0"/>
              <a:t>2/22/24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AF367-0DC0-4B6F-A57F-CA86DE39F693}" type="slidenum">
              <a:rPr lang="en-US" smtClean="0"/>
              <a:t>‹#›</a:t>
            </a:fld>
            <a:endParaRPr lang="en-US" dirty="0"/>
          </a:p>
        </p:txBody>
      </p:sp>
    </p:spTree>
    <p:extLst>
      <p:ext uri="{BB962C8B-B14F-4D97-AF65-F5344CB8AC3E}">
        <p14:creationId xmlns:p14="http://schemas.microsoft.com/office/powerpoint/2010/main" val="3645197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EAF367-0DC0-4B6F-A57F-CA86DE39F693}" type="slidenum">
              <a:rPr lang="en-US" smtClean="0"/>
              <a:t>1</a:t>
            </a:fld>
            <a:endParaRPr lang="en-US" dirty="0"/>
          </a:p>
        </p:txBody>
      </p:sp>
    </p:spTree>
    <p:extLst>
      <p:ext uri="{BB962C8B-B14F-4D97-AF65-F5344CB8AC3E}">
        <p14:creationId xmlns:p14="http://schemas.microsoft.com/office/powerpoint/2010/main" val="773842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AF367-0DC0-4B6F-A57F-CA86DE39F693}" type="slidenum">
              <a:rPr lang="en-US" smtClean="0"/>
              <a:t>11</a:t>
            </a:fld>
            <a:endParaRPr lang="en-US" dirty="0"/>
          </a:p>
        </p:txBody>
      </p:sp>
    </p:spTree>
    <p:extLst>
      <p:ext uri="{BB962C8B-B14F-4D97-AF65-F5344CB8AC3E}">
        <p14:creationId xmlns:p14="http://schemas.microsoft.com/office/powerpoint/2010/main" val="3098379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AF367-0DC0-4B6F-A57F-CA86DE39F693}" type="slidenum">
              <a:rPr lang="en-US" smtClean="0"/>
              <a:t>12</a:t>
            </a:fld>
            <a:endParaRPr lang="en-US" dirty="0"/>
          </a:p>
        </p:txBody>
      </p:sp>
    </p:spTree>
    <p:extLst>
      <p:ext uri="{BB962C8B-B14F-4D97-AF65-F5344CB8AC3E}">
        <p14:creationId xmlns:p14="http://schemas.microsoft.com/office/powerpoint/2010/main" val="1832149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AF367-0DC0-4B6F-A57F-CA86DE39F693}" type="slidenum">
              <a:rPr lang="en-US" smtClean="0"/>
              <a:t>13</a:t>
            </a:fld>
            <a:endParaRPr lang="en-US" dirty="0"/>
          </a:p>
        </p:txBody>
      </p:sp>
    </p:spTree>
    <p:extLst>
      <p:ext uri="{BB962C8B-B14F-4D97-AF65-F5344CB8AC3E}">
        <p14:creationId xmlns:p14="http://schemas.microsoft.com/office/powerpoint/2010/main" val="763767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AF367-0DC0-4B6F-A57F-CA86DE39F693}" type="slidenum">
              <a:rPr lang="en-US" smtClean="0"/>
              <a:t>14</a:t>
            </a:fld>
            <a:endParaRPr lang="en-US" dirty="0"/>
          </a:p>
        </p:txBody>
      </p:sp>
    </p:spTree>
    <p:extLst>
      <p:ext uri="{BB962C8B-B14F-4D97-AF65-F5344CB8AC3E}">
        <p14:creationId xmlns:p14="http://schemas.microsoft.com/office/powerpoint/2010/main" val="1185121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AF367-0DC0-4B6F-A57F-CA86DE39F693}" type="slidenum">
              <a:rPr lang="en-US" smtClean="0"/>
              <a:t>15</a:t>
            </a:fld>
            <a:endParaRPr lang="en-US" dirty="0"/>
          </a:p>
        </p:txBody>
      </p:sp>
    </p:spTree>
    <p:extLst>
      <p:ext uri="{BB962C8B-B14F-4D97-AF65-F5344CB8AC3E}">
        <p14:creationId xmlns:p14="http://schemas.microsoft.com/office/powerpoint/2010/main" val="2427256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b93beb34ff_2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g2b93beb34ff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AF367-0DC0-4B6F-A57F-CA86DE39F693}" type="slidenum">
              <a:rPr lang="en-US" smtClean="0"/>
              <a:t>2</a:t>
            </a:fld>
            <a:endParaRPr lang="en-US" dirty="0"/>
          </a:p>
        </p:txBody>
      </p:sp>
    </p:spTree>
    <p:extLst>
      <p:ext uri="{BB962C8B-B14F-4D97-AF65-F5344CB8AC3E}">
        <p14:creationId xmlns:p14="http://schemas.microsoft.com/office/powerpoint/2010/main" val="322929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AF367-0DC0-4B6F-A57F-CA86DE39F693}" type="slidenum">
              <a:rPr lang="en-US" smtClean="0"/>
              <a:t>3</a:t>
            </a:fld>
            <a:endParaRPr lang="en-US" dirty="0"/>
          </a:p>
        </p:txBody>
      </p:sp>
    </p:spTree>
    <p:extLst>
      <p:ext uri="{BB962C8B-B14F-4D97-AF65-F5344CB8AC3E}">
        <p14:creationId xmlns:p14="http://schemas.microsoft.com/office/powerpoint/2010/main" val="364092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AF367-0DC0-4B6F-A57F-CA86DE39F693}" type="slidenum">
              <a:rPr lang="en-US" smtClean="0"/>
              <a:t>4</a:t>
            </a:fld>
            <a:endParaRPr lang="en-US" dirty="0"/>
          </a:p>
        </p:txBody>
      </p:sp>
    </p:spTree>
    <p:extLst>
      <p:ext uri="{BB962C8B-B14F-4D97-AF65-F5344CB8AC3E}">
        <p14:creationId xmlns:p14="http://schemas.microsoft.com/office/powerpoint/2010/main" val="870810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AF367-0DC0-4B6F-A57F-CA86DE39F693}" type="slidenum">
              <a:rPr lang="en-US" smtClean="0"/>
              <a:t>6</a:t>
            </a:fld>
            <a:endParaRPr lang="en-US" dirty="0"/>
          </a:p>
        </p:txBody>
      </p:sp>
    </p:spTree>
    <p:extLst>
      <p:ext uri="{BB962C8B-B14F-4D97-AF65-F5344CB8AC3E}">
        <p14:creationId xmlns:p14="http://schemas.microsoft.com/office/powerpoint/2010/main" val="2665625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AF367-0DC0-4B6F-A57F-CA86DE39F693}" type="slidenum">
              <a:rPr lang="en-US" smtClean="0"/>
              <a:t>7</a:t>
            </a:fld>
            <a:endParaRPr lang="en-US" dirty="0"/>
          </a:p>
        </p:txBody>
      </p:sp>
    </p:spTree>
    <p:extLst>
      <p:ext uri="{BB962C8B-B14F-4D97-AF65-F5344CB8AC3E}">
        <p14:creationId xmlns:p14="http://schemas.microsoft.com/office/powerpoint/2010/main" val="193864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AF367-0DC0-4B6F-A57F-CA86DE39F693}" type="slidenum">
              <a:rPr lang="en-US" smtClean="0"/>
              <a:t>8</a:t>
            </a:fld>
            <a:endParaRPr lang="en-US" dirty="0"/>
          </a:p>
        </p:txBody>
      </p:sp>
    </p:spTree>
    <p:extLst>
      <p:ext uri="{BB962C8B-B14F-4D97-AF65-F5344CB8AC3E}">
        <p14:creationId xmlns:p14="http://schemas.microsoft.com/office/powerpoint/2010/main" val="3910761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AF367-0DC0-4B6F-A57F-CA86DE39F693}" type="slidenum">
              <a:rPr lang="en-US" smtClean="0"/>
              <a:t>9</a:t>
            </a:fld>
            <a:endParaRPr lang="en-US" dirty="0"/>
          </a:p>
        </p:txBody>
      </p:sp>
    </p:spTree>
    <p:extLst>
      <p:ext uri="{BB962C8B-B14F-4D97-AF65-F5344CB8AC3E}">
        <p14:creationId xmlns:p14="http://schemas.microsoft.com/office/powerpoint/2010/main" val="3359823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AF367-0DC0-4B6F-A57F-CA86DE39F693}" type="slidenum">
              <a:rPr lang="en-US" smtClean="0"/>
              <a:t>10</a:t>
            </a:fld>
            <a:endParaRPr lang="en-US" dirty="0"/>
          </a:p>
        </p:txBody>
      </p:sp>
    </p:spTree>
    <p:extLst>
      <p:ext uri="{BB962C8B-B14F-4D97-AF65-F5344CB8AC3E}">
        <p14:creationId xmlns:p14="http://schemas.microsoft.com/office/powerpoint/2010/main" val="4253219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AA9B-988F-43A6-84FA-D5E5E1724A6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7FD31DC-93ED-4302-88F6-9E1FBC67EB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3583FD-4125-4DD3-87FF-68579592A754}"/>
              </a:ext>
            </a:extLst>
          </p:cNvPr>
          <p:cNvSpPr>
            <a:spLocks noGrp="1"/>
          </p:cNvSpPr>
          <p:nvPr>
            <p:ph type="dt" sz="half" idx="10"/>
          </p:nvPr>
        </p:nvSpPr>
        <p:spPr/>
        <p:txBody>
          <a:bodyPr/>
          <a:lstStyle/>
          <a:p>
            <a:fld id="{638E2D54-BC40-4916-B44C-52CCAF089C1F}" type="datetimeFigureOut">
              <a:rPr lang="en-US" smtClean="0"/>
              <a:t>2/22/24</a:t>
            </a:fld>
            <a:endParaRPr lang="en-US" dirty="0"/>
          </a:p>
        </p:txBody>
      </p:sp>
      <p:sp>
        <p:nvSpPr>
          <p:cNvPr id="5" name="Footer Placeholder 4">
            <a:extLst>
              <a:ext uri="{FF2B5EF4-FFF2-40B4-BE49-F238E27FC236}">
                <a16:creationId xmlns:a16="http://schemas.microsoft.com/office/drawing/2014/main" id="{4D278B43-0B25-4957-B0D4-5DBF0B2787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1253B8-6AEC-4E78-BCF8-B700BC15CF59}"/>
              </a:ext>
            </a:extLst>
          </p:cNvPr>
          <p:cNvSpPr>
            <a:spLocks noGrp="1"/>
          </p:cNvSpPr>
          <p:nvPr>
            <p:ph type="sldNum" sz="quarter" idx="12"/>
          </p:nvPr>
        </p:nvSpPr>
        <p:spPr/>
        <p:txBody>
          <a:bodyPr/>
          <a:lstStyle/>
          <a:p>
            <a:fld id="{7065E99C-CB1E-4451-A291-5828DC2B40B1}" type="slidenum">
              <a:rPr lang="en-US" smtClean="0"/>
              <a:t>‹#›</a:t>
            </a:fld>
            <a:endParaRPr lang="en-US" dirty="0"/>
          </a:p>
        </p:txBody>
      </p:sp>
    </p:spTree>
    <p:extLst>
      <p:ext uri="{BB962C8B-B14F-4D97-AF65-F5344CB8AC3E}">
        <p14:creationId xmlns:p14="http://schemas.microsoft.com/office/powerpoint/2010/main" val="1069730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B7ED8-6064-4B2F-A6D7-A2312EB26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77FB63-5D3D-4746-BFC4-94D33F889A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0D53D-BEA9-4695-B923-25DCB7320F46}"/>
              </a:ext>
            </a:extLst>
          </p:cNvPr>
          <p:cNvSpPr>
            <a:spLocks noGrp="1"/>
          </p:cNvSpPr>
          <p:nvPr>
            <p:ph type="dt" sz="half" idx="10"/>
          </p:nvPr>
        </p:nvSpPr>
        <p:spPr/>
        <p:txBody>
          <a:bodyPr/>
          <a:lstStyle/>
          <a:p>
            <a:fld id="{638E2D54-BC40-4916-B44C-52CCAF089C1F}" type="datetimeFigureOut">
              <a:rPr lang="en-US" smtClean="0"/>
              <a:t>2/22/24</a:t>
            </a:fld>
            <a:endParaRPr lang="en-US" dirty="0"/>
          </a:p>
        </p:txBody>
      </p:sp>
      <p:sp>
        <p:nvSpPr>
          <p:cNvPr id="5" name="Footer Placeholder 4">
            <a:extLst>
              <a:ext uri="{FF2B5EF4-FFF2-40B4-BE49-F238E27FC236}">
                <a16:creationId xmlns:a16="http://schemas.microsoft.com/office/drawing/2014/main" id="{C10D4B24-5C22-4BEB-B2D1-CA2CAB0698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2031B4-FCF1-4398-98C4-805B32354991}"/>
              </a:ext>
            </a:extLst>
          </p:cNvPr>
          <p:cNvSpPr>
            <a:spLocks noGrp="1"/>
          </p:cNvSpPr>
          <p:nvPr>
            <p:ph type="sldNum" sz="quarter" idx="12"/>
          </p:nvPr>
        </p:nvSpPr>
        <p:spPr/>
        <p:txBody>
          <a:bodyPr/>
          <a:lstStyle/>
          <a:p>
            <a:fld id="{7065E99C-CB1E-4451-A291-5828DC2B40B1}" type="slidenum">
              <a:rPr lang="en-US" smtClean="0"/>
              <a:t>‹#›</a:t>
            </a:fld>
            <a:endParaRPr lang="en-US" dirty="0"/>
          </a:p>
        </p:txBody>
      </p:sp>
    </p:spTree>
    <p:extLst>
      <p:ext uri="{BB962C8B-B14F-4D97-AF65-F5344CB8AC3E}">
        <p14:creationId xmlns:p14="http://schemas.microsoft.com/office/powerpoint/2010/main" val="385895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3FA4A9-01B6-49E9-9194-5B2155D469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4D39D6-1DD2-4ECB-ABE1-C6594C04B5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2F60E-8AC1-46C1-B60E-DE7589195D8E}"/>
              </a:ext>
            </a:extLst>
          </p:cNvPr>
          <p:cNvSpPr>
            <a:spLocks noGrp="1"/>
          </p:cNvSpPr>
          <p:nvPr>
            <p:ph type="dt" sz="half" idx="10"/>
          </p:nvPr>
        </p:nvSpPr>
        <p:spPr/>
        <p:txBody>
          <a:bodyPr/>
          <a:lstStyle/>
          <a:p>
            <a:fld id="{638E2D54-BC40-4916-B44C-52CCAF089C1F}" type="datetimeFigureOut">
              <a:rPr lang="en-US" smtClean="0"/>
              <a:t>2/22/24</a:t>
            </a:fld>
            <a:endParaRPr lang="en-US" dirty="0"/>
          </a:p>
        </p:txBody>
      </p:sp>
      <p:sp>
        <p:nvSpPr>
          <p:cNvPr id="5" name="Footer Placeholder 4">
            <a:extLst>
              <a:ext uri="{FF2B5EF4-FFF2-40B4-BE49-F238E27FC236}">
                <a16:creationId xmlns:a16="http://schemas.microsoft.com/office/drawing/2014/main" id="{93D60D47-E09B-4BF9-B7FF-297153B308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BDEE0B-1734-40BD-802C-60CC983B7270}"/>
              </a:ext>
            </a:extLst>
          </p:cNvPr>
          <p:cNvSpPr>
            <a:spLocks noGrp="1"/>
          </p:cNvSpPr>
          <p:nvPr>
            <p:ph type="sldNum" sz="quarter" idx="12"/>
          </p:nvPr>
        </p:nvSpPr>
        <p:spPr/>
        <p:txBody>
          <a:bodyPr/>
          <a:lstStyle/>
          <a:p>
            <a:fld id="{7065E99C-CB1E-4451-A291-5828DC2B40B1}" type="slidenum">
              <a:rPr lang="en-US" smtClean="0"/>
              <a:t>‹#›</a:t>
            </a:fld>
            <a:endParaRPr lang="en-US" dirty="0"/>
          </a:p>
        </p:txBody>
      </p:sp>
    </p:spTree>
    <p:extLst>
      <p:ext uri="{BB962C8B-B14F-4D97-AF65-F5344CB8AC3E}">
        <p14:creationId xmlns:p14="http://schemas.microsoft.com/office/powerpoint/2010/main" val="322917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D72BC-0FD7-4466-BCF1-237539C0EF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162B51-0A51-40D9-AC58-485B22E41C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A34C2-D712-44ED-8655-78CE119DE0B3}"/>
              </a:ext>
            </a:extLst>
          </p:cNvPr>
          <p:cNvSpPr>
            <a:spLocks noGrp="1"/>
          </p:cNvSpPr>
          <p:nvPr>
            <p:ph type="dt" sz="half" idx="10"/>
          </p:nvPr>
        </p:nvSpPr>
        <p:spPr/>
        <p:txBody>
          <a:bodyPr/>
          <a:lstStyle/>
          <a:p>
            <a:fld id="{638E2D54-BC40-4916-B44C-52CCAF089C1F}" type="datetimeFigureOut">
              <a:rPr lang="en-US" smtClean="0"/>
              <a:t>2/22/24</a:t>
            </a:fld>
            <a:endParaRPr lang="en-US" dirty="0"/>
          </a:p>
        </p:txBody>
      </p:sp>
      <p:sp>
        <p:nvSpPr>
          <p:cNvPr id="5" name="Footer Placeholder 4">
            <a:extLst>
              <a:ext uri="{FF2B5EF4-FFF2-40B4-BE49-F238E27FC236}">
                <a16:creationId xmlns:a16="http://schemas.microsoft.com/office/drawing/2014/main" id="{0B733085-76CB-4E2C-AA45-1039A2890A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9CD326-414E-40DC-8AD1-4AD74A572598}"/>
              </a:ext>
            </a:extLst>
          </p:cNvPr>
          <p:cNvSpPr>
            <a:spLocks noGrp="1"/>
          </p:cNvSpPr>
          <p:nvPr>
            <p:ph type="sldNum" sz="quarter" idx="12"/>
          </p:nvPr>
        </p:nvSpPr>
        <p:spPr/>
        <p:txBody>
          <a:bodyPr/>
          <a:lstStyle/>
          <a:p>
            <a:fld id="{7065E99C-CB1E-4451-A291-5828DC2B40B1}" type="slidenum">
              <a:rPr lang="en-US" smtClean="0"/>
              <a:t>‹#›</a:t>
            </a:fld>
            <a:endParaRPr lang="en-US" dirty="0"/>
          </a:p>
        </p:txBody>
      </p:sp>
    </p:spTree>
    <p:extLst>
      <p:ext uri="{BB962C8B-B14F-4D97-AF65-F5344CB8AC3E}">
        <p14:creationId xmlns:p14="http://schemas.microsoft.com/office/powerpoint/2010/main" val="292075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21A8E-FAAA-4A99-8575-0F30054182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81FE19-03E9-44B1-BD05-88368AED1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246A01-B9D5-4AA1-81D3-4EF7951F84A7}"/>
              </a:ext>
            </a:extLst>
          </p:cNvPr>
          <p:cNvSpPr>
            <a:spLocks noGrp="1"/>
          </p:cNvSpPr>
          <p:nvPr>
            <p:ph type="dt" sz="half" idx="10"/>
          </p:nvPr>
        </p:nvSpPr>
        <p:spPr/>
        <p:txBody>
          <a:bodyPr/>
          <a:lstStyle/>
          <a:p>
            <a:fld id="{638E2D54-BC40-4916-B44C-52CCAF089C1F}" type="datetimeFigureOut">
              <a:rPr lang="en-US" smtClean="0"/>
              <a:t>2/22/24</a:t>
            </a:fld>
            <a:endParaRPr lang="en-US" dirty="0"/>
          </a:p>
        </p:txBody>
      </p:sp>
      <p:sp>
        <p:nvSpPr>
          <p:cNvPr id="5" name="Footer Placeholder 4">
            <a:extLst>
              <a:ext uri="{FF2B5EF4-FFF2-40B4-BE49-F238E27FC236}">
                <a16:creationId xmlns:a16="http://schemas.microsoft.com/office/drawing/2014/main" id="{82701295-904E-4C96-9DC0-16A4973F1D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407645-4082-47B7-87D3-BB95DD3C9C89}"/>
              </a:ext>
            </a:extLst>
          </p:cNvPr>
          <p:cNvSpPr>
            <a:spLocks noGrp="1"/>
          </p:cNvSpPr>
          <p:nvPr>
            <p:ph type="sldNum" sz="quarter" idx="12"/>
          </p:nvPr>
        </p:nvSpPr>
        <p:spPr/>
        <p:txBody>
          <a:bodyPr/>
          <a:lstStyle/>
          <a:p>
            <a:fld id="{7065E99C-CB1E-4451-A291-5828DC2B40B1}" type="slidenum">
              <a:rPr lang="en-US" smtClean="0"/>
              <a:t>‹#›</a:t>
            </a:fld>
            <a:endParaRPr lang="en-US" dirty="0"/>
          </a:p>
        </p:txBody>
      </p:sp>
    </p:spTree>
    <p:extLst>
      <p:ext uri="{BB962C8B-B14F-4D97-AF65-F5344CB8AC3E}">
        <p14:creationId xmlns:p14="http://schemas.microsoft.com/office/powerpoint/2010/main" val="262664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D029-2DF5-4018-A3F5-CC06D37BCB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D145C-62CD-40AE-8F6A-3DDCECFFCF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FDE0BD-C596-4FBA-9935-C73CF5E9FA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DDD967-4093-43F0-B413-E2EA0619AA0F}"/>
              </a:ext>
            </a:extLst>
          </p:cNvPr>
          <p:cNvSpPr>
            <a:spLocks noGrp="1"/>
          </p:cNvSpPr>
          <p:nvPr>
            <p:ph type="dt" sz="half" idx="10"/>
          </p:nvPr>
        </p:nvSpPr>
        <p:spPr/>
        <p:txBody>
          <a:bodyPr/>
          <a:lstStyle/>
          <a:p>
            <a:fld id="{638E2D54-BC40-4916-B44C-52CCAF089C1F}" type="datetimeFigureOut">
              <a:rPr lang="en-US" smtClean="0"/>
              <a:t>2/22/24</a:t>
            </a:fld>
            <a:endParaRPr lang="en-US" dirty="0"/>
          </a:p>
        </p:txBody>
      </p:sp>
      <p:sp>
        <p:nvSpPr>
          <p:cNvPr id="6" name="Footer Placeholder 5">
            <a:extLst>
              <a:ext uri="{FF2B5EF4-FFF2-40B4-BE49-F238E27FC236}">
                <a16:creationId xmlns:a16="http://schemas.microsoft.com/office/drawing/2014/main" id="{5BB7FF9C-C0A1-49D7-847B-A7E12D8A67B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578391-36DD-4D7C-B339-C4A63D631632}"/>
              </a:ext>
            </a:extLst>
          </p:cNvPr>
          <p:cNvSpPr>
            <a:spLocks noGrp="1"/>
          </p:cNvSpPr>
          <p:nvPr>
            <p:ph type="sldNum" sz="quarter" idx="12"/>
          </p:nvPr>
        </p:nvSpPr>
        <p:spPr/>
        <p:txBody>
          <a:bodyPr/>
          <a:lstStyle/>
          <a:p>
            <a:fld id="{7065E99C-CB1E-4451-A291-5828DC2B40B1}" type="slidenum">
              <a:rPr lang="en-US" smtClean="0"/>
              <a:t>‹#›</a:t>
            </a:fld>
            <a:endParaRPr lang="en-US" dirty="0"/>
          </a:p>
        </p:txBody>
      </p:sp>
    </p:spTree>
    <p:extLst>
      <p:ext uri="{BB962C8B-B14F-4D97-AF65-F5344CB8AC3E}">
        <p14:creationId xmlns:p14="http://schemas.microsoft.com/office/powerpoint/2010/main" val="25863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EFC1-E38B-4461-B917-7376C706A6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76F64D-AC41-4956-A058-8D4375858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1A9B7-F48B-4799-9648-7867D0B612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C758C1-F231-43EB-ABC9-A0D501B96B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192B0B-F8B5-4453-81A6-305D80AB6A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27C8E0-A515-4B90-83F0-442D6171C5EE}"/>
              </a:ext>
            </a:extLst>
          </p:cNvPr>
          <p:cNvSpPr>
            <a:spLocks noGrp="1"/>
          </p:cNvSpPr>
          <p:nvPr>
            <p:ph type="dt" sz="half" idx="10"/>
          </p:nvPr>
        </p:nvSpPr>
        <p:spPr/>
        <p:txBody>
          <a:bodyPr/>
          <a:lstStyle/>
          <a:p>
            <a:fld id="{638E2D54-BC40-4916-B44C-52CCAF089C1F}" type="datetimeFigureOut">
              <a:rPr lang="en-US" smtClean="0"/>
              <a:t>2/22/24</a:t>
            </a:fld>
            <a:endParaRPr lang="en-US" dirty="0"/>
          </a:p>
        </p:txBody>
      </p:sp>
      <p:sp>
        <p:nvSpPr>
          <p:cNvPr id="8" name="Footer Placeholder 7">
            <a:extLst>
              <a:ext uri="{FF2B5EF4-FFF2-40B4-BE49-F238E27FC236}">
                <a16:creationId xmlns:a16="http://schemas.microsoft.com/office/drawing/2014/main" id="{8540D325-0B37-4478-AD16-AD70621B45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39E8304-DE67-4A68-8BA7-8965E8C051E5}"/>
              </a:ext>
            </a:extLst>
          </p:cNvPr>
          <p:cNvSpPr>
            <a:spLocks noGrp="1"/>
          </p:cNvSpPr>
          <p:nvPr>
            <p:ph type="sldNum" sz="quarter" idx="12"/>
          </p:nvPr>
        </p:nvSpPr>
        <p:spPr/>
        <p:txBody>
          <a:bodyPr/>
          <a:lstStyle/>
          <a:p>
            <a:fld id="{7065E99C-CB1E-4451-A291-5828DC2B40B1}" type="slidenum">
              <a:rPr lang="en-US" smtClean="0"/>
              <a:t>‹#›</a:t>
            </a:fld>
            <a:endParaRPr lang="en-US" dirty="0"/>
          </a:p>
        </p:txBody>
      </p:sp>
    </p:spTree>
    <p:extLst>
      <p:ext uri="{BB962C8B-B14F-4D97-AF65-F5344CB8AC3E}">
        <p14:creationId xmlns:p14="http://schemas.microsoft.com/office/powerpoint/2010/main" val="574814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675E-F6CE-4D51-A992-AB4CF80A66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3A6786-5692-4630-9052-D6042C42D3E6}"/>
              </a:ext>
            </a:extLst>
          </p:cNvPr>
          <p:cNvSpPr>
            <a:spLocks noGrp="1"/>
          </p:cNvSpPr>
          <p:nvPr>
            <p:ph type="dt" sz="half" idx="10"/>
          </p:nvPr>
        </p:nvSpPr>
        <p:spPr/>
        <p:txBody>
          <a:bodyPr/>
          <a:lstStyle/>
          <a:p>
            <a:fld id="{638E2D54-BC40-4916-B44C-52CCAF089C1F}" type="datetimeFigureOut">
              <a:rPr lang="en-US" smtClean="0"/>
              <a:t>2/22/24</a:t>
            </a:fld>
            <a:endParaRPr lang="en-US" dirty="0"/>
          </a:p>
        </p:txBody>
      </p:sp>
      <p:sp>
        <p:nvSpPr>
          <p:cNvPr id="4" name="Footer Placeholder 3">
            <a:extLst>
              <a:ext uri="{FF2B5EF4-FFF2-40B4-BE49-F238E27FC236}">
                <a16:creationId xmlns:a16="http://schemas.microsoft.com/office/drawing/2014/main" id="{3D50C1CA-E926-422C-B1D6-3E82CFA5D71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2836466-76B3-495F-B9A6-236EA59011EB}"/>
              </a:ext>
            </a:extLst>
          </p:cNvPr>
          <p:cNvSpPr>
            <a:spLocks noGrp="1"/>
          </p:cNvSpPr>
          <p:nvPr>
            <p:ph type="sldNum" sz="quarter" idx="12"/>
          </p:nvPr>
        </p:nvSpPr>
        <p:spPr/>
        <p:txBody>
          <a:bodyPr/>
          <a:lstStyle/>
          <a:p>
            <a:fld id="{7065E99C-CB1E-4451-A291-5828DC2B40B1}" type="slidenum">
              <a:rPr lang="en-US" smtClean="0"/>
              <a:t>‹#›</a:t>
            </a:fld>
            <a:endParaRPr lang="en-US" dirty="0"/>
          </a:p>
        </p:txBody>
      </p:sp>
    </p:spTree>
    <p:extLst>
      <p:ext uri="{BB962C8B-B14F-4D97-AF65-F5344CB8AC3E}">
        <p14:creationId xmlns:p14="http://schemas.microsoft.com/office/powerpoint/2010/main" val="247905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7CEB0-E35D-47C6-A495-C1953B7441C5}"/>
              </a:ext>
            </a:extLst>
          </p:cNvPr>
          <p:cNvSpPr>
            <a:spLocks noGrp="1"/>
          </p:cNvSpPr>
          <p:nvPr>
            <p:ph type="dt" sz="half" idx="10"/>
          </p:nvPr>
        </p:nvSpPr>
        <p:spPr/>
        <p:txBody>
          <a:bodyPr/>
          <a:lstStyle/>
          <a:p>
            <a:fld id="{638E2D54-BC40-4916-B44C-52CCAF089C1F}" type="datetimeFigureOut">
              <a:rPr lang="en-US" smtClean="0"/>
              <a:t>2/22/24</a:t>
            </a:fld>
            <a:endParaRPr lang="en-US" dirty="0"/>
          </a:p>
        </p:txBody>
      </p:sp>
      <p:sp>
        <p:nvSpPr>
          <p:cNvPr id="3" name="Footer Placeholder 2">
            <a:extLst>
              <a:ext uri="{FF2B5EF4-FFF2-40B4-BE49-F238E27FC236}">
                <a16:creationId xmlns:a16="http://schemas.microsoft.com/office/drawing/2014/main" id="{84ABDE40-7B34-499F-9EEC-02DBCBDB3DC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572861C-B616-431F-9E99-DB93393E6895}"/>
              </a:ext>
            </a:extLst>
          </p:cNvPr>
          <p:cNvSpPr>
            <a:spLocks noGrp="1"/>
          </p:cNvSpPr>
          <p:nvPr>
            <p:ph type="sldNum" sz="quarter" idx="12"/>
          </p:nvPr>
        </p:nvSpPr>
        <p:spPr/>
        <p:txBody>
          <a:bodyPr/>
          <a:lstStyle/>
          <a:p>
            <a:fld id="{7065E99C-CB1E-4451-A291-5828DC2B40B1}" type="slidenum">
              <a:rPr lang="en-US" smtClean="0"/>
              <a:t>‹#›</a:t>
            </a:fld>
            <a:endParaRPr lang="en-US" dirty="0"/>
          </a:p>
        </p:txBody>
      </p:sp>
    </p:spTree>
    <p:extLst>
      <p:ext uri="{BB962C8B-B14F-4D97-AF65-F5344CB8AC3E}">
        <p14:creationId xmlns:p14="http://schemas.microsoft.com/office/powerpoint/2010/main" val="361157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91CA-7E3C-4F27-BA87-AA23710604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6F1BCE-C517-4210-841E-8F009045EB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CEFA4E-8166-4E24-B048-C790218C5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E5A352-15B0-4E9C-9FA8-260781934FEB}"/>
              </a:ext>
            </a:extLst>
          </p:cNvPr>
          <p:cNvSpPr>
            <a:spLocks noGrp="1"/>
          </p:cNvSpPr>
          <p:nvPr>
            <p:ph type="dt" sz="half" idx="10"/>
          </p:nvPr>
        </p:nvSpPr>
        <p:spPr/>
        <p:txBody>
          <a:bodyPr/>
          <a:lstStyle/>
          <a:p>
            <a:fld id="{638E2D54-BC40-4916-B44C-52CCAF089C1F}" type="datetimeFigureOut">
              <a:rPr lang="en-US" smtClean="0"/>
              <a:t>2/22/24</a:t>
            </a:fld>
            <a:endParaRPr lang="en-US" dirty="0"/>
          </a:p>
        </p:txBody>
      </p:sp>
      <p:sp>
        <p:nvSpPr>
          <p:cNvPr id="6" name="Footer Placeholder 5">
            <a:extLst>
              <a:ext uri="{FF2B5EF4-FFF2-40B4-BE49-F238E27FC236}">
                <a16:creationId xmlns:a16="http://schemas.microsoft.com/office/drawing/2014/main" id="{82DE1063-C676-4E0F-BB7F-780F6AD307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5E76ABD-734E-4242-A5B1-25FE9B07F468}"/>
              </a:ext>
            </a:extLst>
          </p:cNvPr>
          <p:cNvSpPr>
            <a:spLocks noGrp="1"/>
          </p:cNvSpPr>
          <p:nvPr>
            <p:ph type="sldNum" sz="quarter" idx="12"/>
          </p:nvPr>
        </p:nvSpPr>
        <p:spPr/>
        <p:txBody>
          <a:bodyPr/>
          <a:lstStyle/>
          <a:p>
            <a:fld id="{7065E99C-CB1E-4451-A291-5828DC2B40B1}" type="slidenum">
              <a:rPr lang="en-US" smtClean="0"/>
              <a:t>‹#›</a:t>
            </a:fld>
            <a:endParaRPr lang="en-US" dirty="0"/>
          </a:p>
        </p:txBody>
      </p:sp>
    </p:spTree>
    <p:extLst>
      <p:ext uri="{BB962C8B-B14F-4D97-AF65-F5344CB8AC3E}">
        <p14:creationId xmlns:p14="http://schemas.microsoft.com/office/powerpoint/2010/main" val="48569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49714-8B38-4E8E-A727-CF77BA4F16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1B386F-01C3-461E-B949-6FBE90DD50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D6CE194-B5B0-402E-A701-13EEE3869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2AB879-5DA2-4252-BE70-733A059A47B5}"/>
              </a:ext>
            </a:extLst>
          </p:cNvPr>
          <p:cNvSpPr>
            <a:spLocks noGrp="1"/>
          </p:cNvSpPr>
          <p:nvPr>
            <p:ph type="dt" sz="half" idx="10"/>
          </p:nvPr>
        </p:nvSpPr>
        <p:spPr/>
        <p:txBody>
          <a:bodyPr/>
          <a:lstStyle/>
          <a:p>
            <a:fld id="{638E2D54-BC40-4916-B44C-52CCAF089C1F}" type="datetimeFigureOut">
              <a:rPr lang="en-US" smtClean="0"/>
              <a:t>2/22/24</a:t>
            </a:fld>
            <a:endParaRPr lang="en-US" dirty="0"/>
          </a:p>
        </p:txBody>
      </p:sp>
      <p:sp>
        <p:nvSpPr>
          <p:cNvPr id="6" name="Footer Placeholder 5">
            <a:extLst>
              <a:ext uri="{FF2B5EF4-FFF2-40B4-BE49-F238E27FC236}">
                <a16:creationId xmlns:a16="http://schemas.microsoft.com/office/drawing/2014/main" id="{CCA7D050-E4D9-4A05-AD23-7A7D9E6233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996FE1-8A50-4B0C-A85F-0D62FA23C20E}"/>
              </a:ext>
            </a:extLst>
          </p:cNvPr>
          <p:cNvSpPr>
            <a:spLocks noGrp="1"/>
          </p:cNvSpPr>
          <p:nvPr>
            <p:ph type="sldNum" sz="quarter" idx="12"/>
          </p:nvPr>
        </p:nvSpPr>
        <p:spPr/>
        <p:txBody>
          <a:bodyPr/>
          <a:lstStyle/>
          <a:p>
            <a:fld id="{7065E99C-CB1E-4451-A291-5828DC2B40B1}" type="slidenum">
              <a:rPr lang="en-US" smtClean="0"/>
              <a:t>‹#›</a:t>
            </a:fld>
            <a:endParaRPr lang="en-US" dirty="0"/>
          </a:p>
        </p:txBody>
      </p:sp>
    </p:spTree>
    <p:extLst>
      <p:ext uri="{BB962C8B-B14F-4D97-AF65-F5344CB8AC3E}">
        <p14:creationId xmlns:p14="http://schemas.microsoft.com/office/powerpoint/2010/main" val="1184406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379826-1739-43D3-8612-B7711D8E9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A5DDEF-6F62-40D4-BB80-2F90A3C2E3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B19AB-1D62-41FF-A77E-DB4AF7F8D9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E2D54-BC40-4916-B44C-52CCAF089C1F}" type="datetimeFigureOut">
              <a:rPr lang="en-US" smtClean="0"/>
              <a:t>2/22/24</a:t>
            </a:fld>
            <a:endParaRPr lang="en-US" dirty="0"/>
          </a:p>
        </p:txBody>
      </p:sp>
      <p:sp>
        <p:nvSpPr>
          <p:cNvPr id="5" name="Footer Placeholder 4">
            <a:extLst>
              <a:ext uri="{FF2B5EF4-FFF2-40B4-BE49-F238E27FC236}">
                <a16:creationId xmlns:a16="http://schemas.microsoft.com/office/drawing/2014/main" id="{BEE9CDC3-67EE-46C1-B00E-C2CB8092B1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C4F622-7AC2-456F-93D2-2277BD6EC2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5E99C-CB1E-4451-A291-5828DC2B40B1}" type="slidenum">
              <a:rPr lang="en-US" smtClean="0"/>
              <a:t>‹#›</a:t>
            </a:fld>
            <a:endParaRPr lang="en-US" dirty="0"/>
          </a:p>
        </p:txBody>
      </p:sp>
    </p:spTree>
    <p:extLst>
      <p:ext uri="{BB962C8B-B14F-4D97-AF65-F5344CB8AC3E}">
        <p14:creationId xmlns:p14="http://schemas.microsoft.com/office/powerpoint/2010/main" val="3175565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countabilityresearch.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hyperlink" Target="https://dec.usaid.gov/dec/home/Default.aspx" TargetMode="External"/><Relationship Id="rId3" Type="http://schemas.openxmlformats.org/officeDocument/2006/relationships/image" Target="../media/image2.png"/><Relationship Id="rId7" Type="http://schemas.openxmlformats.org/officeDocument/2006/relationships/hyperlink" Target="http://usaspending.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foreignassistance.gov/" TargetMode="External"/><Relationship Id="rId11" Type="http://schemas.openxmlformats.org/officeDocument/2006/relationships/image" Target="../media/image5.svg"/><Relationship Id="rId5" Type="http://schemas.openxmlformats.org/officeDocument/2006/relationships/hyperlink" Target="https://www.usaid.gov/colombia" TargetMode="External"/><Relationship Id="rId10"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hyperlink" Target="https://www.usaid.gov/evaluation/evaluations-usaid-dashboard"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foreign.senate.gov/imo/media/doc/932017fb-aa45-7599-2ba2-14f96c796a19/030923_Steiger_Testimony1.pdf" TargetMode="External"/><Relationship Id="rId3" Type="http://schemas.openxmlformats.org/officeDocument/2006/relationships/image" Target="../media/image2.png"/><Relationship Id="rId7" Type="http://schemas.openxmlformats.org/officeDocument/2006/relationships/hyperlink" Target="https://www.usaid.gov/sites/default/files/2023-03/USAID-AA-Strategy-Report.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usaid.gov/sites/default/files/2023-06/FY%202022%20Localization%20Progress%20Report-June-12-23_vFINAL_1.pdf" TargetMode="External"/><Relationship Id="rId11" Type="http://schemas.openxmlformats.org/officeDocument/2006/relationships/image" Target="../media/image5.svg"/><Relationship Id="rId5" Type="http://schemas.openxmlformats.org/officeDocument/2006/relationships/hyperlink" Target="https://www.devex.com/news/samantha-power-lays-out-her-vision-for-usaid-102003" TargetMode="External"/><Relationship Id="rId10"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hyperlink" Target="https://www.devex.com/news/as-usaid-looks-to-define-local-here-s-where-it-can-start-10256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reliefweb.int/report/world/usaid-forward-progress-report-2013" TargetMode="External"/><Relationship Id="rId5" Type="http://schemas.openxmlformats.org/officeDocument/2006/relationships/hyperlink" Target="https://www.usaid.gov/sites/default/files/2023-06/FY%202022%20Localization%20Progress%20Report-June-12-23_vFINAL_1.pdf" TargetMode="External"/><Relationship Id="rId10" Type="http://schemas.openxmlformats.org/officeDocument/2006/relationships/hyperlink" Target="https://www.publishwhatyoufund.org/" TargetMode="External"/><Relationship Id="rId4" Type="http://schemas.openxmlformats.org/officeDocument/2006/relationships/image" Target="../media/image3.sv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www.publishwhatyoufund.org/" TargetMode="External"/><Relationship Id="rId7" Type="http://schemas.openxmlformats.org/officeDocument/2006/relationships/hyperlink" Target="https://www.publishwhatyoufund.org/app/uploads/dlm_uploads/2023/02/Metrics-Matter-Full-Research-Paper.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hyperlink" Target="https://www.publishwhatyoufund.org/app/uploads/dlm_uploads/2023/02/Metrics-Matter-Full-Research-Paper.pdf" TargetMode="External"/><Relationship Id="rId2" Type="http://schemas.openxmlformats.org/officeDocument/2006/relationships/hyperlink" Target="https://countrydata.iatistandard.org/#access-data-files" TargetMode="Externa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countrydata.iatistandard.org/#access-data-files" TargetMode="External"/><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s://www.publishwhatyoufund.org/app/uploads/dlm_uploads/2023/02/Metrics-Matter-Full-Research-Paper.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said.gov/localization/fy-2022-localization-progress-report" TargetMode="External"/><Relationship Id="rId2" Type="http://schemas.openxmlformats.org/officeDocument/2006/relationships/hyperlink" Target="https://countrydata.iatistandard.org/#access-data-files" TargetMode="Externa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untrydata.iatistandard.org/#access-data-files" TargetMode="Externa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untrydata.iatistandard.org/#access-data-files" TargetMode="Externa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untrydata.iatistandard.org/#access-data-files" TargetMode="Externa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untrydata.iatistandard.org/#access-data-files" TargetMode="Externa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untrydata.iatistandard.org/#access-data-files" TargetMode="Externa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untrydata.iatistandard.org/#access-data-files" TargetMode="Externa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3.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usaspending.gov/" TargetMode="External"/><Relationship Id="rId5" Type="http://schemas.openxmlformats.org/officeDocument/2006/relationships/hyperlink" Target="https://www.usaid.gov/colombia" TargetMode="External"/><Relationship Id="rId4" Type="http://schemas.openxmlformats.org/officeDocument/2006/relationships/hyperlink" Target="https://www.foreignassistance.gov/"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dec.usaid.gov/dec/home/Default.aspx" TargetMode="External"/><Relationship Id="rId3" Type="http://schemas.openxmlformats.org/officeDocument/2006/relationships/image" Target="../media/image3.svg"/><Relationship Id="rId7" Type="http://schemas.openxmlformats.org/officeDocument/2006/relationships/hyperlink" Target="https://www.usaid.gov/evaluation/evaluations-usaid-dashboard"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usaspending.gov/" TargetMode="External"/><Relationship Id="rId5" Type="http://schemas.openxmlformats.org/officeDocument/2006/relationships/hyperlink" Target="https://www.foreignassistance.gov/" TargetMode="External"/><Relationship Id="rId10" Type="http://schemas.openxmlformats.org/officeDocument/2006/relationships/image" Target="../media/image5.svg"/><Relationship Id="rId4" Type="http://schemas.openxmlformats.org/officeDocument/2006/relationships/hyperlink" Target="https://www.usaid.gov/colombia" TargetMode="External"/><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hyperlink" Target="https://acdivoca.org.co/" TargetMode="External"/><Relationship Id="rId3" Type="http://schemas.openxmlformats.org/officeDocument/2006/relationships/image" Target="../media/image3.svg"/><Relationship Id="rId7" Type="http://schemas.openxmlformats.org/officeDocument/2006/relationships/hyperlink" Target="https://www.dai.com/our-work/projects/colombia-partners-for-transparency"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wfp.org/operations/annual-country-report?operation_id=CO02&amp;year=2021#/22180" TargetMode="External"/><Relationship Id="rId5" Type="http://schemas.openxmlformats.org/officeDocument/2006/relationships/hyperlink" Target="https://www.wfp.org/operations/annual-country-report?operation_id=CO02&amp;year=2021#/22179" TargetMode="External"/><Relationship Id="rId10" Type="http://schemas.openxmlformats.org/officeDocument/2006/relationships/image" Target="../media/image5.svg"/><Relationship Id="rId4" Type="http://schemas.openxmlformats.org/officeDocument/2006/relationships/hyperlink" Target="https://iatistandard.org/en/" TargetMode="External"/><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hyperlink" Target="https://www.usaid.gov/evaluation/evaluations-usaid-dashboard"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dec.usaid.gov/dec/home/Default.aspx" TargetMode="External"/><Relationship Id="rId5" Type="http://schemas.openxmlformats.org/officeDocument/2006/relationships/hyperlink" Target="https://www.usaid.gov/colombia/work-with-us/partnership-opportunities" TargetMode="External"/><Relationship Id="rId4" Type="http://schemas.openxmlformats.org/officeDocument/2006/relationships/hyperlink" Target="https://www.usaid.gov/colombia/newsroom/fact-sheets" TargetMode="External"/><Relationship Id="rId9" Type="http://schemas.openxmlformats.org/officeDocument/2006/relationships/image" Target="../media/image5.svg"/></Relationships>
</file>

<file path=ppt/slides/_rels/slide29.xml.rels><?xml version="1.0" encoding="UTF-8" standalone="yes"?>
<Relationships xmlns="http://schemas.openxmlformats.org/package/2006/relationships"><Relationship Id="rId8" Type="http://schemas.openxmlformats.org/officeDocument/2006/relationships/hyperlink" Target="https://www.usaspending.gov/" TargetMode="External"/><Relationship Id="rId3" Type="http://schemas.openxmlformats.org/officeDocument/2006/relationships/image" Target="../media/image3.svg"/><Relationship Id="rId7" Type="http://schemas.openxmlformats.org/officeDocument/2006/relationships/hyperlink" Target="https://www.usaid.gov/colombia/newsroom/key-document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usaid.gov/colombia/newsroom/fact-sheets" TargetMode="External"/><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hyperlink" Target="https://www.usaid.gov/evaluation/evaluations-usaid-dashboard"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foreignassistance.gov/data#tab-query" TargetMode="External"/><Relationship Id="rId5" Type="http://schemas.openxmlformats.org/officeDocument/2006/relationships/hyperlink" Target="https://colombiapeace.org/u-s-aid-to-colombia/" TargetMode="Externa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13" Type="http://schemas.openxmlformats.org/officeDocument/2006/relationships/hyperlink" Target="https://www.usaspending.gov/award/ASST_NON_72051418IO00005_7200" TargetMode="External"/><Relationship Id="rId18" Type="http://schemas.openxmlformats.org/officeDocument/2006/relationships/hyperlink" Target="https://www.usaid.gov/colombia/fact-sheet/pgo-inclusive-justice" TargetMode="External"/><Relationship Id="rId26" Type="http://schemas.openxmlformats.org/officeDocument/2006/relationships/hyperlink" Target="https://www.usaid.gov/colombia/fact-sheets/pgo-weaving-lives-and-hope-activity-wlh" TargetMode="External"/><Relationship Id="rId39" Type="http://schemas.openxmlformats.org/officeDocument/2006/relationships/hyperlink" Target="https://www.usaspending.gov/award/ASST_NON_72051421IO00001_7200" TargetMode="External"/><Relationship Id="rId21" Type="http://schemas.openxmlformats.org/officeDocument/2006/relationships/hyperlink" Target="https://www.usaspending.gov/award/CONT_AWD_7200AA21F00007_7200_7200AA19D00031_7200" TargetMode="External"/><Relationship Id="rId34" Type="http://schemas.openxmlformats.org/officeDocument/2006/relationships/hyperlink" Target="https://www.usaid.gov/colombia/fact-sheets/env-amazon-indigenous-rights-and-resources-activity-airr" TargetMode="External"/><Relationship Id="rId42" Type="http://schemas.openxmlformats.org/officeDocument/2006/relationships/hyperlink" Target="https://www.usaid.gov/colombia/fact-sheet/pgo-restoring-our-future" TargetMode="External"/><Relationship Id="rId7" Type="http://schemas.openxmlformats.org/officeDocument/2006/relationships/hyperlink" Target="https://www.usaspending.gov/award/CONT_AWD_72051419F00015_7200_7200AA18D00003_7200" TargetMode="External"/><Relationship Id="rId2" Type="http://schemas.openxmlformats.org/officeDocument/2006/relationships/image" Target="../media/image2.png"/><Relationship Id="rId16" Type="http://schemas.openxmlformats.org/officeDocument/2006/relationships/hyperlink" Target="https://www.usaid.gov/colombia/fact-sheets/pgo-resilient-communities" TargetMode="External"/><Relationship Id="rId29" Type="http://schemas.openxmlformats.org/officeDocument/2006/relationships/hyperlink" Target="https://www.usaspending.gov/award/ASST_NON_AID514A1400006_7200" TargetMode="External"/><Relationship Id="rId1" Type="http://schemas.openxmlformats.org/officeDocument/2006/relationships/slideLayout" Target="../slideLayouts/slideLayout2.xml"/><Relationship Id="rId6" Type="http://schemas.openxmlformats.org/officeDocument/2006/relationships/hyperlink" Target="https://www.usaid.gov/colombia/fact-sheets/red-land-prosperity" TargetMode="External"/><Relationship Id="rId11" Type="http://schemas.openxmlformats.org/officeDocument/2006/relationships/hyperlink" Target="https://www.usaspending.gov/award/CONT_IDV_72051418D00001_7200" TargetMode="External"/><Relationship Id="rId24" Type="http://schemas.openxmlformats.org/officeDocument/2006/relationships/hyperlink" Target="https://www.usaid.gov/colombia/fact-sheets/pgo-youth-resilience" TargetMode="External"/><Relationship Id="rId32" Type="http://schemas.openxmlformats.org/officeDocument/2006/relationships/hyperlink" Target="https://www.usaid.gov/colombia/fact-sheets/vrio-integra" TargetMode="External"/><Relationship Id="rId37" Type="http://schemas.openxmlformats.org/officeDocument/2006/relationships/hyperlink" Target="https://www.usaspending.gov/award/ASST_NON_72051420CA00001_7200" TargetMode="External"/><Relationship Id="rId40" Type="http://schemas.openxmlformats.org/officeDocument/2006/relationships/hyperlink" Target="https://www.usaid.gov/colombia/fact-sheets/env-amazon-alive" TargetMode="External"/><Relationship Id="rId45" Type="http://schemas.openxmlformats.org/officeDocument/2006/relationships/hyperlink" Target="https://www.usaspending.gov/award/CONT_IDV_72051422D00003_7200" TargetMode="External"/><Relationship Id="rId5" Type="http://schemas.openxmlformats.org/officeDocument/2006/relationships/image" Target="../media/image5.svg"/><Relationship Id="rId15" Type="http://schemas.openxmlformats.org/officeDocument/2006/relationships/hyperlink" Target="https://www.usaspending.gov/award/CONT_AWD_72051421F00001_7200_7200AA18D00008_7200" TargetMode="External"/><Relationship Id="rId23" Type="http://schemas.openxmlformats.org/officeDocument/2006/relationships/hyperlink" Target="https://www.usaspending.gov/award/ASST_NON_72051422CA00001_7200" TargetMode="External"/><Relationship Id="rId28" Type="http://schemas.openxmlformats.org/officeDocument/2006/relationships/hyperlink" Target="https://www.usaid.gov/colombia/fact-sheets/pgo-victims-participation-and-collective-reparation" TargetMode="External"/><Relationship Id="rId36" Type="http://schemas.openxmlformats.org/officeDocument/2006/relationships/hyperlink" Target="https://www.usaid.gov/colombia/fact-sheets/pgo-partners-transparency" TargetMode="External"/><Relationship Id="rId10" Type="http://schemas.openxmlformats.org/officeDocument/2006/relationships/hyperlink" Target="https://www.usaid.gov/colombia/fact-sheets/env-paramos-and-forests-activity" TargetMode="External"/><Relationship Id="rId19" Type="http://schemas.openxmlformats.org/officeDocument/2006/relationships/hyperlink" Target="https://www.usaspending.gov/award/CONT_IDV_72051422D00001_7200" TargetMode="External"/><Relationship Id="rId31" Type="http://schemas.openxmlformats.org/officeDocument/2006/relationships/hyperlink" Target="https://www.usaspending.gov/award/ASST_NON_7200AA21CA00003_7200" TargetMode="External"/><Relationship Id="rId44" Type="http://schemas.openxmlformats.org/officeDocument/2006/relationships/hyperlink" Target="https://www.usaid.gov/colombia/fact-sheet/seed-equitable-finance" TargetMode="External"/><Relationship Id="rId4" Type="http://schemas.openxmlformats.org/officeDocument/2006/relationships/image" Target="../media/image4.png"/><Relationship Id="rId9" Type="http://schemas.openxmlformats.org/officeDocument/2006/relationships/hyperlink" Target="https://www.usaspending.gov/award/CONT_IDV_AID514H1700002_7200" TargetMode="External"/><Relationship Id="rId14" Type="http://schemas.openxmlformats.org/officeDocument/2006/relationships/hyperlink" Target="https://www.usaid.gov/colombia/fact-sheets/pgo-responsive-governance" TargetMode="External"/><Relationship Id="rId22" Type="http://schemas.openxmlformats.org/officeDocument/2006/relationships/hyperlink" Target="https://www.usaid.gov/colombia/fact-sheets/pgo-indigenous-peoples-and-afro-colombian-empowerment-activity-ipace" TargetMode="External"/><Relationship Id="rId27" Type="http://schemas.openxmlformats.org/officeDocument/2006/relationships/hyperlink" Target="https://www.usaspending.gov/award/ASST_NON_72051421IO00002_7200" TargetMode="External"/><Relationship Id="rId30" Type="http://schemas.openxmlformats.org/officeDocument/2006/relationships/hyperlink" Target="https://www.usaid.gov/colombia/fact-sheets/vrio-juntos-aprendemos" TargetMode="External"/><Relationship Id="rId35" Type="http://schemas.openxmlformats.org/officeDocument/2006/relationships/hyperlink" Target="https://www.usaspending.gov/award/ASST_NON_72052719CA00004_7200" TargetMode="External"/><Relationship Id="rId43" Type="http://schemas.openxmlformats.org/officeDocument/2006/relationships/hyperlink" Target="https://www.usaspending.gov/award/ASST_NON_72051423IO00001_7200" TargetMode="External"/><Relationship Id="rId8" Type="http://schemas.openxmlformats.org/officeDocument/2006/relationships/hyperlink" Target="https://www.usaid.gov/colombia/fact-sheets/red-community-development-and-licit-opportunities-cdlo" TargetMode="External"/><Relationship Id="rId3" Type="http://schemas.openxmlformats.org/officeDocument/2006/relationships/image" Target="../media/image3.svg"/><Relationship Id="rId12" Type="http://schemas.openxmlformats.org/officeDocument/2006/relationships/hyperlink" Target="https://www.usaid.gov/colombia/fact-sheets/vrio-community-stabilization-activity-csa" TargetMode="External"/><Relationship Id="rId17" Type="http://schemas.openxmlformats.org/officeDocument/2006/relationships/hyperlink" Target="https://www.usaspending.gov/award/ASST_NON_72051420CA00002_7200" TargetMode="External"/><Relationship Id="rId25" Type="http://schemas.openxmlformats.org/officeDocument/2006/relationships/hyperlink" Target="https://www.usaspending.gov/award/ASST_NON_72051421CA00001_7200" TargetMode="External"/><Relationship Id="rId33" Type="http://schemas.openxmlformats.org/officeDocument/2006/relationships/hyperlink" Target="https://www.usaspending.gov/award/CONT_AWD_72051421F00018_7200_72051421D00008_7200" TargetMode="External"/><Relationship Id="rId38" Type="http://schemas.openxmlformats.org/officeDocument/2006/relationships/hyperlink" Target="https://www.usaid.gov/colombia/fact-sheets/vrio-reactivation-colombia" TargetMode="External"/><Relationship Id="rId20" Type="http://schemas.openxmlformats.org/officeDocument/2006/relationships/hyperlink" Target="https://www.usaid.gov/colombia/fact-sheets/oti-colombia-transforma" TargetMode="External"/><Relationship Id="rId41" Type="http://schemas.openxmlformats.org/officeDocument/2006/relationships/hyperlink" Target="https://www.usaspending.gov/award/CONT_IDV_72051421D00005_7200" TargetMode="External"/></Relationships>
</file>

<file path=ppt/slides/_rels/slide31.xml.rels><?xml version="1.0" encoding="UTF-8" standalone="yes"?>
<Relationships xmlns="http://schemas.openxmlformats.org/package/2006/relationships"><Relationship Id="rId13" Type="http://schemas.openxmlformats.org/officeDocument/2006/relationships/hyperlink" Target="https://dec.usaid.gov/dec/search/SearchResults.aspx?q=KERvY3VtZW50cy5Eb2N1bWVudF9UaXRsZTooTEFORCBBTkQgUlVSQUwgREVWRUxPUE1FTlQgUFJPR1JBTSkp&amp;qcf=ODVhZjk4NWQtM2YyMi00YjRmLTkxNjktZTcxMjM2NDBmY2Uy" TargetMode="External"/><Relationship Id="rId18" Type="http://schemas.openxmlformats.org/officeDocument/2006/relationships/hyperlink" Target="https://dec.usaid.gov/dec/content/Detail_Presto.aspx?ctID=ODVhZjk4NWQtM2YyMi00YjRmLTkxNjktZTcxMjM2NDBmY2Uy&amp;rID=NjA1NTMy&amp;qrs=RmFsc2U%3d&amp;q=KERvY3VtZW50cy5Eb2N1bWVudF9UaXRsZToocHJvZHVjZXJzIHRvIG1hcmtldHMgYWxsaWFuY2UpKQ%3d%3d&amp;qcf=ODVhZjk4NWQtM2YyMi00YjRmLTkxNjktZTcxMjM2NDBmY2Uy&amp;ph=VHJ1ZQ%3d%3d&amp;bckToL=VHJ1ZQ%3d%3d&amp;rrtc=VHJ1ZQ%3d%3d" TargetMode="External"/><Relationship Id="rId26" Type="http://schemas.openxmlformats.org/officeDocument/2006/relationships/hyperlink" Target="https://dec.usaid.gov/dec/content/Detail_Presto.aspx?ctID=ODVhZjk4NWQtM2YyMi00YjRmLTkxNjktZTcxMjM2NDBmY2Uy&amp;rID=NTgxMjk1&amp;inr=VHJ1ZQ%3d%3d&amp;dc=YWRk&amp;rrtc=VHJ1ZQ%3d%3d&amp;bckToL=" TargetMode="External"/><Relationship Id="rId39" Type="http://schemas.openxmlformats.org/officeDocument/2006/relationships/hyperlink" Target="https://dec.usaid.gov/dec/search/SearchResults.aspx?q=KERvY3VtZW50cy5Eb2N1bWVudF9UaXRsZTooY29sb21iaWEgdHJhbnNmb3JtYSkp&amp;qcf=ODVhZjk4NWQtM2YyMi00YjRmLTkxNjktZTcxMjM2NDBmY2Uy" TargetMode="External"/><Relationship Id="rId21" Type="http://schemas.openxmlformats.org/officeDocument/2006/relationships/hyperlink" Target="https://pdf.usaid.gov/pdf_docs/pa00mck7.pdf" TargetMode="External"/><Relationship Id="rId34" Type="http://schemas.openxmlformats.org/officeDocument/2006/relationships/hyperlink" Target="https://dec.usaid.gov/dec/search/SearchResults.aspx?q=KERvY3VtZW50cy5Eb2N1bWVudF9UaXRsZTooSnVzdGljZSBmb3IgYSBTdXN0YWluYWJsZSBQZWFjZSkp&amp;qcf=ODVhZjk4NWQtM2YyMi00YjRmLTkxNjktZTcxMjM2NDBmY2Uy" TargetMode="External"/><Relationship Id="rId42" Type="http://schemas.openxmlformats.org/officeDocument/2006/relationships/image" Target="../media/image4.png"/><Relationship Id="rId7" Type="http://schemas.openxmlformats.org/officeDocument/2006/relationships/hyperlink" Target="https://dec.usaid.gov/dec/content/Detail_Presto.aspx?ctID=ODVhZjk4NWQtM2YyMi00YjRmLTkxNjktZTcxMjM2NDBmY2Uy&amp;rID=MjM1MDQ5&amp;qrs=RmFsc2U%3d&amp;q=KERvY3VtZW50cy5Eb2N1bWVudF9UaXRsZTooQ29uc29saWRhdGlvbiBhbmQgRW5oYW5jZWQgTGl2ZWxpaG9vZCBJbml0aWF0aXZlIChDRUxJKSBDZW50cmFsIFJlZ2lvbikp&amp;qcf=ODVhZjk4NWQtM2YyMi00YjRmLTkxNjktZTcxMjM2NDBmY2Uy&amp;ph=VHJ1ZQ%3d%3d&amp;bckToL=VHJ1ZQ%3d%3d&amp;rrtc=VHJ1ZQ%3d%3d" TargetMode="External"/><Relationship Id="rId2" Type="http://schemas.openxmlformats.org/officeDocument/2006/relationships/image" Target="../media/image2.png"/><Relationship Id="rId16" Type="http://schemas.openxmlformats.org/officeDocument/2006/relationships/hyperlink" Target="https://dec.usaid.gov/dec/content/Detail_Presto.aspx?ctID=ODVhZjk4NWQtM2YyMi00YjRmLTkxNjktZTcxMjM2NDBmY2Uy&amp;rID=NTc5OTU2&amp;qrs=RmFsc2U%3d&amp;q=KERvY3VtZW50cy5Eb2N1bWVudF9UaXRsZTooQUxJQU5aQVMgUEFSQSBMQSBSRUNPTkNJTElBQ0lPTikp&amp;qcf=ODVhZjk4NWQtM2YyMi00YjRmLTkxNjktZTcxMjM2NDBmY2Uy&amp;ph=VHJ1ZQ%3d%3d&amp;bckToL=VHJ1ZQ%3d%3d&amp;rrtc=VHJ1ZQ%3d%3d" TargetMode="External"/><Relationship Id="rId20" Type="http://schemas.openxmlformats.org/officeDocument/2006/relationships/hyperlink" Target="https://dec.usaid.gov/dec/search/SearchResults.aspx?q=KERvY3VtZW50cy5Eb2N1bWVudF9UaXRsZToocHJvZHVjZXJzIHRvIG1hcmtldHMgYWxsaWFuY2UpKQ==&amp;qcf=ODVhZjk4NWQtM2YyMi00YjRmLTkxNjktZTcxMjM2NDBmY2Uy" TargetMode="External"/><Relationship Id="rId29" Type="http://schemas.openxmlformats.org/officeDocument/2006/relationships/hyperlink" Target="https://dec.usaid.gov/dec/content/Detail_Presto.aspx?ctID=ODVhZjk4NWQtM2YyMi00YjRmLTkxNjktZTcxMjM2NDBmY2Uy&amp;rID=NTU2NDEz&amp;qrs=RmFsc2U%3d&amp;q=KERvY3VtZW50cy5Eb2N1bWVudF9UaXRsZTooUmVnaW9uYWwgR292ZXJuYW5jZSBBY3Rpdml0eSkpIEFORCAoRG9jdW1lbnRzLkRlc2NyaXB0b3JzX0dlb2dyYXBoaWM9KCJDb2xvbWJpYSIpKQ%3d%3d&amp;qcf=ODVhZjk4NWQtM2YyMi00YjRmLTkxNjktZTcxMjM2NDBmY2Uy&amp;ph=VHJ1ZQ%3d%3d&amp;bckToL=VHJ1ZQ%3d%3d&amp;rrtc=VHJ1ZQ%3d%3d" TargetMode="External"/><Relationship Id="rId41" Type="http://schemas.openxmlformats.org/officeDocument/2006/relationships/hyperlink" Target="https://dec.usaid.gov/dec/search/SearchResults.aspx?q=KERvY3VtZW50cy5Eb2N1bWVudF9UaXRsZTooUmVpbnRlZ3JhdGlvbiBhbmQgUHJldmVudGlvbiBvZiBSZWNydWl0bWVudCBwcm9ncmFtKSk=&amp;qcf=ODVhZjk4NWQtM2YyMi00YjRmLTkxNjktZTcxMjM2NDBmY2Uy" TargetMode="External"/><Relationship Id="rId1" Type="http://schemas.openxmlformats.org/officeDocument/2006/relationships/slideLayout" Target="../slideLayouts/slideLayout2.xml"/><Relationship Id="rId6" Type="http://schemas.openxmlformats.org/officeDocument/2006/relationships/hyperlink" Target="https://pdf.usaid.gov/pdf_docs/pa00mzpd.pdf" TargetMode="External"/><Relationship Id="rId11" Type="http://schemas.openxmlformats.org/officeDocument/2006/relationships/hyperlink" Target="https://pdf.usaid.gov/pdf_docs/PA00N2BX.pdf" TargetMode="External"/><Relationship Id="rId24" Type="http://schemas.openxmlformats.org/officeDocument/2006/relationships/hyperlink" Target="https://dec.usaid.gov/dec/content/Detail_Presto.aspx?ctID=ODVhZjk4NWQtM2YyMi00YjRmLTkxNjktZTcxMjM2NDBmY2Uy&amp;rID=MTg5MzA4&amp;qrs=RmFsc2U%3d&amp;q=KERvY3VtZW50cy5Eb2N1bWVudF9UaXRsZTooQWZyby1Db2xvbWJpYW4gYW5kIEluZGlnZW5vdXMgUHJvZ3JhbSkp&amp;qcf=ODVhZjk4NWQtM2YyMi00YjRmLTkxNjktZTcxMjM2NDBmY2Uy&amp;ph=VHJ1ZQ%3d%3d&amp;bckToL=VHJ1ZQ%3d%3d&amp;rrtc=VHJ1ZQ%3d%3d" TargetMode="External"/><Relationship Id="rId32" Type="http://schemas.openxmlformats.org/officeDocument/2006/relationships/hyperlink" Target="https://pdf.usaid.gov/pdf_docs/PA00X9F1.pdf" TargetMode="External"/><Relationship Id="rId37" Type="http://schemas.openxmlformats.org/officeDocument/2006/relationships/hyperlink" Target="https://dec.usaid.gov/dec/search/SearchResults.aspx?q=KERvY3VtZW50cy5Eb2N1bWVudF9UaXRsZTooaHVtYW5pdGFyaWFuIGFzc2lzdGFuY2UpKSBBTkQgKERvY3VtZW50cy5EZXNjcmlwdG9yc19HZW9ncmFwaGljPSgiQ29sb21iaWEiKSk=&amp;qcf=ODVhZjk4NWQtM2YyMi00YjRmLTkxNjktZTcxMjM2NDBmY2Uy" TargetMode="External"/><Relationship Id="rId40" Type="http://schemas.openxmlformats.org/officeDocument/2006/relationships/hyperlink" Target="https://dec.usaid.gov/dec/content/Detail_Presto.aspx?ctID=ODVhZjk4NWQtM2YyMi00YjRmLTkxNjktZTcxMjM2NDBmY2Uy&amp;rID=MTYyMzcy&amp;qrs=RmFsc2U%3d&amp;q=KERvY3VtZW50cy5Eb2N1bWVudF9UaXRsZTooaHVtYW5pdGFyaWFuIGFzc2lzdGFuY2UpKSBBTkQgKERvY3VtZW50cy5EZXNjcmlwdG9yc19HZW9ncmFwaGljPSgiQ29sb21iaWEiKSk%3d&amp;qcf=ODVhZjk4NWQtM2YyMi00YjRmLTkxNjktZTcxMjM2NDBmY2Uy&amp;ph=VHJ1ZQ%3d%3d&amp;bckToL=VHJ1ZQ%3d%3d&amp;rrtc=VHJ1ZQ%3d%3d" TargetMode="External"/><Relationship Id="rId5" Type="http://schemas.openxmlformats.org/officeDocument/2006/relationships/hyperlink" Target="https://dec.usaid.gov/dec/home/Default.aspx" TargetMode="External"/><Relationship Id="rId15" Type="http://schemas.openxmlformats.org/officeDocument/2006/relationships/hyperlink" Target="https://dec.usaid.gov/dec/content/Detail_Presto.aspx?ctID=ODVhZjk4NWQtM2YyMi00YjRmLTkxNjktZTcxMjM2NDBmY2Uy&amp;rID=NTc5OTI5&amp;qrs=RmFsc2U%3d&amp;q=KERvY3VtZW50cy5Eb2N1bWVudF9UaXRsZTooQUxJQU5aQVMgUEFSQSBMQSBSRUNPTkNJTElBQ0lPTikp&amp;qcf=ODVhZjk4NWQtM2YyMi00YjRmLTkxNjktZTcxMjM2NDBmY2Uy&amp;ph=VHJ1ZQ%3d%3d&amp;bckToL=VHJ1ZQ%3d%3d&amp;rrtc=VHJ1ZQ%3d%3d" TargetMode="External"/><Relationship Id="rId23" Type="http://schemas.openxmlformats.org/officeDocument/2006/relationships/hyperlink" Target="https://dec.usaid.gov/dec/content/Detail_Presto.aspx?ctID=ODVhZjk4NWQtM2YyMi00YjRmLTkxNjktZTcxMjM2NDBmY2Uy&amp;rID=MjE5NTMw&amp;qrs=RmFsc2U%3d&amp;q=KERvY3VtZW50cy5Eb2N1bWVudF9UaXRsZTooQWZyby1Db2xvbWJpYW4gYW5kIEluZGlnZW5vdXMgUHJvZ3JhbSkp&amp;qcf=ODVhZjk4NWQtM2YyMi00YjRmLTkxNjktZTcxMjM2NDBmY2Uy&amp;ph=VHJ1ZQ%3d%3d&amp;bckToL=VHJ1ZQ%3d%3d&amp;rrtc=VHJ1ZQ%3d%3d" TargetMode="External"/><Relationship Id="rId28" Type="http://schemas.openxmlformats.org/officeDocument/2006/relationships/hyperlink" Target="https://dec.usaid.gov/dec/content/Detail_Presto.aspx?ctID=ODVhZjk4NWQtM2YyMi00YjRmLTkxNjktZTcxMjM2NDBmY2Uy&amp;rID=NTgxMjk0&amp;qrs=RmFsc2U%3d&amp;q=KERvY3VtZW50cy5Eb2N1bWVudF9UaXRsZTooUmVnaW9uYWwgR292ZXJuYW5jZSBBY3Rpdml0eSkpIEFORCAoRG9jdW1lbnRzLkRlc2NyaXB0b3JzX0dlb2dyYXBoaWM9KCJDb2xvbWJpYSIpKQ%3d%3d&amp;qcf=ODVhZjk4NWQtM2YyMi00YjRmLTkxNjktZTcxMjM2NDBmY2Uy&amp;ph=VHJ1ZQ%3d%3d&amp;bckToL=VHJ1ZQ%3d%3d&amp;rrtc=VHJ1ZQ%3d%3d" TargetMode="External"/><Relationship Id="rId36" Type="http://schemas.openxmlformats.org/officeDocument/2006/relationships/hyperlink" Target="https://dec.usaid.gov/dec/content/Detail_Presto.aspx?vID=47&amp;ctID=ODVhZjk4NWQtM2YyMi00YjRmLTkxNjktZTcxMjM2NDBmY2Uy&amp;rID=NTk4OTM2" TargetMode="External"/><Relationship Id="rId10" Type="http://schemas.openxmlformats.org/officeDocument/2006/relationships/hyperlink" Target="https://dec.usaid.gov/dec/search/SearchResults.aspx?q=KERvY3VtZW50cy5Eb2N1bWVudF9UaXRsZTooQ29tbXVuaXR5IE9yaWVudGVkIFJlaW50ZWdyYXRpb24gb2YgRXgtY29tYmF0YW50cykp&amp;qcf=ODVhZjk4NWQtM2YyMi00YjRmLTkxNjktZTcxMjM2NDBmY2Uy" TargetMode="External"/><Relationship Id="rId19" Type="http://schemas.openxmlformats.org/officeDocument/2006/relationships/hyperlink" Target="https://dec.usaid.gov/dec/content/Detail_Presto.aspx?ctID=ODVhZjk4NWQtM2YyMi00YjRmLTkxNjktZTcxMjM2NDBmY2Uy&amp;rID=NTAxMDIx&amp;qrs=RmFsc2U%3d&amp;q=KERvY3VtZW50cy5Eb2N1bWVudF9UaXRsZToocHJvZHVjZXJzIHRvIG1hcmtldHMgYWxsaWFuY2UpKQ%3d%3d&amp;qcf=ODVhZjk4NWQtM2YyMi00YjRmLTkxNjktZTcxMjM2NDBmY2Uy&amp;ph=VHJ1ZQ%3d%3d&amp;bckToL=VHJ1ZQ%3d%3d&amp;rrtc=VHJ1ZQ%3d%3d" TargetMode="External"/><Relationship Id="rId31" Type="http://schemas.openxmlformats.org/officeDocument/2006/relationships/hyperlink" Target="https://pdf.usaid.gov/pdf_docs/PA00X83N.pdf" TargetMode="External"/><Relationship Id="rId44" Type="http://schemas.openxmlformats.org/officeDocument/2006/relationships/hyperlink" Target="https://www.foreignassistance.gov/data?country=Colombia&amp;fiscal_year=2020&amp;transaction_type_name=obligations#tab-query" TargetMode="External"/><Relationship Id="rId4" Type="http://schemas.openxmlformats.org/officeDocument/2006/relationships/hyperlink" Target="https://www.usaid.gov/evaluation/evaluations-usaid-dashboard" TargetMode="External"/><Relationship Id="rId9" Type="http://schemas.openxmlformats.org/officeDocument/2006/relationships/hyperlink" Target="https://dec.usaid.gov/dec/content/Detail_Presto.aspx?ctID=ODVhZjk4NWQtM2YyMi00YjRmLTkxNjktZTcxMjM2NDBmY2Uy&amp;rID=MjEzMzY3&amp;qrs=RmFsc2U%3d&amp;q=KERvY3VtZW50cy5Eb2N1bWVudF9UaXRsZTooQ29uc29saWRhdGlvbiBhbmQgRW5oYW5jZWQgTGl2ZWxpaG9vZCBJbml0aWF0aXZlIG5vcnRoZXJuICYgc291dGhlcm4pKQ%3d%3d&amp;qcf=ODVhZjk4NWQtM2YyMi00YjRmLTkxNjktZTcxMjM2NDBmY2Uy&amp;ph=VHJ1ZQ%3d%3d&amp;bckToL=VHJ1ZQ%3d%3d&amp;rrtc=VHJ1ZQ%3d%3d" TargetMode="External"/><Relationship Id="rId14" Type="http://schemas.openxmlformats.org/officeDocument/2006/relationships/hyperlink" Target="https://pdf.usaid.gov/pdf_docs/PA00XR6D.pdf" TargetMode="External"/><Relationship Id="rId22" Type="http://schemas.openxmlformats.org/officeDocument/2006/relationships/hyperlink" Target="https://dec.usaid.gov/dec/content/Detail_Presto.aspx?ctID=ODVhZjk4NWQtM2YyMi00YjRmLTkxNjktZTcxMjM2NDBmY2Uy&amp;rID=MjI1MzM0&amp;qrs=RmFsc2U%3d&amp;q=KERvY3VtZW50cy5Eb2N1bWVudF9UaXRsZTooQWZyby1Db2xvbWJpYW4gYW5kIEluZGlnZW5vdXMgUHJvZ3JhbSkp&amp;qcf=ODVhZjk4NWQtM2YyMi00YjRmLTkxNjktZTcxMjM2NDBmY2Uy&amp;ph=VHJ1ZQ%3d%3d&amp;bckToL=VHJ1ZQ%3d%3d&amp;rrtc=VHJ1ZQ%3d%3d" TargetMode="External"/><Relationship Id="rId27" Type="http://schemas.openxmlformats.org/officeDocument/2006/relationships/hyperlink" Target="https://dec.usaid.gov/dec/content/Detail_Presto.aspx?ctID=ODVhZjk4NWQtM2YyMi00YjRmLTkxNjktZTcxMjM2NDBmY2Uy&amp;rID=NTgxMjk1&amp;qrs=RmFsc2U%3d&amp;q=KERvY3VtZW50cy5Eb2N1bWVudF9UaXRsZTooUmVnaW9uYWwgR292ZXJuYW5jZSBBY3Rpdml0eSkpIEFORCAoRG9jdW1lbnRzLkRlc2NyaXB0b3JzX0dlb2dyYXBoaWM9KCJDb2xvbWJpYSIpKQ%3d%3d&amp;qcf=ODVhZjk4NWQtM2YyMi00YjRmLTkxNjktZTcxMjM2NDBmY2Uy&amp;ph=VHJ1ZQ%3d%3d&amp;bckToL=VHJ1ZQ%3d%3d&amp;rrtc=VHJ1ZQ%3d%3d" TargetMode="External"/><Relationship Id="rId30" Type="http://schemas.openxmlformats.org/officeDocument/2006/relationships/hyperlink" Target="https://dec.usaid.gov/dec/search/SearchResults.aspx?q=KERvY3VtZW50cy5Eb2N1bWVudF9UaXRsZTooUmVnaW9uYWwgR292ZXJuYW5jZSBBY3Rpdml0eSkpIEFORCAoRG9jdW1lbnRzLkRlc2NyaXB0b3JzX0dlb2dyYXBoaWM9KCJDb2xvbWJpYSIpKQ==&amp;qcf=ODVhZjk4NWQtM2YyMi00YjRmLTkxNjktZTcxMjM2NDBmY2Uy" TargetMode="External"/><Relationship Id="rId35" Type="http://schemas.openxmlformats.org/officeDocument/2006/relationships/hyperlink" Target="https://dec.usaid.gov/dec/content/Detail_Presto.aspx?vID=47&amp;ctID=ODVhZjk4NWQtM2YyMi00YjRmLTkxNjktZTcxMjM2NDBmY2Uy&amp;rID=NTEwMzE2" TargetMode="External"/><Relationship Id="rId43" Type="http://schemas.openxmlformats.org/officeDocument/2006/relationships/image" Target="../media/image5.svg"/><Relationship Id="rId8" Type="http://schemas.openxmlformats.org/officeDocument/2006/relationships/hyperlink" Target="https://dec.usaid.gov/dec/search/SearchResults.aspx?q=KERvY3VtZW50cy5Eb2N1bWVudF9UaXRsZTooQ29uc29saWRhdGlvbiBhbmQgRW5oYW5jZWQgTGl2ZWxpaG9vZCBJbml0aWF0aXZlIChDRUxJKSBDZW50cmFsIFJlZ2lvbikp&amp;qcf=ODVhZjk4NWQtM2YyMi00YjRmLTkxNjktZTcxMjM2NDBmY2Uy" TargetMode="External"/><Relationship Id="rId3" Type="http://schemas.openxmlformats.org/officeDocument/2006/relationships/image" Target="../media/image3.svg"/><Relationship Id="rId12" Type="http://schemas.openxmlformats.org/officeDocument/2006/relationships/hyperlink" Target="https://dec.usaid.gov/dec/content/Detail_Presto.aspx?ctID=ODVhZjk4NWQtM2YyMi00YjRmLTkxNjktZTcxMjM2NDBmY2Uy&amp;rID=MjMzNTAx&amp;qrs=RmFsc2U%3d&amp;q=KERvY3VtZW50cy5Eb2N1bWVudF9UaXRsZTooTEFORCBBTkQgUlVSQUwgREVWRUxPUE1FTlQgUFJPR1JBTSkp&amp;qcf=ODVhZjk4NWQtM2YyMi00YjRmLTkxNjktZTcxMjM2NDBmY2Uy&amp;ph=VHJ1ZQ%3d%3d&amp;bckToL=VHJ1ZQ%3d%3d&amp;rrtc=VHJ1ZQ%3d%3d" TargetMode="External"/><Relationship Id="rId17" Type="http://schemas.openxmlformats.org/officeDocument/2006/relationships/hyperlink" Target="https://pdf.usaid.gov/pdf_docs/PA00X4W8.pdf" TargetMode="External"/><Relationship Id="rId25" Type="http://schemas.openxmlformats.org/officeDocument/2006/relationships/hyperlink" Target="https://dec.usaid.gov/dec/search/SearchResults.aspx?q=KERvY3VtZW50cy5Eb2N1bWVudF9UaXRsZTooQWZyby1Db2xvbWJpYW4gYW5kIEluZGlnZW5vdXMgUHJvZ3JhbSkp&amp;qcf=ODVhZjk4NWQtM2YyMi00YjRmLTkxNjktZTcxMjM2NDBmY2Uy" TargetMode="External"/><Relationship Id="rId33" Type="http://schemas.openxmlformats.org/officeDocument/2006/relationships/hyperlink" Target="https://dec.usaid.gov/dec/content/Detail_Presto.aspx?ctID=ODVhZjk4NWQtM2YyMi00YjRmLTkxNjktZTcxMjM2NDBmY2Uy&amp;rID=NTg5MzEz&amp;qrs=RmFsc2U%3d&amp;q=KERvY3VtZW50cy5Eb2N1bWVudF9UaXRsZTooSnVzdGljZSBmb3IgYSBTdXN0YWluYWJsZSBQZWFjZSkp&amp;qcf=ODVhZjk4NWQtM2YyMi00YjRmLTkxNjktZTcxMjM2NDBmY2Uy&amp;ph=VHJ1ZQ%3d%3d&amp;bckToL=VHJ1ZQ%3d%3d&amp;rrtc=VHJ1ZQ%3d%3d" TargetMode="External"/><Relationship Id="rId38" Type="http://schemas.openxmlformats.org/officeDocument/2006/relationships/hyperlink" Target="https://dec.usaid.gov/dec/content/Detail_Presto.aspx?ctID=ODVhZjk4NWQtM2YyMi00YjRmLTkxNjktZTcxMjM2NDBmY2Uy&amp;rID=NTEwMzE2&amp;qrs=RmFsc2U%3d&amp;q=KERvY3VtZW50cy5Eb2N1bWVudF9UaXRsZTooY29sb21iaWEgdHJhbnNmb3JtYSkp&amp;qcf=ODVhZjk4NWQtM2YyMi00YjRmLTkxNjktZTcxMjM2NDBmY2Uy&amp;ph=VHJ1ZQ%3d%3d&amp;bckToL=VHJ1ZQ%3d%3d&amp;rrtc=VHJ1ZQ%3d%3d"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tetratech.com/" TargetMode="External"/><Relationship Id="rId13" Type="http://schemas.openxmlformats.org/officeDocument/2006/relationships/hyperlink" Target="https://www.land-links.org/wp-content/uploads/2022/07/NORC_CEL_LandForProsperityImpactEvaluation_BaselineReport.pdf" TargetMode="External"/><Relationship Id="rId3" Type="http://schemas.openxmlformats.org/officeDocument/2006/relationships/image" Target="../media/image3.svg"/><Relationship Id="rId7" Type="http://schemas.openxmlformats.org/officeDocument/2006/relationships/hyperlink" Target="https://www.usaid.gov/colombia/work-with-us/partnership-opportunities" TargetMode="External"/><Relationship Id="rId12" Type="http://schemas.openxmlformats.org/officeDocument/2006/relationships/hyperlink" Target="https://www.land-links.org/evaluation/evaluation-of-the-land-for-prosperity-lfp-activity-in-colombia-baseline-report/"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usaid.gov/colombia/fact-sheets/red-land-prosperity" TargetMode="External"/><Relationship Id="rId11" Type="http://schemas.openxmlformats.org/officeDocument/2006/relationships/hyperlink" Target="https://www.land-links.org/evaluations-and-research/" TargetMode="External"/><Relationship Id="rId5" Type="http://schemas.openxmlformats.org/officeDocument/2006/relationships/hyperlink" Target="https://www.usaid.gov/sites/default/files/2022-05/Land_for_Propsperity_FactSheet_7.13.21.pdf" TargetMode="External"/><Relationship Id="rId15" Type="http://schemas.openxmlformats.org/officeDocument/2006/relationships/image" Target="../media/image5.svg"/><Relationship Id="rId10" Type="http://schemas.openxmlformats.org/officeDocument/2006/relationships/hyperlink" Target="https://www.land-links.org/project/land-for-prosperity-activity/" TargetMode="External"/><Relationship Id="rId4" Type="http://schemas.openxmlformats.org/officeDocument/2006/relationships/hyperlink" Target="https://www.usaid.gov/sites/default/files/2022-05/Land_for_Propsperity_FactSheet_12.3.2019.pdf" TargetMode="External"/><Relationship Id="rId9" Type="http://schemas.openxmlformats.org/officeDocument/2006/relationships/hyperlink" Target="https://www.tetratech.com/en/projects/land-for-prosperity-colombia" TargetMode="External"/><Relationship Id="rId1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hyperlink" Target="https://www.dai.com/" TargetMode="External"/><Relationship Id="rId13"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hyperlink" Target="https://www.usaid.gov/colombia/work-with-us/partnership-opportunities" TargetMode="External"/><Relationship Id="rId12" Type="http://schemas.openxmlformats.org/officeDocument/2006/relationships/hyperlink" Target="https://pdf.usaid.gov/pdf_docs/PA00TVV6.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usaid.gov/sites/default/files/2023-03/Partners%20for%20Transparency_English_FactSheet_2.22.23.pdf" TargetMode="External"/><Relationship Id="rId11" Type="http://schemas.openxmlformats.org/officeDocument/2006/relationships/hyperlink" Target="https://pdf.usaid.gov/pdf_docs/PA00ZC72.pdf" TargetMode="External"/><Relationship Id="rId5" Type="http://schemas.openxmlformats.org/officeDocument/2006/relationships/hyperlink" Target="https://www.usaid.gov/sites/default/files/2022-05/Partners_for_Transparency_7.30.21.pdf" TargetMode="External"/><Relationship Id="rId10" Type="http://schemas.openxmlformats.org/officeDocument/2006/relationships/hyperlink" Target="https://pdf.usaid.gov/pdf_docs/PA00Z6G9.pdf" TargetMode="External"/><Relationship Id="rId4" Type="http://schemas.openxmlformats.org/officeDocument/2006/relationships/hyperlink" Target="https://www.usaid.gov/sites/default/files/2023-03/Responsive%20Governance_English_FactSheet_2.22.23.pdf" TargetMode="External"/><Relationship Id="rId9" Type="http://schemas.openxmlformats.org/officeDocument/2006/relationships/hyperlink" Target="https://www.dai.com/our-work/projects/colombia-partners-for-transparency" TargetMode="External"/><Relationship Id="rId14" Type="http://schemas.openxmlformats.org/officeDocument/2006/relationships/image" Target="../media/image5.svg"/></Relationships>
</file>

<file path=ppt/slides/_rels/slide34.xml.rels><?xml version="1.0" encoding="UTF-8" standalone="yes"?>
<Relationships xmlns="http://schemas.openxmlformats.org/package/2006/relationships"><Relationship Id="rId8" Type="http://schemas.openxmlformats.org/officeDocument/2006/relationships/hyperlink" Target="https://www.acdivoca.org.co/documentos-juntanza-etnica/" TargetMode="External"/><Relationship Id="rId13" Type="http://schemas.openxmlformats.org/officeDocument/2006/relationships/hyperlink" Target="https://www.usaid.gov/sites/default/files/2023-03/IPACE_English_FactSheet_2.22.23.pdf" TargetMode="External"/><Relationship Id="rId18" Type="http://schemas.openxmlformats.org/officeDocument/2006/relationships/hyperlink" Target="https://www.cric-colombia.org/portal/" TargetMode="External"/><Relationship Id="rId26" Type="http://schemas.openxmlformats.org/officeDocument/2006/relationships/hyperlink" Target="https://convergenciacnoa.org/" TargetMode="External"/><Relationship Id="rId3" Type="http://schemas.openxmlformats.org/officeDocument/2006/relationships/image" Target="../media/image3.svg"/><Relationship Id="rId21" Type="http://schemas.openxmlformats.org/officeDocument/2006/relationships/hyperlink" Target="https://www.opiac.org.co/" TargetMode="External"/><Relationship Id="rId7" Type="http://schemas.openxmlformats.org/officeDocument/2006/relationships/hyperlink" Target="http://acdivoca.org.co/" TargetMode="External"/><Relationship Id="rId12" Type="http://schemas.openxmlformats.org/officeDocument/2006/relationships/hyperlink" Target="https://www.usaid.gov/sites/default/files/2023-01/IPACE_FactSheet_Espanol_7.10.22.docx_1.pdf" TargetMode="External"/><Relationship Id="rId17" Type="http://schemas.openxmlformats.org/officeDocument/2006/relationships/hyperlink" Target="https://www.acdivoca.org/2022/11/a-look-at-usaids-indigenous-peoples-afro-colombian-empowerment-activity/" TargetMode="External"/><Relationship Id="rId25" Type="http://schemas.openxmlformats.org/officeDocument/2006/relationships/hyperlink" Target="https://conpapaz.org/" TargetMode="External"/><Relationship Id="rId2" Type="http://schemas.openxmlformats.org/officeDocument/2006/relationships/image" Target="../media/image2.png"/><Relationship Id="rId16" Type="http://schemas.openxmlformats.org/officeDocument/2006/relationships/hyperlink" Target="https://www.acdivoca.org.co/" TargetMode="External"/><Relationship Id="rId20" Type="http://schemas.openxmlformats.org/officeDocument/2006/relationships/hyperlink" Target="http://onic.org.co/en/" TargetMode="External"/><Relationship Id="rId29" Type="http://schemas.openxmlformats.org/officeDocument/2006/relationships/image" Target="../media/image5.svg"/><Relationship Id="rId1" Type="http://schemas.openxmlformats.org/officeDocument/2006/relationships/slideLayout" Target="../slideLayouts/slideLayout2.xml"/><Relationship Id="rId6" Type="http://schemas.openxmlformats.org/officeDocument/2006/relationships/hyperlink" Target="https://www.acdivoca.org.co/portfolio-posts/programa-empoderamiento-de-pueblos-indigenas-y-afrocolombianos/" TargetMode="External"/><Relationship Id="rId11" Type="http://schemas.openxmlformats.org/officeDocument/2006/relationships/hyperlink" Target="https://flipbooklets.com/pdfflipbooklets/programa-juntanza-etnica#page1" TargetMode="External"/><Relationship Id="rId24" Type="http://schemas.openxmlformats.org/officeDocument/2006/relationships/hyperlink" Target="https://cocomacia.org.co/" TargetMode="External"/><Relationship Id="rId5" Type="http://schemas.openxmlformats.org/officeDocument/2006/relationships/hyperlink" Target="https://www.usaspending.gov/award/ASST_NON_72051422CA00001_7200" TargetMode="External"/><Relationship Id="rId15" Type="http://schemas.openxmlformats.org/officeDocument/2006/relationships/hyperlink" Target="https://www.usaid.gov/colombia/work-with-us/partnership-opportunities" TargetMode="External"/><Relationship Id="rId23" Type="http://schemas.openxmlformats.org/officeDocument/2006/relationships/hyperlink" Target="https://www.movimientocimarron.org/" TargetMode="External"/><Relationship Id="rId28" Type="http://schemas.openxmlformats.org/officeDocument/2006/relationships/image" Target="../media/image4.png"/><Relationship Id="rId10" Type="http://schemas.openxmlformats.org/officeDocument/2006/relationships/hyperlink" Target="https://flipbooklets.com/pdfflipbooklets/juntanza-etnica-ingles#page2" TargetMode="External"/><Relationship Id="rId19" Type="http://schemas.openxmlformats.org/officeDocument/2006/relationships/hyperlink" Target="https://twitter.com/ctcsierranevada?lang=en" TargetMode="External"/><Relationship Id="rId4" Type="http://schemas.openxmlformats.org/officeDocument/2006/relationships/hyperlink" Target="https://www.grants.gov/custom/viewOppDetails.jsp?oppId=328565#relatedDocumentsTab" TargetMode="External"/><Relationship Id="rId9" Type="http://schemas.openxmlformats.org/officeDocument/2006/relationships/hyperlink" Target="https://acdivoca.org.co/wp-content/uploads/2023/01/FNL-Informe_Corregimiento-N-8.pdf" TargetMode="External"/><Relationship Id="rId14" Type="http://schemas.openxmlformats.org/officeDocument/2006/relationships/hyperlink" Target="https://www.usaid.gov/colombia/fact-sheets/pgo-indigenous-peoples-and-afro-colombian-empowerment-activity-ipace" TargetMode="External"/><Relationship Id="rId22" Type="http://schemas.openxmlformats.org/officeDocument/2006/relationships/hyperlink" Target="https://www.afrodescolombia.org/" TargetMode="External"/><Relationship Id="rId27" Type="http://schemas.openxmlformats.org/officeDocument/2006/relationships/hyperlink" Target="https://renacientes.ne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iatistandard.org/en/" TargetMode="External"/><Relationship Id="rId4" Type="http://schemas.openxmlformats.org/officeDocument/2006/relationships/hyperlink" Target="https://countrydata.iatistandard.org/#access-data-file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olombiapeace.org/u-s-aid-to-colombia/"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foreignassistance.gov/data?country=Colombia&amp;fiscal_year=2020&amp;transaction_type_name=obligations#tab-que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foreignassistance.gov/about#tab-glossary" TargetMode="External"/><Relationship Id="rId3" Type="http://schemas.openxmlformats.org/officeDocument/2006/relationships/image" Target="../media/image2.png"/><Relationship Id="rId7" Type="http://schemas.openxmlformats.org/officeDocument/2006/relationships/hyperlink" Target="https://www.foreignassistance.gov/data?country=Colombia&amp;fiscal_year=2020&amp;transaction_type_name=obligations#tab-quer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usaid.gov/sites/default/files/2022-05/Colombia_CDCS_Narrative_Public-Oc7-2020.pdf" TargetMode="Externa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1FB9316-D9EF-44FC-B002-D3914B76D064}"/>
              </a:ext>
            </a:extLst>
          </p:cNvPr>
          <p:cNvSpPr/>
          <p:nvPr/>
        </p:nvSpPr>
        <p:spPr>
          <a:xfrm>
            <a:off x="0" y="2188028"/>
            <a:ext cx="12200389" cy="2460171"/>
          </a:xfrm>
          <a:prstGeom prst="rect">
            <a:avLst/>
          </a:prstGeom>
          <a:solidFill>
            <a:srgbClr val="036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5227B7-CA59-40CB-B18F-4F9433591323}"/>
              </a:ext>
            </a:extLst>
          </p:cNvPr>
          <p:cNvSpPr>
            <a:spLocks noGrp="1"/>
          </p:cNvSpPr>
          <p:nvPr>
            <p:ph type="ctrTitle"/>
          </p:nvPr>
        </p:nvSpPr>
        <p:spPr>
          <a:xfrm>
            <a:off x="-30480" y="2264229"/>
            <a:ext cx="12272806" cy="2188028"/>
          </a:xfrm>
          <a:noFill/>
        </p:spPr>
        <p:txBody>
          <a:bodyPr anchor="ctr">
            <a:noAutofit/>
          </a:bodyPr>
          <a:lstStyle/>
          <a:p>
            <a:pPr>
              <a:lnSpc>
                <a:spcPct val="100000"/>
              </a:lnSpc>
            </a:pPr>
            <a:r>
              <a:rPr lang="en-US" cap="small" dirty="0">
                <a:solidFill>
                  <a:schemeClr val="bg1"/>
                </a:solidFill>
              </a:rPr>
              <a:t>Open Government Analysis of U.S. Funding to Colombia</a:t>
            </a:r>
            <a:endParaRPr lang="en-US" cap="small" dirty="0">
              <a:solidFill>
                <a:schemeClr val="bg1"/>
              </a:solidFill>
              <a:effectLst>
                <a:outerShdw blurRad="38100" dist="38100" dir="2700000" algn="tl">
                  <a:srgbClr val="000000">
                    <a:alpha val="43137"/>
                  </a:srgbClr>
                </a:outerShdw>
              </a:effectLst>
              <a:latin typeface="Myriad Pro SemiCond" panose="020B0503030403020204" pitchFamily="34" charset="0"/>
            </a:endParaRPr>
          </a:p>
        </p:txBody>
      </p:sp>
      <p:sp>
        <p:nvSpPr>
          <p:cNvPr id="3" name="TextBox 2">
            <a:extLst>
              <a:ext uri="{FF2B5EF4-FFF2-40B4-BE49-F238E27FC236}">
                <a16:creationId xmlns:a16="http://schemas.microsoft.com/office/drawing/2014/main" id="{A032E057-68E2-42D5-9590-31A34E35C9A4}"/>
              </a:ext>
            </a:extLst>
          </p:cNvPr>
          <p:cNvSpPr txBox="1"/>
          <p:nvPr/>
        </p:nvSpPr>
        <p:spPr>
          <a:xfrm>
            <a:off x="1534886" y="4931229"/>
            <a:ext cx="9187543" cy="1631216"/>
          </a:xfrm>
          <a:prstGeom prst="rect">
            <a:avLst/>
          </a:prstGeom>
          <a:noFill/>
        </p:spPr>
        <p:txBody>
          <a:bodyPr wrap="square" rtlCol="0">
            <a:spAutoFit/>
          </a:bodyPr>
          <a:lstStyle/>
          <a:p>
            <a:pPr algn="ctr"/>
            <a:r>
              <a:rPr lang="en-US" sz="2000" dirty="0"/>
              <a:t>Accountability Research Center (</a:t>
            </a:r>
            <a:r>
              <a:rPr lang="en-US" sz="2000" dirty="0">
                <a:hlinkClick r:id="rId3"/>
              </a:rPr>
              <a:t>Homepage Link</a:t>
            </a:r>
            <a:r>
              <a:rPr lang="en-US" sz="2000" dirty="0"/>
              <a:t>)</a:t>
            </a:r>
          </a:p>
          <a:p>
            <a:pPr algn="ctr"/>
            <a:r>
              <a:rPr lang="en-US" sz="2000" dirty="0"/>
              <a:t>Draft (1/22/2024)</a:t>
            </a:r>
          </a:p>
          <a:p>
            <a:pPr algn="ctr"/>
            <a:r>
              <a:rPr lang="en-US" sz="2000" dirty="0"/>
              <a:t>Comments Welcome</a:t>
            </a:r>
          </a:p>
          <a:p>
            <a:pPr algn="ctr"/>
            <a:r>
              <a:rPr lang="en-US" sz="2000" dirty="0"/>
              <a:t>E-mail: jh1227a@american.edu</a:t>
            </a:r>
          </a:p>
          <a:p>
            <a:pPr algn="ctr"/>
            <a:endParaRPr lang="en-US" sz="2000" dirty="0"/>
          </a:p>
        </p:txBody>
      </p:sp>
      <p:pic>
        <p:nvPicPr>
          <p:cNvPr id="5" name="Picture 4" descr="ARC_logo_rgb_300dpi">
            <a:extLst>
              <a:ext uri="{FF2B5EF4-FFF2-40B4-BE49-F238E27FC236}">
                <a16:creationId xmlns:a16="http://schemas.microsoft.com/office/drawing/2014/main" id="{48E501E9-0ED2-4BED-8258-B7B6AF885D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8097" y="371505"/>
            <a:ext cx="2797175" cy="1146175"/>
          </a:xfrm>
          <a:prstGeom prst="rect">
            <a:avLst/>
          </a:prstGeom>
          <a:solidFill>
            <a:srgbClr val="EDB137"/>
          </a:solidFill>
        </p:spPr>
      </p:pic>
    </p:spTree>
    <p:extLst>
      <p:ext uri="{BB962C8B-B14F-4D97-AF65-F5344CB8AC3E}">
        <p14:creationId xmlns:p14="http://schemas.microsoft.com/office/powerpoint/2010/main" val="338440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95879B-9BAB-6596-3D58-88B185F85AC9}"/>
              </a:ext>
            </a:extLst>
          </p:cNvPr>
          <p:cNvSpPr txBox="1"/>
          <p:nvPr/>
        </p:nvSpPr>
        <p:spPr>
          <a:xfrm>
            <a:off x="0" y="6304002"/>
            <a:ext cx="12192000" cy="553998"/>
          </a:xfrm>
          <a:prstGeom prst="rect">
            <a:avLst/>
          </a:prstGeom>
          <a:noFill/>
        </p:spPr>
        <p:txBody>
          <a:bodyPr wrap="square" rtlCol="0">
            <a:spAutoFit/>
          </a:bodyPr>
          <a:lstStyle/>
          <a:p>
            <a:r>
              <a:rPr lang="en-US" sz="1000" b="1" dirty="0"/>
              <a:t>Source</a:t>
            </a:r>
            <a:r>
              <a:rPr lang="en-US" sz="1000" dirty="0"/>
              <a:t>: </a:t>
            </a:r>
            <a:r>
              <a:rPr lang="en-US" sz="1000" b="0" i="0" dirty="0">
                <a:effectLst/>
              </a:rPr>
              <a:t>ForeignAssistance.gov</a:t>
            </a:r>
            <a:r>
              <a:rPr lang="en-US" sz="1000" dirty="0"/>
              <a:t> (“Disbursements” – Colombia; accessed January 11, 2024). </a:t>
            </a:r>
          </a:p>
          <a:p>
            <a:r>
              <a:rPr lang="en-US" sz="1000" b="1" dirty="0"/>
              <a:t>*Note</a:t>
            </a:r>
            <a:r>
              <a:rPr lang="en-US" sz="1000" dirty="0"/>
              <a:t>: ARC analyzed and coded USAID projects into 16 groupings based on ”Activity Descriptions” provided by ForeignAssistance.gov. </a:t>
            </a:r>
            <a:r>
              <a:rPr lang="en-US" sz="1000" i="1" dirty="0"/>
              <a:t>For more detailed information on the coding process, see “Methods Annex III: ARC Objectives Coding”. </a:t>
            </a:r>
            <a:r>
              <a:rPr lang="en-US" sz="1000" dirty="0"/>
              <a:t>Percentage is displayed if annual objective funding equals 10% or greater.</a:t>
            </a:r>
            <a:endParaRPr lang="en-US" sz="1000" b="1" dirty="0"/>
          </a:p>
        </p:txBody>
      </p:sp>
      <p:pic>
        <p:nvPicPr>
          <p:cNvPr id="4" name="Content Placeholder 4">
            <a:extLst>
              <a:ext uri="{FF2B5EF4-FFF2-40B4-BE49-F238E27FC236}">
                <a16:creationId xmlns:a16="http://schemas.microsoft.com/office/drawing/2014/main" id="{EDA87F11-7EB7-951D-E2F0-FF835B4EF5EC}"/>
              </a:ext>
            </a:extLst>
          </p:cNvPr>
          <p:cNvPicPr>
            <a:picLocks noChangeAspect="1"/>
          </p:cNvPicPr>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20856"/>
            <a:ext cx="8548576" cy="2137144"/>
          </a:xfrm>
          <a:prstGeom prst="rect">
            <a:avLst/>
          </a:prstGeom>
        </p:spPr>
      </p:pic>
      <p:graphicFrame>
        <p:nvGraphicFramePr>
          <p:cNvPr id="8" name="Chart 7">
            <a:extLst>
              <a:ext uri="{FF2B5EF4-FFF2-40B4-BE49-F238E27FC236}">
                <a16:creationId xmlns:a16="http://schemas.microsoft.com/office/drawing/2014/main" id="{54BD5693-C620-5AB8-4BE1-830AE400FF26}"/>
              </a:ext>
            </a:extLst>
          </p:cNvPr>
          <p:cNvGraphicFramePr>
            <a:graphicFrameLocks/>
          </p:cNvGraphicFramePr>
          <p:nvPr>
            <p:extLst>
              <p:ext uri="{D42A27DB-BD31-4B8C-83A1-F6EECF244321}">
                <p14:modId xmlns:p14="http://schemas.microsoft.com/office/powerpoint/2010/main" val="3025553736"/>
              </p:ext>
            </p:extLst>
          </p:nvPr>
        </p:nvGraphicFramePr>
        <p:xfrm>
          <a:off x="0" y="0"/>
          <a:ext cx="12192000" cy="63040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5466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977774" y="609008"/>
            <a:ext cx="10951624" cy="837796"/>
          </a:xfrm>
        </p:spPr>
        <p:txBody>
          <a:bodyPr>
            <a:noAutofit/>
          </a:bodyPr>
          <a:lstStyle/>
          <a:p>
            <a:r>
              <a:rPr lang="en-US" sz="2700" dirty="0">
                <a:solidFill>
                  <a:srgbClr val="036C9E"/>
                </a:solidFill>
                <a:latin typeface="Myriad Pro SemiCond" panose="020B0503030403020204" pitchFamily="34" charset="0"/>
              </a:rPr>
              <a:t>Finding: USAID funding is up, while localization and transparency lag</a:t>
            </a: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550401" y="1594722"/>
            <a:ext cx="11192839" cy="4901946"/>
          </a:xfrm>
          <a:prstGeom prst="rect">
            <a:avLst/>
          </a:prstGeom>
          <a:noFill/>
        </p:spPr>
        <p:txBody>
          <a:bodyPr wrap="square" rtlCol="0">
            <a:noAutofit/>
          </a:bodyPr>
          <a:lstStyle/>
          <a:p>
            <a:pPr marL="285750" indent="-285750">
              <a:buFont typeface="Arial" panose="020B0604020202020204" pitchFamily="34" charset="0"/>
              <a:buChar char="•"/>
            </a:pPr>
            <a:r>
              <a:rPr lang="en-US" sz="2200" b="1" dirty="0">
                <a:solidFill>
                  <a:srgbClr val="36494D"/>
                </a:solidFill>
              </a:rPr>
              <a:t>Applying an open government lens sheds light on USAID’s localization process</a:t>
            </a:r>
          </a:p>
          <a:p>
            <a:pPr marL="285750" indent="-285750">
              <a:buFont typeface="Arial" panose="020B0604020202020204" pitchFamily="34" charset="0"/>
              <a:buChar char="•"/>
            </a:pPr>
            <a:r>
              <a:rPr lang="en-US" sz="2200" dirty="0">
                <a:solidFill>
                  <a:srgbClr val="36494D"/>
                </a:solidFill>
              </a:rPr>
              <a:t>Less than half of all USAID Colombia project fact sheets contain project budget information or identify the implementing partner</a:t>
            </a:r>
          </a:p>
          <a:p>
            <a:pPr marL="285750" indent="-285750">
              <a:buFont typeface="Arial" panose="020B0604020202020204" pitchFamily="34" charset="0"/>
              <a:buChar char="•"/>
            </a:pPr>
            <a:r>
              <a:rPr lang="en-US" sz="2200" b="1" dirty="0">
                <a:solidFill>
                  <a:srgbClr val="36494D"/>
                </a:solidFill>
              </a:rPr>
              <a:t>Localized funding is far behind the 25% goal. </a:t>
            </a:r>
            <a:r>
              <a:rPr lang="en-US" sz="2200" dirty="0">
                <a:solidFill>
                  <a:srgbClr val="36494D"/>
                </a:solidFill>
              </a:rPr>
              <a:t>In 2022, </a:t>
            </a:r>
            <a:r>
              <a:rPr lang="en-US" sz="2200" i="1" dirty="0">
                <a:solidFill>
                  <a:srgbClr val="36494D"/>
                </a:solidFill>
              </a:rPr>
              <a:t>direct </a:t>
            </a:r>
            <a:r>
              <a:rPr lang="en-US" sz="2200" dirty="0">
                <a:solidFill>
                  <a:srgbClr val="36494D"/>
                </a:solidFill>
              </a:rPr>
              <a:t>USAID</a:t>
            </a:r>
            <a:r>
              <a:rPr lang="en-US" sz="2200" i="1" dirty="0">
                <a:solidFill>
                  <a:srgbClr val="36494D"/>
                </a:solidFill>
              </a:rPr>
              <a:t> </a:t>
            </a:r>
            <a:r>
              <a:rPr lang="en-US" sz="2200" dirty="0">
                <a:solidFill>
                  <a:srgbClr val="36494D"/>
                </a:solidFill>
              </a:rPr>
              <a:t>funding to Colombian organizations was 3.8% of annual funding, down from 10.9% in 2017</a:t>
            </a:r>
          </a:p>
          <a:p>
            <a:pPr marL="285750" indent="-285750">
              <a:buFont typeface="Arial" panose="020B0604020202020204" pitchFamily="34" charset="0"/>
              <a:buChar char="•"/>
            </a:pPr>
            <a:r>
              <a:rPr lang="en-US" sz="2200" dirty="0">
                <a:solidFill>
                  <a:srgbClr val="36494D"/>
                </a:solidFill>
              </a:rPr>
              <a:t>Total USAID funding to Colombian organizations rose sharply between 2013 &amp; 2021</a:t>
            </a:r>
          </a:p>
          <a:p>
            <a:pPr marL="285750" indent="-285750">
              <a:buFont typeface="Arial" panose="020B0604020202020204" pitchFamily="34" charset="0"/>
              <a:buChar char="•"/>
            </a:pPr>
            <a:r>
              <a:rPr lang="en-US" sz="2200" b="1" dirty="0">
                <a:solidFill>
                  <a:srgbClr val="36494D"/>
                </a:solidFill>
              </a:rPr>
              <a:t>Public information about USAID projects is split between at least five government sites</a:t>
            </a:r>
            <a:r>
              <a:rPr lang="en-US" sz="2200" dirty="0">
                <a:solidFill>
                  <a:srgbClr val="36494D"/>
                </a:solidFill>
              </a:rPr>
              <a:t>: </a:t>
            </a:r>
            <a:r>
              <a:rPr lang="en-US" sz="2200" dirty="0">
                <a:solidFill>
                  <a:srgbClr val="36494D"/>
                </a:solidFill>
                <a:hlinkClick r:id="rId5"/>
              </a:rPr>
              <a:t>USAID’s country sites</a:t>
            </a:r>
            <a:r>
              <a:rPr lang="en-US" sz="2200" dirty="0">
                <a:solidFill>
                  <a:srgbClr val="36494D"/>
                </a:solidFill>
              </a:rPr>
              <a:t> provide descriptive project information, </a:t>
            </a:r>
            <a:r>
              <a:rPr lang="en-US" sz="2200" dirty="0">
                <a:solidFill>
                  <a:srgbClr val="36494D"/>
                </a:solidFill>
                <a:hlinkClick r:id="rId6"/>
              </a:rPr>
              <a:t>ForeignAssistance.gov</a:t>
            </a:r>
            <a:r>
              <a:rPr lang="en-US" sz="2200" dirty="0">
                <a:solidFill>
                  <a:srgbClr val="36494D"/>
                </a:solidFill>
              </a:rPr>
              <a:t> provides consistent annual budget data, and </a:t>
            </a:r>
            <a:r>
              <a:rPr lang="en-US" sz="2200" dirty="0">
                <a:solidFill>
                  <a:srgbClr val="36494D"/>
                </a:solidFill>
                <a:hlinkClick r:id="rId7"/>
              </a:rPr>
              <a:t>USASpending.gov</a:t>
            </a:r>
            <a:r>
              <a:rPr lang="en-US" sz="2200" dirty="0">
                <a:solidFill>
                  <a:srgbClr val="36494D"/>
                </a:solidFill>
              </a:rPr>
              <a:t> provides sub-recipient data</a:t>
            </a:r>
          </a:p>
          <a:p>
            <a:pPr marL="800100" lvl="1" indent="-342900">
              <a:buFont typeface="Courier New" panose="02070309020205020404" pitchFamily="49" charset="0"/>
              <a:buChar char="o"/>
            </a:pPr>
            <a:r>
              <a:rPr lang="en-US" sz="2000" dirty="0">
                <a:solidFill>
                  <a:srgbClr val="36494D"/>
                </a:solidFill>
              </a:rPr>
              <a:t>Project baseline information and evaluations are on USAID’s </a:t>
            </a:r>
            <a:r>
              <a:rPr lang="en-US" sz="2000" dirty="0">
                <a:solidFill>
                  <a:srgbClr val="36494D"/>
                </a:solidFill>
                <a:hlinkClick r:id="rId8"/>
              </a:rPr>
              <a:t>Development Experience Clearinghouse</a:t>
            </a:r>
            <a:r>
              <a:rPr lang="en-US" sz="2000" dirty="0">
                <a:solidFill>
                  <a:srgbClr val="36494D"/>
                </a:solidFill>
              </a:rPr>
              <a:t>. Some post-2016 evaluations are on </a:t>
            </a:r>
            <a:r>
              <a:rPr lang="en-US" sz="2000" dirty="0">
                <a:solidFill>
                  <a:srgbClr val="36494D"/>
                </a:solidFill>
                <a:hlinkClick r:id="rId9"/>
              </a:rPr>
              <a:t>USAID’s new Evaluations Dashboard</a:t>
            </a:r>
            <a:endParaRPr lang="en-US" sz="2000" dirty="0">
              <a:solidFill>
                <a:srgbClr val="36494D"/>
              </a:solidFill>
            </a:endParaRPr>
          </a:p>
          <a:p>
            <a:pPr marL="285750" indent="-285750">
              <a:buFont typeface="Arial" panose="020B0604020202020204" pitchFamily="34" charset="0"/>
              <a:buChar char="•"/>
            </a:pPr>
            <a:r>
              <a:rPr lang="en-US" sz="2200" b="1" dirty="0">
                <a:solidFill>
                  <a:srgbClr val="36494D"/>
                </a:solidFill>
              </a:rPr>
              <a:t>USAID project data do not clearly show which funds reach government agencies</a:t>
            </a:r>
            <a:r>
              <a:rPr lang="en-US" sz="2200" dirty="0">
                <a:solidFill>
                  <a:srgbClr val="36494D"/>
                </a:solidFill>
              </a:rPr>
              <a:t> (possibly through implementing partners)</a:t>
            </a: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2602" y="740107"/>
            <a:ext cx="575598" cy="575598"/>
          </a:xfrm>
          <a:prstGeom prst="rect">
            <a:avLst/>
          </a:prstGeom>
        </p:spPr>
      </p:pic>
    </p:spTree>
    <p:extLst>
      <p:ext uri="{BB962C8B-B14F-4D97-AF65-F5344CB8AC3E}">
        <p14:creationId xmlns:p14="http://schemas.microsoft.com/office/powerpoint/2010/main" val="3307826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1021912" y="794656"/>
            <a:ext cx="10907486" cy="521049"/>
          </a:xfrm>
        </p:spPr>
        <p:txBody>
          <a:bodyPr>
            <a:noAutofit/>
          </a:bodyPr>
          <a:lstStyle/>
          <a:p>
            <a:r>
              <a:rPr lang="en-US" sz="3300" dirty="0">
                <a:solidFill>
                  <a:srgbClr val="036C9E"/>
                </a:solidFill>
              </a:rPr>
              <a:t>USAID localization funding goals</a:t>
            </a:r>
            <a:endParaRPr lang="en-US" sz="3300" dirty="0">
              <a:solidFill>
                <a:srgbClr val="036C9E"/>
              </a:solidFill>
              <a:latin typeface="Myriad Pro SemiCond" panose="020B0503030403020204" pitchFamily="34" charset="0"/>
            </a:endParaRP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838201" y="1693069"/>
            <a:ext cx="10907486" cy="3989481"/>
          </a:xfrm>
          <a:prstGeom prst="rect">
            <a:avLst/>
          </a:prstGeom>
          <a:noFill/>
        </p:spPr>
        <p:txBody>
          <a:bodyPr wrap="square" rtlCol="0">
            <a:noAutofit/>
          </a:bodyPr>
          <a:lstStyle/>
          <a:p>
            <a:pPr marL="285750" indent="-285750">
              <a:buFont typeface="Arial" panose="020B0604020202020204" pitchFamily="34" charset="0"/>
              <a:buChar char="•"/>
            </a:pPr>
            <a:r>
              <a:rPr lang="en-US" sz="2200" dirty="0">
                <a:solidFill>
                  <a:srgbClr val="36494D"/>
                </a:solidFill>
              </a:rPr>
              <a:t>USAID set a </a:t>
            </a:r>
            <a:r>
              <a:rPr lang="en-US" sz="2200" dirty="0">
                <a:solidFill>
                  <a:srgbClr val="36494D"/>
                </a:solidFill>
                <a:hlinkClick r:id="rId5"/>
              </a:rPr>
              <a:t>minimum 25% global target</a:t>
            </a:r>
            <a:r>
              <a:rPr lang="en-US" sz="2200" dirty="0">
                <a:solidFill>
                  <a:srgbClr val="36494D"/>
                </a:solidFill>
              </a:rPr>
              <a:t> for direct funding for national implementing partners by 2025 (starting from </a:t>
            </a:r>
            <a:r>
              <a:rPr lang="en-US" sz="2200" dirty="0">
                <a:solidFill>
                  <a:srgbClr val="36494D"/>
                </a:solidFill>
                <a:hlinkClick r:id="rId6"/>
              </a:rPr>
              <a:t>8.1% in 2020</a:t>
            </a:r>
            <a:r>
              <a:rPr lang="en-US" sz="2200" dirty="0">
                <a:solidFill>
                  <a:srgbClr val="36494D"/>
                </a:solidFill>
              </a:rPr>
              <a:t>) </a:t>
            </a:r>
          </a:p>
          <a:p>
            <a:pPr marL="800100" lvl="1" indent="-342900">
              <a:buFont typeface="Courier New" panose="02070309020205020404" pitchFamily="49" charset="0"/>
              <a:buChar char="o"/>
            </a:pPr>
            <a:r>
              <a:rPr lang="en-US" sz="1900" dirty="0">
                <a:solidFill>
                  <a:srgbClr val="36494D"/>
                </a:solidFill>
              </a:rPr>
              <a:t>Country targets differ for each USAID mission, and should be higher than 25% in countries where local organizations have higher capacity to manage USAID projects</a:t>
            </a:r>
          </a:p>
          <a:p>
            <a:pPr marL="285750" indent="-285750">
              <a:buFont typeface="Arial" panose="020B0604020202020204" pitchFamily="34" charset="0"/>
              <a:buChar char="•"/>
            </a:pPr>
            <a:r>
              <a:rPr lang="en-US" sz="2200" dirty="0">
                <a:solidFill>
                  <a:srgbClr val="36494D"/>
                </a:solidFill>
              </a:rPr>
              <a:t>USAID’s </a:t>
            </a:r>
            <a:r>
              <a:rPr lang="en-US" sz="2200" dirty="0">
                <a:solidFill>
                  <a:srgbClr val="36494D"/>
                </a:solidFill>
                <a:hlinkClick r:id="rId7"/>
              </a:rPr>
              <a:t>procurement process</a:t>
            </a:r>
            <a:r>
              <a:rPr lang="en-US" sz="2200" dirty="0">
                <a:solidFill>
                  <a:srgbClr val="36494D"/>
                </a:solidFill>
              </a:rPr>
              <a:t> has represented a huge challenge to localization goals, in part, prompting a major new reform in Nov. 2021</a:t>
            </a:r>
          </a:p>
          <a:p>
            <a:pPr marL="285750" indent="-285750">
              <a:buFont typeface="Arial" panose="020B0604020202020204" pitchFamily="34" charset="0"/>
              <a:buChar char="•"/>
            </a:pPr>
            <a:r>
              <a:rPr lang="en-US" sz="2200" dirty="0">
                <a:solidFill>
                  <a:srgbClr val="36494D"/>
                </a:solidFill>
              </a:rPr>
              <a:t>USAID is also aiming for 50% locally-led programming by 2030, indicating </a:t>
            </a:r>
            <a:r>
              <a:rPr lang="en-US" sz="2200" dirty="0">
                <a:solidFill>
                  <a:srgbClr val="36494D"/>
                </a:solidFill>
                <a:hlinkClick r:id="rId8"/>
              </a:rPr>
              <a:t>half of all funding</a:t>
            </a:r>
            <a:r>
              <a:rPr lang="en-US" sz="2200" dirty="0">
                <a:solidFill>
                  <a:srgbClr val="36494D"/>
                </a:solidFill>
              </a:rPr>
              <a:t> will be impacted by local agenda setting, design, implementation, and monitoring</a:t>
            </a:r>
          </a:p>
          <a:p>
            <a:pPr marL="285750" indent="-285750">
              <a:buFont typeface="Arial" panose="020B0604020202020204" pitchFamily="34" charset="0"/>
              <a:buChar char="•"/>
            </a:pPr>
            <a:r>
              <a:rPr lang="en-US" sz="2200" dirty="0">
                <a:solidFill>
                  <a:srgbClr val="36494D"/>
                </a:solidFill>
              </a:rPr>
              <a:t>Different official and non-governmental organizations use </a:t>
            </a:r>
            <a:r>
              <a:rPr lang="en-US" sz="2200" dirty="0">
                <a:solidFill>
                  <a:srgbClr val="36494D"/>
                </a:solidFill>
                <a:hlinkClick r:id="rId9"/>
              </a:rPr>
              <a:t>different definitions of ‘local’ </a:t>
            </a:r>
            <a:endParaRPr lang="en-US" sz="2200" dirty="0">
              <a:solidFill>
                <a:srgbClr val="36494D"/>
              </a:solidFill>
            </a:endParaRPr>
          </a:p>
          <a:p>
            <a:pPr marL="285750" indent="-285750">
              <a:buFont typeface="Arial" panose="020B0604020202020204" pitchFamily="34" charset="0"/>
              <a:buChar char="•"/>
            </a:pPr>
            <a:r>
              <a:rPr lang="en-US" sz="2200" b="0" i="0" dirty="0">
                <a:solidFill>
                  <a:srgbClr val="36494D"/>
                </a:solidFill>
                <a:effectLst/>
                <a:latin typeface="Myriad Pro" panose="020B0503030403020204"/>
              </a:rPr>
              <a:t>This study's premise is that public access to information about current allocations of USAID project and sectoral funding is a necessary condition for informed "locally-led development" </a:t>
            </a:r>
          </a:p>
          <a:p>
            <a:pPr marL="742950" lvl="1" indent="-285750">
              <a:buFont typeface="Arial" panose="020B0604020202020204" pitchFamily="34" charset="0"/>
              <a:buChar char="•"/>
            </a:pPr>
            <a:endParaRPr lang="en-US" sz="2100" dirty="0">
              <a:solidFill>
                <a:srgbClr val="36494D"/>
              </a:solidFill>
            </a:endParaRPr>
          </a:p>
          <a:p>
            <a:pPr marL="742950" lvl="1" indent="-285750">
              <a:buFont typeface="Arial" panose="020B0604020202020204" pitchFamily="34" charset="0"/>
              <a:buChar char="•"/>
            </a:pPr>
            <a:endParaRPr lang="en-US" sz="2000" dirty="0">
              <a:solidFill>
                <a:srgbClr val="36494D"/>
              </a:solidFill>
            </a:endParaRP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62602" y="740107"/>
            <a:ext cx="575598" cy="575598"/>
          </a:xfrm>
          <a:prstGeom prst="rect">
            <a:avLst/>
          </a:prstGeom>
        </p:spPr>
      </p:pic>
    </p:spTree>
    <p:extLst>
      <p:ext uri="{BB962C8B-B14F-4D97-AF65-F5344CB8AC3E}">
        <p14:creationId xmlns:p14="http://schemas.microsoft.com/office/powerpoint/2010/main" val="524590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1021912" y="794656"/>
            <a:ext cx="10907486" cy="521049"/>
          </a:xfrm>
        </p:spPr>
        <p:txBody>
          <a:bodyPr>
            <a:noAutofit/>
          </a:bodyPr>
          <a:lstStyle/>
          <a:p>
            <a:r>
              <a:rPr lang="en-US" sz="3300" dirty="0">
                <a:solidFill>
                  <a:srgbClr val="036C9E"/>
                </a:solidFill>
              </a:rPr>
              <a:t>USAID localization: Historical funding trends</a:t>
            </a:r>
            <a:endParaRPr lang="en-US" sz="3300" dirty="0">
              <a:solidFill>
                <a:srgbClr val="036C9E"/>
              </a:solidFill>
              <a:latin typeface="Myriad Pro SemiCond" panose="020B0503030403020204" pitchFamily="34" charset="0"/>
            </a:endParaRP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550401" y="1550672"/>
            <a:ext cx="4927599" cy="4382975"/>
          </a:xfrm>
          <a:prstGeom prst="rect">
            <a:avLst/>
          </a:prstGeom>
          <a:noFill/>
        </p:spPr>
        <p:txBody>
          <a:bodyPr wrap="square" rtlCol="0">
            <a:noAutofit/>
          </a:bodyPr>
          <a:lstStyle/>
          <a:p>
            <a:pPr marL="285750" indent="-285750">
              <a:buFont typeface="Arial" panose="020B0604020202020204" pitchFamily="34" charset="0"/>
              <a:buChar char="•"/>
            </a:pPr>
            <a:r>
              <a:rPr lang="en-US" dirty="0">
                <a:solidFill>
                  <a:srgbClr val="36494D"/>
                </a:solidFill>
                <a:latin typeface="Myriad Pro" panose="020B0503030403020204"/>
              </a:rPr>
              <a:t>A low historic funding baseline indicates that achieving 25% agency-wide direct local funding represents an ambitious goal</a:t>
            </a:r>
            <a:endParaRPr lang="en-US" dirty="0">
              <a:solidFill>
                <a:srgbClr val="36494D"/>
              </a:solidFill>
            </a:endParaRPr>
          </a:p>
          <a:p>
            <a:pPr marL="285750" indent="-285750">
              <a:buFont typeface="Arial" panose="020B0604020202020204" pitchFamily="34" charset="0"/>
              <a:buChar char="•"/>
            </a:pPr>
            <a:r>
              <a:rPr lang="en-US" dirty="0">
                <a:solidFill>
                  <a:srgbClr val="36494D"/>
                </a:solidFill>
              </a:rPr>
              <a:t>USAID’s </a:t>
            </a:r>
            <a:r>
              <a:rPr lang="en-US" dirty="0">
                <a:solidFill>
                  <a:srgbClr val="36494D"/>
                </a:solidFill>
                <a:hlinkClick r:id="rId5"/>
              </a:rPr>
              <a:t>June 2023 localization report</a:t>
            </a:r>
            <a:r>
              <a:rPr lang="en-US" dirty="0">
                <a:solidFill>
                  <a:srgbClr val="36494D"/>
                </a:solidFill>
              </a:rPr>
              <a:t> indicates the percentage of direct local funding has been “generally increasing” between 2018-2022 (Page 6)</a:t>
            </a:r>
          </a:p>
          <a:p>
            <a:pPr marL="285750" indent="-285750">
              <a:buFont typeface="Arial" panose="020B0604020202020204" pitchFamily="34" charset="0"/>
              <a:buChar char="•"/>
            </a:pPr>
            <a:r>
              <a:rPr lang="en-US" b="0" i="0" dirty="0">
                <a:solidFill>
                  <a:srgbClr val="36494D"/>
                </a:solidFill>
                <a:effectLst/>
                <a:latin typeface="Myriad Pro" panose="020B0503030403020204"/>
              </a:rPr>
              <a:t>USAID</a:t>
            </a:r>
            <a:r>
              <a:rPr lang="en-US" dirty="0">
                <a:solidFill>
                  <a:srgbClr val="36494D"/>
                </a:solidFill>
                <a:latin typeface="Myriad Pro" panose="020B0503030403020204"/>
              </a:rPr>
              <a:t>’s report notes data from 2012-2019 are not directly comparable to the data from 2020 onward</a:t>
            </a:r>
          </a:p>
          <a:p>
            <a:pPr marL="742950" lvl="1" indent="-285750">
              <a:buFont typeface="Arial" panose="020B0604020202020204" pitchFamily="34" charset="0"/>
              <a:buChar char="•"/>
            </a:pPr>
            <a:r>
              <a:rPr lang="en-US" sz="1500" dirty="0">
                <a:solidFill>
                  <a:srgbClr val="36494D"/>
                </a:solidFill>
                <a:latin typeface="Myriad Pro" panose="020B0503030403020204"/>
              </a:rPr>
              <a:t>Differences in data sources include USAID’s June 2023 report listing 4.2% agency wide direct local funding in 2012, while a </a:t>
            </a:r>
            <a:r>
              <a:rPr lang="en-US" sz="1500" dirty="0">
                <a:solidFill>
                  <a:srgbClr val="36494D"/>
                </a:solidFill>
                <a:latin typeface="Myriad Pro" panose="020B0503030403020204"/>
                <a:hlinkClick r:id="rId6"/>
              </a:rPr>
              <a:t>2013 USAID report</a:t>
            </a:r>
            <a:r>
              <a:rPr lang="en-US" sz="1500" dirty="0">
                <a:solidFill>
                  <a:srgbClr val="36494D"/>
                </a:solidFill>
                <a:latin typeface="Myriad Pro" panose="020B0503030403020204"/>
              </a:rPr>
              <a:t> lists local organization funding at 7.51% in 2012 (Page 21)</a:t>
            </a:r>
            <a:endParaRPr lang="en-US" dirty="0">
              <a:solidFill>
                <a:srgbClr val="36494D"/>
              </a:solidFill>
              <a:latin typeface="Myriad Pro" panose="020B0503030403020204"/>
            </a:endParaRPr>
          </a:p>
          <a:p>
            <a:pPr marL="285750" indent="-285750">
              <a:buFont typeface="Arial" panose="020B0604020202020204" pitchFamily="34" charset="0"/>
              <a:buChar char="•"/>
            </a:pPr>
            <a:endParaRPr lang="en-US" dirty="0">
              <a:solidFill>
                <a:srgbClr val="36494D"/>
              </a:solidFill>
              <a:latin typeface="Myriad Pro" panose="020B0503030403020204"/>
            </a:endParaRP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2602" y="740107"/>
            <a:ext cx="575598" cy="575598"/>
          </a:xfrm>
          <a:prstGeom prst="rect">
            <a:avLst/>
          </a:prstGeom>
        </p:spPr>
      </p:pic>
      <p:pic>
        <p:nvPicPr>
          <p:cNvPr id="9" name="Picture 8" descr="A graph with numbers and lines&#10;&#10;Description automatically generated">
            <a:extLst>
              <a:ext uri="{FF2B5EF4-FFF2-40B4-BE49-F238E27FC236}">
                <a16:creationId xmlns:a16="http://schemas.microsoft.com/office/drawing/2014/main" id="{B46F7C21-42D5-C87A-3A09-415CCFB6CF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4187" y="1386716"/>
            <a:ext cx="5517412" cy="3868426"/>
          </a:xfrm>
          <a:prstGeom prst="rect">
            <a:avLst/>
          </a:prstGeom>
        </p:spPr>
      </p:pic>
      <p:sp>
        <p:nvSpPr>
          <p:cNvPr id="10" name="TextBox 9">
            <a:extLst>
              <a:ext uri="{FF2B5EF4-FFF2-40B4-BE49-F238E27FC236}">
                <a16:creationId xmlns:a16="http://schemas.microsoft.com/office/drawing/2014/main" id="{E726F015-7BB1-C453-F0A6-C6F46E3D4C9A}"/>
              </a:ext>
            </a:extLst>
          </p:cNvPr>
          <p:cNvSpPr txBox="1"/>
          <p:nvPr/>
        </p:nvSpPr>
        <p:spPr>
          <a:xfrm>
            <a:off x="6714002" y="5276063"/>
            <a:ext cx="5033298" cy="246221"/>
          </a:xfrm>
          <a:prstGeom prst="rect">
            <a:avLst/>
          </a:prstGeom>
          <a:noFill/>
        </p:spPr>
        <p:txBody>
          <a:bodyPr wrap="square" rtlCol="0">
            <a:spAutoFit/>
          </a:bodyPr>
          <a:lstStyle/>
          <a:p>
            <a:r>
              <a:rPr lang="en-US" sz="1000" dirty="0"/>
              <a:t>Source: Moving Toward a Model of Locally Led Development, USAID, June 2023, P.6</a:t>
            </a:r>
          </a:p>
        </p:txBody>
      </p:sp>
      <p:sp>
        <p:nvSpPr>
          <p:cNvPr id="11" name="TextBox 10">
            <a:extLst>
              <a:ext uri="{FF2B5EF4-FFF2-40B4-BE49-F238E27FC236}">
                <a16:creationId xmlns:a16="http://schemas.microsoft.com/office/drawing/2014/main" id="{21021683-78B6-34EF-2943-E5B30BC17D56}"/>
              </a:ext>
            </a:extLst>
          </p:cNvPr>
          <p:cNvSpPr txBox="1"/>
          <p:nvPr/>
        </p:nvSpPr>
        <p:spPr>
          <a:xfrm>
            <a:off x="550401" y="5490109"/>
            <a:ext cx="11285999"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36494D"/>
                </a:solidFill>
                <a:latin typeface="Myriad Pro" panose="020B0503030403020204"/>
              </a:rPr>
              <a:t>To better understand USAID’s direct local funding trends, organizations such as </a:t>
            </a:r>
            <a:r>
              <a:rPr lang="en-US" dirty="0">
                <a:solidFill>
                  <a:srgbClr val="36494D"/>
                </a:solidFill>
                <a:latin typeface="Myriad Pro" panose="020B0503030403020204"/>
                <a:hlinkClick r:id="rId10"/>
              </a:rPr>
              <a:t>Publish What You Fund</a:t>
            </a:r>
            <a:r>
              <a:rPr lang="en-US" dirty="0">
                <a:solidFill>
                  <a:srgbClr val="36494D"/>
                </a:solidFill>
                <a:latin typeface="Myriad Pro" panose="020B0503030403020204"/>
              </a:rPr>
              <a:t>–a “global campaign for aid and development transparency”–have closely examined USAID funding and the underlying figures used to calculate local funding percentages</a:t>
            </a:r>
          </a:p>
          <a:p>
            <a:endParaRPr lang="en-US" dirty="0"/>
          </a:p>
        </p:txBody>
      </p:sp>
    </p:spTree>
    <p:extLst>
      <p:ext uri="{BB962C8B-B14F-4D97-AF65-F5344CB8AC3E}">
        <p14:creationId xmlns:p14="http://schemas.microsoft.com/office/powerpoint/2010/main" val="4489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1021912" y="794656"/>
            <a:ext cx="10907486" cy="521049"/>
          </a:xfrm>
        </p:spPr>
        <p:txBody>
          <a:bodyPr>
            <a:noAutofit/>
          </a:bodyPr>
          <a:lstStyle/>
          <a:p>
            <a:r>
              <a:rPr lang="en-US" sz="3300" dirty="0">
                <a:solidFill>
                  <a:srgbClr val="036C9E"/>
                </a:solidFill>
              </a:rPr>
              <a:t>USAID localization funding goals: Hitting 25%</a:t>
            </a:r>
            <a:endParaRPr lang="en-US" sz="3300" dirty="0">
              <a:solidFill>
                <a:srgbClr val="036C9E"/>
              </a:solidFill>
              <a:latin typeface="Myriad Pro SemiCond" panose="020B0503030403020204" pitchFamily="34" charset="0"/>
            </a:endParaRPr>
          </a:p>
        </p:txBody>
      </p:sp>
      <p:sp>
        <p:nvSpPr>
          <p:cNvPr id="6" name="TextBox 5">
            <a:extLst>
              <a:ext uri="{FF2B5EF4-FFF2-40B4-BE49-F238E27FC236}">
                <a16:creationId xmlns:a16="http://schemas.microsoft.com/office/drawing/2014/main" id="{9444A1A5-7B1F-45BF-8B98-CEA399D9CE62}"/>
              </a:ext>
            </a:extLst>
          </p:cNvPr>
          <p:cNvSpPr txBox="1"/>
          <p:nvPr/>
        </p:nvSpPr>
        <p:spPr>
          <a:xfrm>
            <a:off x="838200" y="1595852"/>
            <a:ext cx="11091198" cy="1094248"/>
          </a:xfrm>
          <a:prstGeom prst="rect">
            <a:avLst/>
          </a:prstGeom>
          <a:noFill/>
        </p:spPr>
        <p:txBody>
          <a:bodyPr wrap="square" rtlCol="0">
            <a:noAutofit/>
          </a:bodyPr>
          <a:lstStyle/>
          <a:p>
            <a:r>
              <a:rPr lang="en-US" sz="1700" dirty="0">
                <a:solidFill>
                  <a:srgbClr val="36494D"/>
                </a:solidFill>
              </a:rPr>
              <a:t>To assess localization trends, </a:t>
            </a:r>
            <a:r>
              <a:rPr lang="en-US" sz="1700" dirty="0">
                <a:solidFill>
                  <a:srgbClr val="36494D"/>
                </a:solidFill>
                <a:hlinkClick r:id="rId3"/>
              </a:rPr>
              <a:t>Publish What You Fund</a:t>
            </a:r>
            <a:r>
              <a:rPr lang="en-US" sz="1700" dirty="0">
                <a:solidFill>
                  <a:srgbClr val="36494D"/>
                </a:solidFill>
              </a:rPr>
              <a:t> (PWYF) analyzed USAID funding in 10 countries (2019-2021)</a:t>
            </a:r>
          </a:p>
          <a:p>
            <a:pPr marL="285750" indent="-285750">
              <a:buFont typeface="Arial" panose="020B0604020202020204" pitchFamily="34" charset="0"/>
              <a:buChar char="•"/>
            </a:pPr>
            <a:r>
              <a:rPr lang="en-US" sz="1700" b="1" dirty="0">
                <a:solidFill>
                  <a:srgbClr val="36494D"/>
                </a:solidFill>
              </a:rPr>
              <a:t>USAID and PWYF use different methods to calculate direct local funding assistance:</a:t>
            </a:r>
          </a:p>
          <a:p>
            <a:pPr marL="285750" indent="-285750">
              <a:buFont typeface="Arial" panose="020B0604020202020204" pitchFamily="34" charset="0"/>
              <a:buChar char="•"/>
            </a:pPr>
            <a:endParaRPr lang="en-US" sz="2000" b="1" dirty="0">
              <a:solidFill>
                <a:srgbClr val="36494D"/>
              </a:solidFill>
            </a:endParaRPr>
          </a:p>
          <a:p>
            <a:endParaRPr lang="en-US" sz="2000" b="1" dirty="0">
              <a:solidFill>
                <a:srgbClr val="36494D"/>
              </a:solidFill>
            </a:endParaRPr>
          </a:p>
          <a:p>
            <a:pPr marL="285750" indent="-285750">
              <a:buFont typeface="Arial" panose="020B0604020202020204" pitchFamily="34" charset="0"/>
              <a:buChar char="•"/>
            </a:pPr>
            <a:endParaRPr lang="en-US" sz="2000" b="1" dirty="0">
              <a:solidFill>
                <a:srgbClr val="36494D"/>
              </a:solidFill>
            </a:endParaRP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2602" y="740107"/>
            <a:ext cx="575598" cy="575598"/>
          </a:xfrm>
          <a:prstGeom prst="rect">
            <a:avLst/>
          </a:prstGeom>
        </p:spPr>
      </p:pic>
      <p:pic>
        <p:nvPicPr>
          <p:cNvPr id="4" name="Picture 3" descr="A picture containing text, font, screenshot&#10;&#10;Description automatically generated">
            <a:extLst>
              <a:ext uri="{FF2B5EF4-FFF2-40B4-BE49-F238E27FC236}">
                <a16:creationId xmlns:a16="http://schemas.microsoft.com/office/drawing/2014/main" id="{BB21085A-4FC1-49A2-7B25-AB03503F0F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2315153"/>
            <a:ext cx="10238576" cy="1519934"/>
          </a:xfrm>
          <a:prstGeom prst="rect">
            <a:avLst/>
          </a:prstGeom>
        </p:spPr>
      </p:pic>
      <p:sp>
        <p:nvSpPr>
          <p:cNvPr id="11" name="TextBox 10">
            <a:extLst>
              <a:ext uri="{FF2B5EF4-FFF2-40B4-BE49-F238E27FC236}">
                <a16:creationId xmlns:a16="http://schemas.microsoft.com/office/drawing/2014/main" id="{98EFCE7E-8106-DC1A-694D-52BC2525CBA4}"/>
              </a:ext>
            </a:extLst>
          </p:cNvPr>
          <p:cNvSpPr txBox="1"/>
          <p:nvPr/>
        </p:nvSpPr>
        <p:spPr>
          <a:xfrm>
            <a:off x="838200" y="3795623"/>
            <a:ext cx="10399295" cy="2462213"/>
          </a:xfrm>
          <a:prstGeom prst="rect">
            <a:avLst/>
          </a:prstGeom>
          <a:noFill/>
        </p:spPr>
        <p:txBody>
          <a:bodyPr wrap="square">
            <a:spAutoFit/>
          </a:bodyPr>
          <a:lstStyle/>
          <a:p>
            <a:pPr marL="285750" indent="-285750">
              <a:buFont typeface="Arial" panose="020B0604020202020204" pitchFamily="34" charset="0"/>
              <a:buChar char="•"/>
            </a:pPr>
            <a:r>
              <a:rPr lang="en-US" sz="1700" b="1" dirty="0">
                <a:solidFill>
                  <a:srgbClr val="36494D"/>
                </a:solidFill>
              </a:rPr>
              <a:t>Using PWYF’s method, only 5.7% of USAID funds were disbursed directly to ‘local’ organizations</a:t>
            </a:r>
            <a:r>
              <a:rPr lang="en-US" sz="1700" dirty="0">
                <a:solidFill>
                  <a:srgbClr val="36494D"/>
                </a:solidFill>
              </a:rPr>
              <a:t> based in the assistance-receiving country (vs. 11.1% according to USAID’s method)</a:t>
            </a:r>
          </a:p>
          <a:p>
            <a:pPr marL="285750" indent="-285750">
              <a:buFont typeface="Arial" panose="020B0604020202020204" pitchFamily="34" charset="0"/>
              <a:buChar char="•"/>
            </a:pPr>
            <a:r>
              <a:rPr lang="en-US" sz="1700" dirty="0">
                <a:solidFill>
                  <a:srgbClr val="36494D"/>
                </a:solidFill>
              </a:rPr>
              <a:t>The methods differ in two important ways</a:t>
            </a:r>
          </a:p>
          <a:p>
            <a:pPr marL="742950" lvl="1" indent="-285750">
              <a:buFont typeface="Courier New" panose="02070309020205020404" pitchFamily="49" charset="0"/>
              <a:buChar char="o"/>
            </a:pPr>
            <a:r>
              <a:rPr lang="en-US" sz="1700" dirty="0">
                <a:solidFill>
                  <a:srgbClr val="36494D"/>
                </a:solidFill>
              </a:rPr>
              <a:t>PWYF does not include branches of international entities as ‘local’ partners in the numerator</a:t>
            </a:r>
          </a:p>
          <a:p>
            <a:pPr marL="742950" lvl="1" indent="-285750">
              <a:buFont typeface="Courier New" panose="02070309020205020404" pitchFamily="49" charset="0"/>
              <a:buChar char="o"/>
            </a:pPr>
            <a:r>
              <a:rPr lang="en-US" sz="1700" dirty="0">
                <a:solidFill>
                  <a:srgbClr val="36494D"/>
                </a:solidFill>
              </a:rPr>
              <a:t>USAID does not include funding to multilateral, global program, UN agency, redacted, or unknown projects in the denominator</a:t>
            </a:r>
          </a:p>
          <a:p>
            <a:pPr marL="285750" indent="-285750">
              <a:buFont typeface="Arial" panose="020B0604020202020204" pitchFamily="34" charset="0"/>
              <a:buChar char="•"/>
            </a:pPr>
            <a:r>
              <a:rPr lang="en-US" sz="1700" dirty="0">
                <a:solidFill>
                  <a:srgbClr val="36494D"/>
                </a:solidFill>
              </a:rPr>
              <a:t>Differences between these two methods results in the USAID approach finding a larger share of total direct funding to ‘local’ partners</a:t>
            </a:r>
          </a:p>
          <a:p>
            <a:pPr marL="742950" lvl="1" indent="-285750">
              <a:buFont typeface="Arial" panose="020B0604020202020204" pitchFamily="34" charset="0"/>
              <a:buChar char="•"/>
            </a:pPr>
            <a:endParaRPr lang="en-US" dirty="0">
              <a:solidFill>
                <a:srgbClr val="36494D"/>
              </a:solidFill>
            </a:endParaRPr>
          </a:p>
        </p:txBody>
      </p:sp>
      <p:sp>
        <p:nvSpPr>
          <p:cNvPr id="12" name="TextBox 11">
            <a:extLst>
              <a:ext uri="{FF2B5EF4-FFF2-40B4-BE49-F238E27FC236}">
                <a16:creationId xmlns:a16="http://schemas.microsoft.com/office/drawing/2014/main" id="{8EB6B0D9-7A1E-D5BB-80E9-222B78EBD399}"/>
              </a:ext>
            </a:extLst>
          </p:cNvPr>
          <p:cNvSpPr txBox="1"/>
          <p:nvPr/>
        </p:nvSpPr>
        <p:spPr>
          <a:xfrm>
            <a:off x="0" y="6257836"/>
            <a:ext cx="9625264" cy="600164"/>
          </a:xfrm>
          <a:prstGeom prst="rect">
            <a:avLst/>
          </a:prstGeom>
          <a:noFill/>
        </p:spPr>
        <p:txBody>
          <a:bodyPr wrap="square" rtlCol="0">
            <a:spAutoFit/>
          </a:bodyPr>
          <a:lstStyle/>
          <a:p>
            <a:r>
              <a:rPr lang="en-US" sz="1100" dirty="0"/>
              <a:t>*</a:t>
            </a:r>
            <a:r>
              <a:rPr lang="en-US" sz="1100" b="1" dirty="0">
                <a:effectLst/>
              </a:rPr>
              <a:t>Source</a:t>
            </a:r>
            <a:r>
              <a:rPr lang="en-US" sz="1100" dirty="0">
                <a:effectLst/>
              </a:rPr>
              <a:t>: Tilley, Alex, and Elma Jenkins. “How USAID Counts ‘Local’ Will Have a Big Impact on Funding for Local Partners.” Publish What You Fund, March 2023, 13. </a:t>
            </a:r>
            <a:r>
              <a:rPr lang="en-US" sz="1100" dirty="0">
                <a:effectLst/>
                <a:hlinkClick r:id="rId7"/>
              </a:rPr>
              <a:t>https://www.publishwhatyoufund.org/app/uploads/dlm_uploads/2023/02/Metrics-Matter-Full-Research-Paper.pdf</a:t>
            </a:r>
            <a:r>
              <a:rPr lang="en-US" sz="1100" dirty="0">
                <a:effectLst/>
              </a:rPr>
              <a:t>.</a:t>
            </a:r>
          </a:p>
          <a:p>
            <a:r>
              <a:rPr lang="en-US" sz="1100" b="1" dirty="0"/>
              <a:t>Note</a:t>
            </a:r>
            <a:r>
              <a:rPr lang="en-US" sz="1100" dirty="0"/>
              <a:t>: G2G refers to government-to-government funding, namely U.S. government direct foreign assistance to Colombian government agencies</a:t>
            </a:r>
            <a:endParaRPr lang="en-US" sz="1100" dirty="0">
              <a:effectLst/>
            </a:endParaRPr>
          </a:p>
        </p:txBody>
      </p:sp>
      <p:sp>
        <p:nvSpPr>
          <p:cNvPr id="13" name="TextBox 12">
            <a:extLst>
              <a:ext uri="{FF2B5EF4-FFF2-40B4-BE49-F238E27FC236}">
                <a16:creationId xmlns:a16="http://schemas.microsoft.com/office/drawing/2014/main" id="{FB961D53-ED9F-7EFE-2030-4D1400AACF3D}"/>
              </a:ext>
            </a:extLst>
          </p:cNvPr>
          <p:cNvSpPr txBox="1"/>
          <p:nvPr/>
        </p:nvSpPr>
        <p:spPr>
          <a:xfrm>
            <a:off x="10881183" y="2320768"/>
            <a:ext cx="741322"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17738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1021912" y="767381"/>
            <a:ext cx="10907486" cy="521049"/>
          </a:xfrm>
        </p:spPr>
        <p:txBody>
          <a:bodyPr>
            <a:noAutofit/>
          </a:bodyPr>
          <a:lstStyle/>
          <a:p>
            <a:r>
              <a:rPr lang="en-US" sz="3300" i="0" dirty="0">
                <a:solidFill>
                  <a:srgbClr val="036C9E"/>
                </a:solidFill>
                <a:effectLst/>
              </a:rPr>
              <a:t>Findings: Localization trends in Colombia (2012-22)*</a:t>
            </a:r>
            <a:endParaRPr lang="en-US" sz="3300" dirty="0">
              <a:solidFill>
                <a:srgbClr val="036C9E"/>
              </a:solidFill>
              <a:latin typeface="Myriad Pro SemiCond" panose="020B0503030403020204" pitchFamily="34" charset="0"/>
            </a:endParaRP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262602" y="1822065"/>
            <a:ext cx="11666796" cy="4539990"/>
          </a:xfrm>
          <a:prstGeom prst="rect">
            <a:avLst/>
          </a:prstGeom>
          <a:noFill/>
        </p:spPr>
        <p:txBody>
          <a:bodyPr wrap="square" rtlCol="0">
            <a:noAutofit/>
          </a:bodyPr>
          <a:lstStyle/>
          <a:p>
            <a:pPr marL="342900" indent="-342900">
              <a:buFont typeface="Arial" panose="020B0604020202020204" pitchFamily="34" charset="0"/>
              <a:buChar char="•"/>
            </a:pPr>
            <a:r>
              <a:rPr lang="en-US" sz="2200" b="1" dirty="0">
                <a:solidFill>
                  <a:srgbClr val="36494D"/>
                </a:solidFill>
              </a:rPr>
              <a:t>The share of direct funding to Colombian organizations has dropped in recent years</a:t>
            </a:r>
            <a:r>
              <a:rPr lang="en-US" sz="2200" dirty="0">
                <a:solidFill>
                  <a:srgbClr val="36494D"/>
                </a:solidFill>
              </a:rPr>
              <a:t>. According to the USAID method, </a:t>
            </a:r>
            <a:r>
              <a:rPr lang="en-US" sz="2200" b="1" dirty="0">
                <a:solidFill>
                  <a:srgbClr val="36494D"/>
                </a:solidFill>
              </a:rPr>
              <a:t>Colombian organizations received 3.8% of all direct funding from USAID in 2022, </a:t>
            </a:r>
            <a:r>
              <a:rPr lang="en-US" sz="2200" dirty="0">
                <a:solidFill>
                  <a:srgbClr val="36494D"/>
                </a:solidFill>
              </a:rPr>
              <a:t>a steady decline from 10.9% in 2017</a:t>
            </a:r>
          </a:p>
          <a:p>
            <a:pPr marL="342900" indent="-342900">
              <a:buFont typeface="Arial" panose="020B0604020202020204" pitchFamily="34" charset="0"/>
              <a:buChar char="•"/>
            </a:pPr>
            <a:r>
              <a:rPr lang="en-US" sz="2200" dirty="0">
                <a:solidFill>
                  <a:srgbClr val="36494D"/>
                </a:solidFill>
              </a:rPr>
              <a:t>According to the PWYF method</a:t>
            </a:r>
            <a:r>
              <a:rPr lang="en-US" sz="2200" b="1" dirty="0">
                <a:solidFill>
                  <a:srgbClr val="36494D"/>
                </a:solidFill>
              </a:rPr>
              <a:t>, USAID funding to Colombian organizations in 2021 totaled $15.2m, </a:t>
            </a:r>
            <a:r>
              <a:rPr lang="en-US" sz="2200" dirty="0">
                <a:solidFill>
                  <a:srgbClr val="36494D"/>
                </a:solidFill>
              </a:rPr>
              <a:t>up from $2.7m in 2013</a:t>
            </a:r>
          </a:p>
          <a:p>
            <a:pPr marL="342900" indent="-342900">
              <a:buFont typeface="Arial" panose="020B0604020202020204" pitchFamily="34" charset="0"/>
              <a:buChar char="•"/>
            </a:pPr>
            <a:r>
              <a:rPr lang="en-US" sz="2200" dirty="0">
                <a:solidFill>
                  <a:srgbClr val="36494D"/>
                </a:solidFill>
              </a:rPr>
              <a:t>USAID Colombia’s top aid recipient between 2020-2022 is the UN World Food </a:t>
            </a:r>
            <a:r>
              <a:rPr lang="en-US" sz="2200" dirty="0" err="1">
                <a:solidFill>
                  <a:srgbClr val="36494D"/>
                </a:solidFill>
              </a:rPr>
              <a:t>Programme</a:t>
            </a:r>
            <a:endParaRPr lang="en-US" sz="2200" dirty="0">
              <a:solidFill>
                <a:srgbClr val="36494D"/>
              </a:solidFill>
            </a:endParaRPr>
          </a:p>
          <a:p>
            <a:pPr marL="342900" indent="-342900">
              <a:buFont typeface="Arial" panose="020B0604020202020204" pitchFamily="34" charset="0"/>
              <a:buChar char="•"/>
            </a:pPr>
            <a:r>
              <a:rPr lang="en-US" sz="2200" dirty="0">
                <a:solidFill>
                  <a:srgbClr val="36494D"/>
                </a:solidFill>
              </a:rPr>
              <a:t>The top U.S.-based implementor was development firm Chemonics, receiving $114.1m total in USAID funding between 2020-2022</a:t>
            </a:r>
          </a:p>
          <a:p>
            <a:pPr marL="342900" indent="-342900">
              <a:buFont typeface="Arial" panose="020B0604020202020204" pitchFamily="34" charset="0"/>
              <a:buChar char="•"/>
            </a:pPr>
            <a:r>
              <a:rPr lang="en-US" sz="2200" dirty="0">
                <a:solidFill>
                  <a:srgbClr val="36494D"/>
                </a:solidFill>
              </a:rPr>
              <a:t>The top Colombian direct recipient between 2020-2022 was</a:t>
            </a:r>
            <a:r>
              <a:rPr lang="en-US" sz="2200" u="none" strike="noStrike" dirty="0">
                <a:solidFill>
                  <a:srgbClr val="36494D"/>
                </a:solidFill>
                <a:effectLst/>
              </a:rPr>
              <a:t> Consultoria para los Derechos Humanos y el Desplazamiento, receiving $4.8m </a:t>
            </a:r>
            <a:r>
              <a:rPr lang="en-US" sz="2200" dirty="0">
                <a:solidFill>
                  <a:srgbClr val="36494D"/>
                </a:solidFill>
              </a:rPr>
              <a:t>total in USAID funding. The second highest recipient was Bancamía, </a:t>
            </a:r>
            <a:r>
              <a:rPr lang="en-US" sz="2200" b="0" i="0" dirty="0">
                <a:solidFill>
                  <a:srgbClr val="36494D"/>
                </a:solidFill>
                <a:effectLst/>
              </a:rPr>
              <a:t>receiving</a:t>
            </a:r>
            <a:r>
              <a:rPr lang="en-US" sz="2200" dirty="0">
                <a:solidFill>
                  <a:srgbClr val="36494D"/>
                </a:solidFill>
              </a:rPr>
              <a:t> $4.2m total in USAID funding</a:t>
            </a: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2602" y="740107"/>
            <a:ext cx="575598" cy="575598"/>
          </a:xfrm>
          <a:prstGeom prst="rect">
            <a:avLst/>
          </a:prstGeom>
        </p:spPr>
      </p:pic>
      <p:sp>
        <p:nvSpPr>
          <p:cNvPr id="3" name="TextBox 2">
            <a:extLst>
              <a:ext uri="{FF2B5EF4-FFF2-40B4-BE49-F238E27FC236}">
                <a16:creationId xmlns:a16="http://schemas.microsoft.com/office/drawing/2014/main" id="{1CFC6222-9455-DA3E-3FDB-8B8F070BC37C}"/>
              </a:ext>
            </a:extLst>
          </p:cNvPr>
          <p:cNvSpPr txBox="1"/>
          <p:nvPr/>
        </p:nvSpPr>
        <p:spPr>
          <a:xfrm>
            <a:off x="0" y="6334780"/>
            <a:ext cx="11363341" cy="523220"/>
          </a:xfrm>
          <a:prstGeom prst="rect">
            <a:avLst/>
          </a:prstGeom>
          <a:noFill/>
        </p:spPr>
        <p:txBody>
          <a:bodyPr wrap="square" rtlCol="0">
            <a:spAutoFit/>
          </a:bodyPr>
          <a:lstStyle/>
          <a:p>
            <a:r>
              <a:rPr lang="en-US" sz="1400" b="1" dirty="0">
                <a:solidFill>
                  <a:srgbClr val="36494D"/>
                </a:solidFill>
              </a:rPr>
              <a:t>*Note</a:t>
            </a:r>
            <a:r>
              <a:rPr lang="en-US" sz="1400" dirty="0"/>
              <a:t>: </a:t>
            </a:r>
            <a:r>
              <a:rPr lang="en-US" sz="1400" dirty="0">
                <a:solidFill>
                  <a:srgbClr val="36494D"/>
                </a:solidFill>
              </a:rPr>
              <a:t>Detailed ARC methodological considerations for this analysis can be found at the end of the slide deck in “Methods Annex I: Colombia Funding Recipient Data Analysis”</a:t>
            </a:r>
          </a:p>
        </p:txBody>
      </p:sp>
    </p:spTree>
    <p:extLst>
      <p:ext uri="{BB962C8B-B14F-4D97-AF65-F5344CB8AC3E}">
        <p14:creationId xmlns:p14="http://schemas.microsoft.com/office/powerpoint/2010/main" val="2549049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766B68-57C4-7E77-067D-E4B5686BAE39}"/>
              </a:ext>
            </a:extLst>
          </p:cNvPr>
          <p:cNvSpPr txBox="1"/>
          <p:nvPr/>
        </p:nvSpPr>
        <p:spPr>
          <a:xfrm>
            <a:off x="0" y="6457890"/>
            <a:ext cx="11032958" cy="400110"/>
          </a:xfrm>
          <a:prstGeom prst="rect">
            <a:avLst/>
          </a:prstGeom>
          <a:noFill/>
        </p:spPr>
        <p:txBody>
          <a:bodyPr wrap="square" rtlCol="0">
            <a:spAutoFit/>
          </a:bodyPr>
          <a:lstStyle/>
          <a:p>
            <a:r>
              <a:rPr lang="en-US" sz="1000" b="1" dirty="0"/>
              <a:t>Source</a:t>
            </a:r>
            <a:r>
              <a:rPr lang="en-US" sz="1000" dirty="0"/>
              <a:t>: </a:t>
            </a:r>
            <a:r>
              <a:rPr lang="en-US" sz="1000" dirty="0">
                <a:hlinkClick r:id="rId2"/>
              </a:rPr>
              <a:t>https://countrydata.iatistandard.org/#access-data-files</a:t>
            </a:r>
            <a:r>
              <a:rPr lang="en-US" sz="1000" dirty="0"/>
              <a:t>; *</a:t>
            </a:r>
            <a:r>
              <a:rPr lang="en-US" sz="1000" b="1" dirty="0"/>
              <a:t>Note</a:t>
            </a:r>
            <a:r>
              <a:rPr lang="en-US" sz="1000" i="1" dirty="0"/>
              <a:t>: </a:t>
            </a:r>
            <a:r>
              <a:rPr lang="en-US" sz="1000" i="1" dirty="0">
                <a:effectLst/>
                <a:latin typeface="Calibri" panose="020F0502020204030204" pitchFamily="34" charset="0"/>
              </a:rPr>
              <a:t>Public data is reported as not complete for 2021 and 2022. </a:t>
            </a:r>
            <a:endParaRPr lang="en-US" sz="1000" dirty="0"/>
          </a:p>
          <a:p>
            <a:r>
              <a:rPr lang="en-US" sz="1000" b="1" i="0" u="none" strike="noStrike" kern="1200" spc="0" baseline="0" dirty="0"/>
              <a:t>†Note</a:t>
            </a:r>
            <a:r>
              <a:rPr lang="en-US" sz="1000" b="0" i="0" u="none" strike="noStrike" kern="1200" spc="0" baseline="0" dirty="0"/>
              <a:t>: </a:t>
            </a:r>
            <a:r>
              <a:rPr lang="en-US" sz="1000" i="1" dirty="0"/>
              <a:t>International and Colombian organizations are scoped using the </a:t>
            </a:r>
            <a:r>
              <a:rPr lang="en-US" sz="1000" i="1" dirty="0">
                <a:hlinkClick r:id="rId3"/>
              </a:rPr>
              <a:t>Publish What You Fund method</a:t>
            </a:r>
            <a:r>
              <a:rPr lang="en-US" sz="1000" i="1" dirty="0"/>
              <a:t>.</a:t>
            </a:r>
            <a:endParaRPr lang="en-US" sz="1000" dirty="0"/>
          </a:p>
        </p:txBody>
      </p:sp>
      <p:pic>
        <p:nvPicPr>
          <p:cNvPr id="8" name="Content Placeholder 4">
            <a:extLst>
              <a:ext uri="{FF2B5EF4-FFF2-40B4-BE49-F238E27FC236}">
                <a16:creationId xmlns:a16="http://schemas.microsoft.com/office/drawing/2014/main" id="{A62F2D23-9BAB-2EEE-CE01-DDE846CC5437}"/>
              </a:ext>
            </a:extLst>
          </p:cNvPr>
          <p:cNvPicPr>
            <a:picLocks noGrp="1" noChangeAspect="1"/>
          </p:cNvPicPr>
          <p:nvPr>
            <p:ph idx="1"/>
          </p:nvPr>
        </p:nvPicPr>
        <p:blipFill>
          <a:blip r:embed="rId4">
            <a:alphaModFix amt="27000"/>
            <a:extLst>
              <a:ext uri="{96DAC541-7B7A-43D3-8B79-37D633B846F1}">
                <asvg:svgBlip xmlns:asvg="http://schemas.microsoft.com/office/drawing/2016/SVG/main" r:embed="rId5"/>
              </a:ext>
            </a:extLst>
          </a:blip>
          <a:stretch>
            <a:fillRect/>
          </a:stretch>
        </p:blipFill>
        <p:spPr>
          <a:xfrm>
            <a:off x="3643424" y="4720856"/>
            <a:ext cx="8548576" cy="2137144"/>
          </a:xfrm>
          <a:prstGeom prst="rect">
            <a:avLst/>
          </a:prstGeom>
        </p:spPr>
      </p:pic>
      <p:graphicFrame>
        <p:nvGraphicFramePr>
          <p:cNvPr id="2" name="Chart 1">
            <a:extLst>
              <a:ext uri="{FF2B5EF4-FFF2-40B4-BE49-F238E27FC236}">
                <a16:creationId xmlns:a16="http://schemas.microsoft.com/office/drawing/2014/main" id="{BD7E68CE-B7F1-5277-DDDF-B5A36C996192}"/>
              </a:ext>
            </a:extLst>
          </p:cNvPr>
          <p:cNvGraphicFramePr>
            <a:graphicFrameLocks/>
          </p:cNvGraphicFramePr>
          <p:nvPr>
            <p:extLst>
              <p:ext uri="{D42A27DB-BD31-4B8C-83A1-F6EECF244321}">
                <p14:modId xmlns:p14="http://schemas.microsoft.com/office/powerpoint/2010/main" val="2540842321"/>
              </p:ext>
            </p:extLst>
          </p:nvPr>
        </p:nvGraphicFramePr>
        <p:xfrm>
          <a:off x="142503" y="225631"/>
          <a:ext cx="11827823" cy="623225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74687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009AFB2-880A-E080-CD12-942C24A28A8D}"/>
              </a:ext>
            </a:extLst>
          </p:cNvPr>
          <p:cNvGraphicFramePr>
            <a:graphicFrameLocks/>
          </p:cNvGraphicFramePr>
          <p:nvPr>
            <p:extLst>
              <p:ext uri="{D42A27DB-BD31-4B8C-83A1-F6EECF244321}">
                <p14:modId xmlns:p14="http://schemas.microsoft.com/office/powerpoint/2010/main" val="4007405783"/>
              </p:ext>
            </p:extLst>
          </p:nvPr>
        </p:nvGraphicFramePr>
        <p:xfrm>
          <a:off x="166214" y="118676"/>
          <a:ext cx="10905066" cy="596187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20DE731-FB07-F8E4-309D-525E5BAFA801}"/>
              </a:ext>
            </a:extLst>
          </p:cNvPr>
          <p:cNvSpPr txBox="1"/>
          <p:nvPr/>
        </p:nvSpPr>
        <p:spPr>
          <a:xfrm>
            <a:off x="0" y="6304002"/>
            <a:ext cx="11237495" cy="553998"/>
          </a:xfrm>
          <a:prstGeom prst="rect">
            <a:avLst/>
          </a:prstGeom>
          <a:noFill/>
        </p:spPr>
        <p:txBody>
          <a:bodyPr wrap="square">
            <a:spAutoFit/>
          </a:bodyPr>
          <a:lstStyle/>
          <a:p>
            <a:r>
              <a:rPr lang="en-US" sz="1000" b="1" dirty="0"/>
              <a:t>Source</a:t>
            </a:r>
            <a:r>
              <a:rPr lang="en-US" sz="1000" dirty="0"/>
              <a:t>: </a:t>
            </a:r>
            <a:r>
              <a:rPr lang="en-US" sz="1000" dirty="0">
                <a:hlinkClick r:id="rId3"/>
              </a:rPr>
              <a:t>https://countrydata.iatistandard.org/#access-data-files</a:t>
            </a:r>
            <a:r>
              <a:rPr lang="en-US" sz="1000" dirty="0"/>
              <a:t>; *</a:t>
            </a:r>
            <a:r>
              <a:rPr lang="en-US" sz="1000" b="1" dirty="0"/>
              <a:t>Note</a:t>
            </a:r>
            <a:r>
              <a:rPr lang="en-US" sz="1000" i="1" dirty="0"/>
              <a:t>: </a:t>
            </a:r>
            <a:r>
              <a:rPr lang="en-US" sz="1000" i="1" dirty="0">
                <a:effectLst/>
                <a:latin typeface="Calibri" panose="020F0502020204030204" pitchFamily="34" charset="0"/>
              </a:rPr>
              <a:t>Public data is reported as not complete for 2021 and 2022. </a:t>
            </a:r>
            <a:endParaRPr lang="en-US" sz="1000" dirty="0"/>
          </a:p>
          <a:p>
            <a:r>
              <a:rPr lang="en-US" sz="1000" b="1" i="0" u="none" strike="noStrike" kern="1200" spc="0" baseline="0" dirty="0"/>
              <a:t>†Note</a:t>
            </a:r>
            <a:r>
              <a:rPr lang="en-US" sz="1000" b="0" i="0" u="none" strike="noStrike" kern="1200" spc="0" baseline="0" dirty="0"/>
              <a:t>: </a:t>
            </a:r>
            <a:r>
              <a:rPr lang="en-US" sz="1000" i="1" dirty="0"/>
              <a:t>Colombian organizations are scoped using the </a:t>
            </a:r>
            <a:r>
              <a:rPr lang="en-US" sz="1000" i="1" dirty="0">
                <a:hlinkClick r:id="rId4"/>
              </a:rPr>
              <a:t>Publish What You Fund method</a:t>
            </a:r>
            <a:r>
              <a:rPr lang="en-US" sz="1000" i="1" dirty="0"/>
              <a:t>.</a:t>
            </a:r>
            <a:r>
              <a:rPr lang="en-US" sz="1000" dirty="0"/>
              <a:t> </a:t>
            </a:r>
            <a:r>
              <a:rPr lang="en-US" sz="1000" i="1" dirty="0"/>
              <a:t>International denotes the recipient organization’s primary headquarters is not in Colombia; Colombian denotes the recipient organization’s primary headquarters is in Colombia</a:t>
            </a:r>
          </a:p>
        </p:txBody>
      </p:sp>
      <p:pic>
        <p:nvPicPr>
          <p:cNvPr id="5" name="Content Placeholder 4">
            <a:extLst>
              <a:ext uri="{FF2B5EF4-FFF2-40B4-BE49-F238E27FC236}">
                <a16:creationId xmlns:a16="http://schemas.microsoft.com/office/drawing/2014/main" id="{5C459FFD-AFB4-1B6D-4B8B-F9405C20BB3B}"/>
              </a:ext>
            </a:extLst>
          </p:cNvPr>
          <p:cNvPicPr>
            <a:picLocks noGrp="1" noChangeAspect="1"/>
          </p:cNvPicPr>
          <p:nvPr>
            <p:ph idx="1"/>
          </p:nvPr>
        </p:nvPicPr>
        <p:blipFill>
          <a:blip r:embed="rId5">
            <a:alphaModFix amt="27000"/>
            <a:extLst>
              <a:ext uri="{96DAC541-7B7A-43D3-8B79-37D633B846F1}">
                <asvg:svgBlip xmlns:asvg="http://schemas.microsoft.com/office/drawing/2016/SVG/main" r:embed="rId6"/>
              </a:ext>
            </a:extLst>
          </a:blip>
          <a:stretch>
            <a:fillRect/>
          </a:stretch>
        </p:blipFill>
        <p:spPr>
          <a:xfrm>
            <a:off x="3643424" y="4720856"/>
            <a:ext cx="8548576" cy="2137144"/>
          </a:xfrm>
          <a:prstGeom prst="rect">
            <a:avLst/>
          </a:prstGeom>
        </p:spPr>
      </p:pic>
    </p:spTree>
    <p:extLst>
      <p:ext uri="{BB962C8B-B14F-4D97-AF65-F5344CB8AC3E}">
        <p14:creationId xmlns:p14="http://schemas.microsoft.com/office/powerpoint/2010/main" val="884760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E5F8ED-E022-75CA-A8AA-63EEAED0817B}"/>
              </a:ext>
            </a:extLst>
          </p:cNvPr>
          <p:cNvSpPr txBox="1"/>
          <p:nvPr/>
        </p:nvSpPr>
        <p:spPr>
          <a:xfrm>
            <a:off x="0" y="6072297"/>
            <a:ext cx="12452684" cy="784830"/>
          </a:xfrm>
          <a:prstGeom prst="rect">
            <a:avLst/>
          </a:prstGeom>
          <a:noFill/>
        </p:spPr>
        <p:txBody>
          <a:bodyPr wrap="square">
            <a:spAutoFit/>
          </a:bodyPr>
          <a:lstStyle/>
          <a:p>
            <a:r>
              <a:rPr lang="en-US" sz="900" b="1" dirty="0"/>
              <a:t>Source</a:t>
            </a:r>
            <a:r>
              <a:rPr lang="en-US" sz="900" dirty="0"/>
              <a:t>: </a:t>
            </a:r>
            <a:r>
              <a:rPr lang="en-US" sz="900" dirty="0">
                <a:hlinkClick r:id="rId2"/>
              </a:rPr>
              <a:t>https://countrydata.iatistandard.org/#access-data-files</a:t>
            </a:r>
            <a:r>
              <a:rPr lang="en-US" sz="900" dirty="0"/>
              <a:t>; </a:t>
            </a:r>
            <a:r>
              <a:rPr lang="en-US" sz="900" dirty="0">
                <a:hlinkClick r:id="rId3"/>
              </a:rPr>
              <a:t>https://www.usaid.gov/localization/fy-2022-localization-progress-report</a:t>
            </a:r>
            <a:r>
              <a:rPr lang="en-US" sz="900" dirty="0"/>
              <a:t>. </a:t>
            </a:r>
          </a:p>
          <a:p>
            <a:r>
              <a:rPr lang="en-US" sz="900" b="1" dirty="0"/>
              <a:t>*Note</a:t>
            </a:r>
            <a:r>
              <a:rPr lang="en-US" sz="900" b="1" i="1" dirty="0"/>
              <a:t>: </a:t>
            </a:r>
            <a:r>
              <a:rPr lang="en-US" sz="900" dirty="0">
                <a:solidFill>
                  <a:srgbClr val="242424"/>
                </a:solidFill>
                <a:effectLst/>
                <a:latin typeface="Calibri" panose="020F0502020204030204" pitchFamily="34" charset="0"/>
              </a:rPr>
              <a:t>Public data is reported as not complete for 2021 and 2022; </a:t>
            </a:r>
            <a:r>
              <a:rPr lang="en-US" sz="900" dirty="0"/>
              <a:t>The 2021 and 2022 figures for the USAID Method are reported by USAID in the July 2023 report, “Moving Toward a Model of Locally Led Development.”</a:t>
            </a:r>
            <a:r>
              <a:rPr lang="en-US" sz="900" i="1" dirty="0">
                <a:solidFill>
                  <a:srgbClr val="242424"/>
                </a:solidFill>
                <a:effectLst/>
                <a:latin typeface="Calibri" panose="020F0502020204030204" pitchFamily="34" charset="0"/>
              </a:rPr>
              <a:t> </a:t>
            </a:r>
            <a:endParaRPr lang="en-US" sz="900" dirty="0"/>
          </a:p>
          <a:p>
            <a:r>
              <a:rPr lang="en-US" sz="900" dirty="0"/>
              <a:t>PWYF and USAID define ‘local’ organizations differently. </a:t>
            </a:r>
            <a:r>
              <a:rPr lang="en-US" sz="900" i="1" dirty="0"/>
              <a:t>Local denotes the recipient organization’s primary headquarters is in the recipient country for PWYF, while USAID includes nationally incorporated branches of international entities.</a:t>
            </a:r>
            <a:endParaRPr lang="en-US" sz="900" dirty="0"/>
          </a:p>
          <a:p>
            <a:r>
              <a:rPr lang="en-US" sz="900" dirty="0"/>
              <a:t>PWYF Method: (Local Organizations, only within country headquarters)/(Inclusive aid types of: UN Agency+Private+ Academica+Multilateral+NGO+Redacted+Unknown)</a:t>
            </a:r>
          </a:p>
          <a:p>
            <a:r>
              <a:rPr lang="en-US" sz="900" dirty="0"/>
              <a:t>USAID Method: (Local Organizations, inclusive of local branches of international entities)/(Inclusive aid types of Academica+NGO+Private)</a:t>
            </a:r>
          </a:p>
        </p:txBody>
      </p:sp>
      <p:pic>
        <p:nvPicPr>
          <p:cNvPr id="10" name="Content Placeholder 4">
            <a:extLst>
              <a:ext uri="{FF2B5EF4-FFF2-40B4-BE49-F238E27FC236}">
                <a16:creationId xmlns:a16="http://schemas.microsoft.com/office/drawing/2014/main" id="{2D68D2E7-CC35-1A12-E823-9CECCDEA85F8}"/>
              </a:ext>
            </a:extLst>
          </p:cNvPr>
          <p:cNvPicPr>
            <a:picLocks noGrp="1" noChangeAspect="1"/>
          </p:cNvPicPr>
          <p:nvPr>
            <p:ph idx="1"/>
          </p:nvPr>
        </p:nvPicPr>
        <p:blipFill>
          <a:blip r:embed="rId4">
            <a:alphaModFix amt="27000"/>
            <a:extLst>
              <a:ext uri="{96DAC541-7B7A-43D3-8B79-37D633B846F1}">
                <asvg:svgBlip xmlns:asvg="http://schemas.microsoft.com/office/drawing/2016/SVG/main" r:embed="rId5"/>
              </a:ext>
            </a:extLst>
          </a:blip>
          <a:stretch>
            <a:fillRect/>
          </a:stretch>
        </p:blipFill>
        <p:spPr>
          <a:xfrm>
            <a:off x="3643424" y="4720856"/>
            <a:ext cx="8548576" cy="2137144"/>
          </a:xfrm>
          <a:prstGeom prst="rect">
            <a:avLst/>
          </a:prstGeom>
        </p:spPr>
      </p:pic>
      <p:graphicFrame>
        <p:nvGraphicFramePr>
          <p:cNvPr id="2" name="Chart 1">
            <a:extLst>
              <a:ext uri="{FF2B5EF4-FFF2-40B4-BE49-F238E27FC236}">
                <a16:creationId xmlns:a16="http://schemas.microsoft.com/office/drawing/2014/main" id="{127749EF-316C-5490-815D-CA676E925DF9}"/>
              </a:ext>
            </a:extLst>
          </p:cNvPr>
          <p:cNvGraphicFramePr>
            <a:graphicFrameLocks/>
          </p:cNvGraphicFramePr>
          <p:nvPr>
            <p:extLst>
              <p:ext uri="{D42A27DB-BD31-4B8C-83A1-F6EECF244321}">
                <p14:modId xmlns:p14="http://schemas.microsoft.com/office/powerpoint/2010/main" val="1642198117"/>
              </p:ext>
            </p:extLst>
          </p:nvPr>
        </p:nvGraphicFramePr>
        <p:xfrm>
          <a:off x="134471" y="201705"/>
          <a:ext cx="11887200" cy="600996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41615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650CB-1C52-BEFF-8BA4-61F3BED58E26}"/>
              </a:ext>
            </a:extLst>
          </p:cNvPr>
          <p:cNvSpPr>
            <a:spLocks noGrp="1"/>
          </p:cNvSpPr>
          <p:nvPr>
            <p:ph type="title"/>
          </p:nvPr>
        </p:nvSpPr>
        <p:spPr>
          <a:xfrm>
            <a:off x="643463" y="363386"/>
            <a:ext cx="4620584" cy="4567137"/>
          </a:xfrm>
        </p:spPr>
        <p:txBody>
          <a:bodyPr vert="horz" lIns="91440" tIns="45720" rIns="91440" bIns="45720" rtlCol="0" anchor="b">
            <a:normAutofit/>
          </a:bodyPr>
          <a:lstStyle/>
          <a:p>
            <a:pPr algn="ctr"/>
            <a:r>
              <a:rPr lang="en-US" kern="1200" dirty="0">
                <a:solidFill>
                  <a:schemeClr val="tx1"/>
                </a:solidFill>
                <a:latin typeface="+mj-lt"/>
                <a:ea typeface="+mj-ea"/>
                <a:cs typeface="+mj-cs"/>
              </a:rPr>
              <a:t>Top 20 Recipients of USAID Funding in Colombia 2020*</a:t>
            </a:r>
            <a:br>
              <a:rPr lang="en-US" kern="1200" dirty="0">
                <a:solidFill>
                  <a:schemeClr val="tx1"/>
                </a:solidFill>
                <a:latin typeface="+mj-lt"/>
                <a:ea typeface="+mj-ea"/>
                <a:cs typeface="+mj-cs"/>
              </a:rPr>
            </a:br>
            <a:r>
              <a:rPr lang="en-US" sz="1400" i="1" kern="1200" dirty="0">
                <a:solidFill>
                  <a:schemeClr val="tx1"/>
                </a:solidFill>
                <a:latin typeface="+mj-lt"/>
                <a:ea typeface="+mj-ea"/>
                <a:cs typeface="+mj-cs"/>
              </a:rPr>
              <a:t>Top 20 recipients account for 91% of total USAID Colombia funding in 2020</a:t>
            </a:r>
            <a:endParaRPr lang="en-US" sz="14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B42E4479-76B9-0A3E-1687-D5F8D274A5B3}"/>
              </a:ext>
            </a:extLst>
          </p:cNvPr>
          <p:cNvSpPr txBox="1"/>
          <p:nvPr/>
        </p:nvSpPr>
        <p:spPr>
          <a:xfrm>
            <a:off x="15690" y="6125282"/>
            <a:ext cx="4253948" cy="369332"/>
          </a:xfrm>
          <a:prstGeom prst="rect">
            <a:avLst/>
          </a:prstGeom>
          <a:noFill/>
        </p:spPr>
        <p:txBody>
          <a:bodyPr wrap="square" rtlCol="0">
            <a:spAutoFit/>
          </a:bodyPr>
          <a:lstStyle/>
          <a:p>
            <a:pPr>
              <a:spcAft>
                <a:spcPts val="600"/>
              </a:spcAft>
            </a:pPr>
            <a:r>
              <a:rPr lang="en-US" dirty="0"/>
              <a:t> </a:t>
            </a:r>
          </a:p>
        </p:txBody>
      </p:sp>
      <p:sp>
        <p:nvSpPr>
          <p:cNvPr id="7" name="TextBox 6">
            <a:extLst>
              <a:ext uri="{FF2B5EF4-FFF2-40B4-BE49-F238E27FC236}">
                <a16:creationId xmlns:a16="http://schemas.microsoft.com/office/drawing/2014/main" id="{368C5FC6-FE3B-3E09-9FAD-56778D5CA8D1}"/>
              </a:ext>
            </a:extLst>
          </p:cNvPr>
          <p:cNvSpPr txBox="1"/>
          <p:nvPr/>
        </p:nvSpPr>
        <p:spPr>
          <a:xfrm>
            <a:off x="0" y="6125282"/>
            <a:ext cx="3786289" cy="707886"/>
          </a:xfrm>
          <a:prstGeom prst="rect">
            <a:avLst/>
          </a:prstGeom>
          <a:noFill/>
        </p:spPr>
        <p:txBody>
          <a:bodyPr wrap="square" rtlCol="0">
            <a:spAutoFit/>
          </a:bodyPr>
          <a:lstStyle/>
          <a:p>
            <a:r>
              <a:rPr lang="en-US" sz="1000" b="1" dirty="0"/>
              <a:t>Source</a:t>
            </a:r>
            <a:r>
              <a:rPr lang="en-US" sz="1000" dirty="0"/>
              <a:t>: </a:t>
            </a:r>
            <a:r>
              <a:rPr lang="en-US" sz="1000" dirty="0">
                <a:hlinkClick r:id="rId2"/>
              </a:rPr>
              <a:t>https://countrydata.iatistandard.org/#access-data-files</a:t>
            </a:r>
            <a:endParaRPr lang="en-US" sz="1000" dirty="0"/>
          </a:p>
          <a:p>
            <a:r>
              <a:rPr lang="en-US" sz="1000" b="1" i="1" dirty="0"/>
              <a:t>*</a:t>
            </a:r>
            <a:r>
              <a:rPr lang="en-US" sz="1000" b="1" dirty="0"/>
              <a:t>Note</a:t>
            </a:r>
            <a:r>
              <a:rPr lang="en-US" sz="1000" dirty="0"/>
              <a:t>: </a:t>
            </a:r>
            <a:r>
              <a:rPr lang="en-US" sz="1000" i="1" dirty="0"/>
              <a:t>Data presented using the PWYF method</a:t>
            </a:r>
          </a:p>
          <a:p>
            <a:r>
              <a:rPr lang="en-US" sz="1000" i="1" dirty="0"/>
              <a:t>Type of Entity includes: private, academia, UN agency, NGO, Public Sector, multilateral, global program</a:t>
            </a:r>
          </a:p>
        </p:txBody>
      </p:sp>
      <p:pic>
        <p:nvPicPr>
          <p:cNvPr id="3" name="Content Placeholder 4">
            <a:extLst>
              <a:ext uri="{FF2B5EF4-FFF2-40B4-BE49-F238E27FC236}">
                <a16:creationId xmlns:a16="http://schemas.microsoft.com/office/drawing/2014/main" id="{30D65934-17E2-D305-574E-8675FB6DB49E}"/>
              </a:ext>
            </a:extLst>
          </p:cNvPr>
          <p:cNvPicPr>
            <a:picLocks noGrp="1" noChangeAspect="1"/>
          </p:cNvPicPr>
          <p:nvPr>
            <p:ph idx="1"/>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20856"/>
            <a:ext cx="8548576" cy="2137144"/>
          </a:xfrm>
          <a:prstGeom prst="rect">
            <a:avLst/>
          </a:prstGeom>
        </p:spPr>
      </p:pic>
      <p:graphicFrame>
        <p:nvGraphicFramePr>
          <p:cNvPr id="8" name="Table 7">
            <a:extLst>
              <a:ext uri="{FF2B5EF4-FFF2-40B4-BE49-F238E27FC236}">
                <a16:creationId xmlns:a16="http://schemas.microsoft.com/office/drawing/2014/main" id="{FFB2F28A-1BA8-DF70-BDED-B68FD80E57CB}"/>
              </a:ext>
            </a:extLst>
          </p:cNvPr>
          <p:cNvGraphicFramePr>
            <a:graphicFrameLocks noGrp="1"/>
          </p:cNvGraphicFramePr>
          <p:nvPr>
            <p:extLst>
              <p:ext uri="{D42A27DB-BD31-4B8C-83A1-F6EECF244321}">
                <p14:modId xmlns:p14="http://schemas.microsoft.com/office/powerpoint/2010/main" val="2378141689"/>
              </p:ext>
            </p:extLst>
          </p:nvPr>
        </p:nvGraphicFramePr>
        <p:xfrm>
          <a:off x="5403274" y="287833"/>
          <a:ext cx="6532911" cy="6323584"/>
        </p:xfrm>
        <a:graphic>
          <a:graphicData uri="http://schemas.openxmlformats.org/drawingml/2006/table">
            <a:tbl>
              <a:tblPr firstRow="1" bandRow="1"/>
              <a:tblGrid>
                <a:gridCol w="3253245">
                  <a:extLst>
                    <a:ext uri="{9D8B030D-6E8A-4147-A177-3AD203B41FA5}">
                      <a16:colId xmlns:a16="http://schemas.microsoft.com/office/drawing/2014/main" val="3570296118"/>
                    </a:ext>
                  </a:extLst>
                </a:gridCol>
                <a:gridCol w="1129486">
                  <a:extLst>
                    <a:ext uri="{9D8B030D-6E8A-4147-A177-3AD203B41FA5}">
                      <a16:colId xmlns:a16="http://schemas.microsoft.com/office/drawing/2014/main" val="3438565800"/>
                    </a:ext>
                  </a:extLst>
                </a:gridCol>
                <a:gridCol w="1087782">
                  <a:extLst>
                    <a:ext uri="{9D8B030D-6E8A-4147-A177-3AD203B41FA5}">
                      <a16:colId xmlns:a16="http://schemas.microsoft.com/office/drawing/2014/main" val="1577232475"/>
                    </a:ext>
                  </a:extLst>
                </a:gridCol>
                <a:gridCol w="1062398">
                  <a:extLst>
                    <a:ext uri="{9D8B030D-6E8A-4147-A177-3AD203B41FA5}">
                      <a16:colId xmlns:a16="http://schemas.microsoft.com/office/drawing/2014/main" val="2520026717"/>
                    </a:ext>
                  </a:extLst>
                </a:gridCol>
              </a:tblGrid>
              <a:tr h="543745">
                <a:tc>
                  <a:txBody>
                    <a:bodyPr/>
                    <a:lstStyle/>
                    <a:p>
                      <a:pPr algn="ctr" fontAlgn="ctr"/>
                      <a:r>
                        <a:rPr lang="en-US" sz="1200" b="1" i="0" u="none" strike="noStrike" dirty="0">
                          <a:solidFill>
                            <a:srgbClr val="000000"/>
                          </a:solidFill>
                          <a:effectLst/>
                          <a:latin typeface="Calibri" panose="020F0502020204030204" pitchFamily="34" charset="0"/>
                        </a:rPr>
                        <a:t>Receiving Organization (Colombia 2020)</a:t>
                      </a:r>
                    </a:p>
                  </a:txBody>
                  <a:tcPr marL="9525" marR="9525" marT="9525"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200" b="1" i="0" u="none" strike="noStrike" dirty="0">
                          <a:solidFill>
                            <a:srgbClr val="000000"/>
                          </a:solidFill>
                          <a:effectLst/>
                          <a:latin typeface="Calibri" panose="020F0502020204030204" pitchFamily="34" charset="0"/>
                        </a:rPr>
                        <a:t>Value of Disbursements</a:t>
                      </a:r>
                    </a:p>
                  </a:txBody>
                  <a:tcPr marL="9525" marR="9525" marT="9525"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200" b="1" i="0" u="none" strike="noStrike" dirty="0">
                          <a:solidFill>
                            <a:srgbClr val="000000"/>
                          </a:solidFill>
                          <a:effectLst/>
                          <a:latin typeface="Calibri" panose="020F0502020204030204" pitchFamily="34" charset="0"/>
                        </a:rPr>
                        <a:t>Organization's Primary Headquarters</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b"/>
                      <a:r>
                        <a:rPr lang="en-US" sz="1200" b="1" i="0" u="none" strike="noStrike" dirty="0">
                          <a:solidFill>
                            <a:srgbClr val="000000"/>
                          </a:solidFill>
                          <a:effectLst/>
                          <a:latin typeface="Calibri" panose="020F0502020204030204" pitchFamily="34" charset="0"/>
                        </a:rPr>
                        <a:t>Type of Entity</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3555577799"/>
                  </a:ext>
                </a:extLst>
              </a:tr>
              <a:tr h="212078">
                <a:tc>
                  <a:txBody>
                    <a:bodyPr/>
                    <a:lstStyle/>
                    <a:p>
                      <a:pPr algn="l" fontAlgn="b"/>
                      <a:r>
                        <a:rPr lang="en-US" sz="1200" b="0" i="0" u="none" strike="noStrike" dirty="0">
                          <a:solidFill>
                            <a:srgbClr val="000000"/>
                          </a:solidFill>
                          <a:effectLst/>
                          <a:latin typeface="Calibri" panose="020F0502020204030204" pitchFamily="34" charset="0"/>
                        </a:rPr>
                        <a:t>United Nations World Food Programme (WFP)</a:t>
                      </a:r>
                    </a:p>
                  </a:txBody>
                  <a:tcPr marL="171450"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$68,551,621</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Italy</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UN Agency</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243805202"/>
                  </a:ext>
                </a:extLst>
              </a:tr>
              <a:tr h="212078">
                <a:tc>
                  <a:txBody>
                    <a:bodyPr/>
                    <a:lstStyle/>
                    <a:p>
                      <a:pPr algn="l" fontAlgn="b"/>
                      <a:r>
                        <a:rPr lang="en-US" sz="1200" b="0" i="0" u="none" strike="noStrike" dirty="0">
                          <a:solidFill>
                            <a:srgbClr val="000000"/>
                          </a:solidFill>
                          <a:effectLst/>
                          <a:latin typeface="Calibri" panose="020F0502020204030204" pitchFamily="34" charset="0"/>
                        </a:rPr>
                        <a:t>Chemonics International, Inc. </a:t>
                      </a:r>
                    </a:p>
                  </a:txBody>
                  <a:tcPr marL="171450"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$42,695,804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Private</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18333338"/>
                  </a:ext>
                </a:extLst>
              </a:tr>
              <a:tr h="212078">
                <a:tc>
                  <a:txBody>
                    <a:bodyPr/>
                    <a:lstStyle/>
                    <a:p>
                      <a:pPr algn="l" fontAlgn="b"/>
                      <a:r>
                        <a:rPr lang="en-US" sz="1200" b="0" i="0" u="none" strike="noStrike" dirty="0">
                          <a:solidFill>
                            <a:srgbClr val="000000"/>
                          </a:solidFill>
                          <a:effectLst/>
                          <a:latin typeface="Calibri" panose="020F0502020204030204" pitchFamily="34" charset="0"/>
                        </a:rPr>
                        <a:t>International Organisation for Migration </a:t>
                      </a:r>
                    </a:p>
                  </a:txBody>
                  <a:tcPr marL="171450"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$34,965,167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Switzerland</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UN Agency</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607461822"/>
                  </a:ext>
                </a:extLst>
              </a:tr>
              <a:tr h="212078">
                <a:tc>
                  <a:txBody>
                    <a:bodyPr/>
                    <a:lstStyle/>
                    <a:p>
                      <a:pPr algn="l" fontAlgn="b"/>
                      <a:r>
                        <a:rPr lang="en-US" sz="1200" b="0" i="0" u="none" strike="noStrike" dirty="0">
                          <a:solidFill>
                            <a:srgbClr val="000000"/>
                          </a:solidFill>
                          <a:effectLst/>
                          <a:latin typeface="Calibri" panose="020F0502020204030204" pitchFamily="34" charset="0"/>
                        </a:rPr>
                        <a:t>Mercy Corps </a:t>
                      </a:r>
                    </a:p>
                  </a:txBody>
                  <a:tcPr marL="171450"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$27,840,433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18168661"/>
                  </a:ext>
                </a:extLst>
              </a:tr>
              <a:tr h="212078">
                <a:tc>
                  <a:txBody>
                    <a:bodyPr/>
                    <a:lstStyle/>
                    <a:p>
                      <a:pPr algn="l" fontAlgn="b"/>
                      <a:r>
                        <a:rPr lang="en-US" sz="1200" b="0" i="0" u="none" strike="noStrike" dirty="0">
                          <a:solidFill>
                            <a:srgbClr val="000000"/>
                          </a:solidFill>
                          <a:effectLst/>
                          <a:latin typeface="Calibri" panose="020F0502020204030204" pitchFamily="34" charset="0"/>
                        </a:rPr>
                        <a:t>ARD, Inc. </a:t>
                      </a:r>
                    </a:p>
                  </a:txBody>
                  <a:tcPr marL="171450"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$19,237,856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Private</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582720432"/>
                  </a:ext>
                </a:extLst>
              </a:tr>
              <a:tr h="212078">
                <a:tc>
                  <a:txBody>
                    <a:bodyPr/>
                    <a:lstStyle/>
                    <a:p>
                      <a:pPr algn="l" fontAlgn="b"/>
                      <a:r>
                        <a:rPr lang="en-US" sz="1200" b="0" i="0" u="none" strike="noStrike" dirty="0">
                          <a:solidFill>
                            <a:srgbClr val="000000"/>
                          </a:solidFill>
                          <a:effectLst/>
                          <a:latin typeface="Calibri" panose="020F0502020204030204" pitchFamily="34" charset="0"/>
                        </a:rPr>
                        <a:t>Action Against Hunger </a:t>
                      </a:r>
                    </a:p>
                  </a:txBody>
                  <a:tcPr marL="171450"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$15,772,660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51128795"/>
                  </a:ext>
                </a:extLst>
              </a:tr>
              <a:tr h="544750">
                <a:tc>
                  <a:txBody>
                    <a:bodyPr/>
                    <a:lstStyle/>
                    <a:p>
                      <a:pPr algn="l" fontAlgn="b"/>
                      <a:r>
                        <a:rPr lang="en-US" sz="1200" b="0" i="0" u="none" strike="noStrike" dirty="0">
                          <a:solidFill>
                            <a:srgbClr val="000000"/>
                          </a:solidFill>
                          <a:effectLst/>
                          <a:latin typeface="Calibri" panose="020F0502020204030204" pitchFamily="34" charset="0"/>
                        </a:rPr>
                        <a:t>Agriculture Cooperative Development International/Volunteers in Overseas Cooperative Assistance (ACDI/VOCA) </a:t>
                      </a:r>
                    </a:p>
                  </a:txBody>
                  <a:tcPr marL="171450"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$15,657,282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35255647"/>
                  </a:ext>
                </a:extLst>
              </a:tr>
              <a:tr h="212078">
                <a:tc>
                  <a:txBody>
                    <a:bodyPr/>
                    <a:lstStyle/>
                    <a:p>
                      <a:pPr algn="l" fontAlgn="b"/>
                      <a:r>
                        <a:rPr lang="en-US" sz="1200" b="0" i="0" u="none" strike="noStrike" dirty="0">
                          <a:solidFill>
                            <a:srgbClr val="000000"/>
                          </a:solidFill>
                          <a:effectLst/>
                          <a:latin typeface="Calibri" panose="020F0502020204030204" pitchFamily="34" charset="0"/>
                        </a:rPr>
                        <a:t>Management Systems International </a:t>
                      </a:r>
                    </a:p>
                  </a:txBody>
                  <a:tcPr marL="171450"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$14,602,736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Private</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96357413"/>
                  </a:ext>
                </a:extLst>
              </a:tr>
              <a:tr h="212078">
                <a:tc>
                  <a:txBody>
                    <a:bodyPr/>
                    <a:lstStyle/>
                    <a:p>
                      <a:pPr algn="l" fontAlgn="b"/>
                      <a:r>
                        <a:rPr lang="en-US" sz="1200" b="0" i="0" u="none" strike="noStrike" dirty="0">
                          <a:solidFill>
                            <a:srgbClr val="000000"/>
                          </a:solidFill>
                          <a:effectLst/>
                          <a:latin typeface="Calibri" panose="020F0502020204030204" pitchFamily="34" charset="0"/>
                        </a:rPr>
                        <a:t>Fintrac, Inc. </a:t>
                      </a:r>
                    </a:p>
                  </a:txBody>
                  <a:tcPr marL="171450"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$14,108,014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Private</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80788038"/>
                  </a:ext>
                </a:extLst>
              </a:tr>
              <a:tr h="544750">
                <a:tc>
                  <a:txBody>
                    <a:bodyPr/>
                    <a:lstStyle/>
                    <a:p>
                      <a:pPr algn="l" fontAlgn="b"/>
                      <a:r>
                        <a:rPr lang="en-US" sz="1200" b="0" i="0" u="none" strike="noStrike" dirty="0">
                          <a:solidFill>
                            <a:srgbClr val="000000"/>
                          </a:solidFill>
                          <a:effectLst/>
                          <a:latin typeface="Calibri" panose="020F0502020204030204" pitchFamily="34" charset="0"/>
                        </a:rPr>
                        <a:t>USAID redacted this field in accordance with the exceptions outlined in the Foreign Aid Transparency and Accountability Act of 2016. </a:t>
                      </a:r>
                    </a:p>
                  </a:txBody>
                  <a:tcPr marL="171450"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$7,561,100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Global program</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57104605"/>
                  </a:ext>
                </a:extLst>
              </a:tr>
              <a:tr h="212078">
                <a:tc>
                  <a:txBody>
                    <a:bodyPr/>
                    <a:lstStyle/>
                    <a:p>
                      <a:pPr algn="l" fontAlgn="b"/>
                      <a:r>
                        <a:rPr lang="en-US" sz="1200" b="0" i="0" u="none" strike="noStrike" dirty="0">
                          <a:solidFill>
                            <a:srgbClr val="000000"/>
                          </a:solidFill>
                          <a:effectLst/>
                          <a:latin typeface="Calibri" panose="020F0502020204030204" pitchFamily="34" charset="0"/>
                        </a:rPr>
                        <a:t>Americares </a:t>
                      </a:r>
                    </a:p>
                  </a:txBody>
                  <a:tcPr marL="171450"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$5,368,803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210857124"/>
                  </a:ext>
                </a:extLst>
              </a:tr>
              <a:tr h="378415">
                <a:tc>
                  <a:txBody>
                    <a:bodyPr/>
                    <a:lstStyle/>
                    <a:p>
                      <a:pPr algn="l" fontAlgn="b"/>
                      <a:r>
                        <a:rPr lang="en-US" sz="1200" b="0" i="0" u="none" strike="noStrike" dirty="0">
                          <a:solidFill>
                            <a:srgbClr val="000000"/>
                          </a:solidFill>
                          <a:effectLst/>
                          <a:latin typeface="Calibri" panose="020F0502020204030204" pitchFamily="34" charset="0"/>
                        </a:rPr>
                        <a:t>U.S. Government - U.S. Agency for International Development </a:t>
                      </a:r>
                    </a:p>
                  </a:txBody>
                  <a:tcPr marL="171450"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$5,135,756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Global program</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90119603"/>
                  </a:ext>
                </a:extLst>
              </a:tr>
              <a:tr h="212078">
                <a:tc>
                  <a:txBody>
                    <a:bodyPr/>
                    <a:lstStyle/>
                    <a:p>
                      <a:pPr algn="l" fontAlgn="b"/>
                      <a:r>
                        <a:rPr lang="en-US" sz="1200" b="0" i="0" u="none" strike="noStrike" dirty="0">
                          <a:solidFill>
                            <a:srgbClr val="000000"/>
                          </a:solidFill>
                          <a:effectLst/>
                          <a:latin typeface="Calibri" panose="020F0502020204030204" pitchFamily="34" charset="0"/>
                        </a:rPr>
                        <a:t>U.S. Government - Department of Agriculture </a:t>
                      </a:r>
                    </a:p>
                  </a:txBody>
                  <a:tcPr marL="171450"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$4,157,407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Global program</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6512786"/>
                  </a:ext>
                </a:extLst>
              </a:tr>
              <a:tr h="378415">
                <a:tc>
                  <a:txBody>
                    <a:bodyPr/>
                    <a:lstStyle/>
                    <a:p>
                      <a:pPr algn="l" fontAlgn="b"/>
                      <a:r>
                        <a:rPr lang="en-US" sz="1200" b="0" i="0" u="none" strike="noStrike" dirty="0">
                          <a:solidFill>
                            <a:srgbClr val="000000"/>
                          </a:solidFill>
                          <a:effectLst/>
                          <a:latin typeface="Calibri" panose="020F0502020204030204" pitchFamily="34" charset="0"/>
                        </a:rPr>
                        <a:t>Adventist Development and Relief Agency International </a:t>
                      </a:r>
                    </a:p>
                  </a:txBody>
                  <a:tcPr marL="171450"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$3,279,272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16383585"/>
                  </a:ext>
                </a:extLst>
              </a:tr>
              <a:tr h="378415">
                <a:tc>
                  <a:txBody>
                    <a:bodyPr/>
                    <a:lstStyle/>
                    <a:p>
                      <a:pPr algn="l" fontAlgn="b"/>
                      <a:r>
                        <a:rPr lang="en-US" sz="1200" b="0" i="0" u="none" strike="noStrike" dirty="0">
                          <a:solidFill>
                            <a:srgbClr val="000000"/>
                          </a:solidFill>
                          <a:effectLst/>
                          <a:latin typeface="Calibri" panose="020F0502020204030204" pitchFamily="34" charset="0"/>
                        </a:rPr>
                        <a:t>United Nations High Commissioner for Human Rights </a:t>
                      </a:r>
                    </a:p>
                  </a:txBody>
                  <a:tcPr marL="171450"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$2,500,000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Switzerland</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UN Agency</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495560575"/>
                  </a:ext>
                </a:extLst>
              </a:tr>
              <a:tr h="212078">
                <a:tc>
                  <a:txBody>
                    <a:bodyPr/>
                    <a:lstStyle/>
                    <a:p>
                      <a:pPr algn="l" fontAlgn="b"/>
                      <a:r>
                        <a:rPr lang="en-US" sz="1200" b="0" i="0" u="none" strike="noStrike" dirty="0">
                          <a:solidFill>
                            <a:srgbClr val="000000"/>
                          </a:solidFill>
                          <a:effectLst/>
                          <a:latin typeface="Calibri" panose="020F0502020204030204" pitchFamily="34" charset="0"/>
                        </a:rPr>
                        <a:t>Pan-American Health Organisation </a:t>
                      </a:r>
                    </a:p>
                  </a:txBody>
                  <a:tcPr marL="171450"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$2,433,963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UN Agency</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35008493"/>
                  </a:ext>
                </a:extLst>
              </a:tr>
              <a:tr h="212078">
                <a:tc>
                  <a:txBody>
                    <a:bodyPr/>
                    <a:lstStyle/>
                    <a:p>
                      <a:pPr algn="l" fontAlgn="b"/>
                      <a:r>
                        <a:rPr lang="en-US" sz="1200" b="0" i="0" u="none" strike="noStrike" dirty="0">
                          <a:solidFill>
                            <a:srgbClr val="000000"/>
                          </a:solidFill>
                          <a:effectLst/>
                          <a:latin typeface="Calibri" panose="020F0502020204030204" pitchFamily="34" charset="0"/>
                        </a:rPr>
                        <a:t>American Red Cross </a:t>
                      </a:r>
                    </a:p>
                  </a:txBody>
                  <a:tcPr marL="171450"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$2,342,688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341516690"/>
                  </a:ext>
                </a:extLst>
              </a:tr>
              <a:tr h="212078">
                <a:tc>
                  <a:txBody>
                    <a:bodyPr/>
                    <a:lstStyle/>
                    <a:p>
                      <a:pPr algn="l" fontAlgn="b"/>
                      <a:r>
                        <a:rPr lang="en-US" sz="1200" b="0" i="0" u="none" strike="noStrike" dirty="0">
                          <a:solidFill>
                            <a:srgbClr val="000000"/>
                          </a:solidFill>
                          <a:effectLst/>
                          <a:latin typeface="Calibri" panose="020F0502020204030204" pitchFamily="34" charset="0"/>
                        </a:rPr>
                        <a:t>Caritas Colombiana </a:t>
                      </a:r>
                    </a:p>
                  </a:txBody>
                  <a:tcPr marL="171450"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$2,312,704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Vatican City</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Private</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92782094"/>
                  </a:ext>
                </a:extLst>
              </a:tr>
              <a:tr h="378415">
                <a:tc>
                  <a:txBody>
                    <a:bodyPr/>
                    <a:lstStyle/>
                    <a:p>
                      <a:pPr algn="l" fontAlgn="b"/>
                      <a:r>
                        <a:rPr lang="en-US" sz="1200" b="0" i="0" u="none" strike="noStrike" dirty="0">
                          <a:solidFill>
                            <a:srgbClr val="000000"/>
                          </a:solidFill>
                          <a:effectLst/>
                          <a:latin typeface="Calibri" panose="020F0502020204030204" pitchFamily="34" charset="0"/>
                        </a:rPr>
                        <a:t>International Federation of Red Cross and Red Crescent Societies </a:t>
                      </a:r>
                    </a:p>
                  </a:txBody>
                  <a:tcPr marL="171450"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$2,115,006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Switzerland</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697622024"/>
                  </a:ext>
                </a:extLst>
              </a:tr>
              <a:tr h="378415">
                <a:tc>
                  <a:txBody>
                    <a:bodyPr/>
                    <a:lstStyle/>
                    <a:p>
                      <a:pPr algn="l" fontAlgn="b"/>
                      <a:r>
                        <a:rPr lang="en-US" sz="1200" b="0" i="0" u="none" strike="noStrike" dirty="0">
                          <a:solidFill>
                            <a:srgbClr val="000000"/>
                          </a:solidFill>
                          <a:effectLst/>
                          <a:latin typeface="Calibri" panose="020F0502020204030204" pitchFamily="34" charset="0"/>
                        </a:rPr>
                        <a:t>United Nations Entity for Gender Equality and the Empowerment of Women </a:t>
                      </a:r>
                    </a:p>
                  </a:txBody>
                  <a:tcPr marL="171450"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$1,871,885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UN Agency</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56622334"/>
                  </a:ext>
                </a:extLst>
              </a:tr>
            </a:tbl>
          </a:graphicData>
        </a:graphic>
      </p:graphicFrame>
    </p:spTree>
    <p:extLst>
      <p:ext uri="{BB962C8B-B14F-4D97-AF65-F5344CB8AC3E}">
        <p14:creationId xmlns:p14="http://schemas.microsoft.com/office/powerpoint/2010/main" val="2943641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977774" y="609008"/>
            <a:ext cx="10951624" cy="837796"/>
          </a:xfrm>
        </p:spPr>
        <p:txBody>
          <a:bodyPr>
            <a:noAutofit/>
          </a:bodyPr>
          <a:lstStyle/>
          <a:p>
            <a:r>
              <a:rPr lang="en-US" sz="3500" dirty="0">
                <a:solidFill>
                  <a:srgbClr val="036C9E"/>
                </a:solidFill>
                <a:latin typeface="Myriad Pro SemiCond" panose="020B0503030403020204" pitchFamily="34" charset="0"/>
              </a:rPr>
              <a:t>Open government &amp; USAID funding in Colombia</a:t>
            </a: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131301" y="1744409"/>
            <a:ext cx="11929397" cy="5113591"/>
          </a:xfrm>
          <a:prstGeom prst="rect">
            <a:avLst/>
          </a:prstGeom>
          <a:noFill/>
        </p:spPr>
        <p:txBody>
          <a:bodyPr wrap="square" rtlCol="0">
            <a:noAutofit/>
          </a:bodyPr>
          <a:lstStyle/>
          <a:p>
            <a:pPr marL="457200" indent="-457200" algn="l">
              <a:spcAft>
                <a:spcPts val="1200"/>
              </a:spcAft>
              <a:buFont typeface="Arial" panose="020B0604020202020204" pitchFamily="34" charset="0"/>
              <a:buChar char="•"/>
            </a:pPr>
            <a:r>
              <a:rPr lang="en-US" sz="2500" b="1" i="0" dirty="0">
                <a:solidFill>
                  <a:srgbClr val="36494D"/>
                </a:solidFill>
                <a:effectLst/>
              </a:rPr>
              <a:t>Open government is key to informing locally-led development</a:t>
            </a:r>
          </a:p>
          <a:p>
            <a:pPr marL="457200" indent="-457200" algn="l">
              <a:spcAft>
                <a:spcPts val="1200"/>
              </a:spcAft>
              <a:buFont typeface="Arial" panose="020B0604020202020204" pitchFamily="34" charset="0"/>
              <a:buChar char="•"/>
            </a:pPr>
            <a:r>
              <a:rPr lang="en-US" sz="2500" b="1" dirty="0">
                <a:solidFill>
                  <a:srgbClr val="36494D"/>
                </a:solidFill>
              </a:rPr>
              <a:t>USAID has pledged to increase both the proportion of direct funding to national organizations and to include more “locally-led” input</a:t>
            </a:r>
            <a:endParaRPr lang="en-US" sz="2500" b="1" i="0" dirty="0">
              <a:solidFill>
                <a:srgbClr val="36494D"/>
              </a:solidFill>
              <a:effectLst/>
            </a:endParaRPr>
          </a:p>
          <a:p>
            <a:pPr marL="457200" indent="-457200" algn="l">
              <a:spcAft>
                <a:spcPts val="1200"/>
              </a:spcAft>
              <a:buFont typeface="Arial" panose="020B0604020202020204" pitchFamily="34" charset="0"/>
              <a:buChar char="•"/>
            </a:pPr>
            <a:r>
              <a:rPr lang="en-US" sz="2500" b="1" dirty="0">
                <a:solidFill>
                  <a:srgbClr val="36494D"/>
                </a:solidFill>
              </a:rPr>
              <a:t>This pilot open government exercise:</a:t>
            </a:r>
          </a:p>
          <a:p>
            <a:pPr marL="914400" lvl="1" indent="-457200">
              <a:spcAft>
                <a:spcPts val="1200"/>
              </a:spcAft>
              <a:buFont typeface="Arial" panose="020B0604020202020204" pitchFamily="34" charset="0"/>
              <a:buChar char="•"/>
            </a:pPr>
            <a:r>
              <a:rPr lang="en-US" sz="2500" b="1" dirty="0">
                <a:solidFill>
                  <a:srgbClr val="36494D"/>
                </a:solidFill>
              </a:rPr>
              <a:t>Connects the dots across different public U.S. government data sources to a</a:t>
            </a:r>
            <a:r>
              <a:rPr lang="en-US" sz="2500" b="1" i="0" dirty="0">
                <a:solidFill>
                  <a:srgbClr val="36494D"/>
                </a:solidFill>
                <a:effectLst/>
              </a:rPr>
              <a:t>nalyze sectoral </a:t>
            </a:r>
            <a:r>
              <a:rPr lang="en-US" sz="2500" b="1" dirty="0">
                <a:solidFill>
                  <a:srgbClr val="36494D"/>
                </a:solidFill>
              </a:rPr>
              <a:t>prioritie</a:t>
            </a:r>
            <a:r>
              <a:rPr lang="en-US" sz="2500" b="1" i="0" dirty="0">
                <a:solidFill>
                  <a:srgbClr val="36494D"/>
                </a:solidFill>
                <a:effectLst/>
              </a:rPr>
              <a:t>s and localization patterns of bilateral aid</a:t>
            </a:r>
          </a:p>
          <a:p>
            <a:pPr marL="914400" lvl="1" indent="-457200">
              <a:spcAft>
                <a:spcPts val="1200"/>
              </a:spcAft>
              <a:buFont typeface="Arial" panose="020B0604020202020204" pitchFamily="34" charset="0"/>
              <a:buChar char="•"/>
            </a:pPr>
            <a:r>
              <a:rPr lang="en-US" sz="2500" b="1" i="0" dirty="0">
                <a:solidFill>
                  <a:srgbClr val="36494D"/>
                </a:solidFill>
                <a:effectLst/>
              </a:rPr>
              <a:t>Uses independent sectoral criteria to organize official U.S. government data to make U.S. funding trends more visible to non-specialists</a:t>
            </a:r>
          </a:p>
          <a:p>
            <a:pPr marL="914400" lvl="1" indent="-457200">
              <a:spcAft>
                <a:spcPts val="1200"/>
              </a:spcAft>
              <a:buFont typeface="Arial" panose="020B0604020202020204" pitchFamily="34" charset="0"/>
              <a:buChar char="•"/>
            </a:pPr>
            <a:r>
              <a:rPr lang="en-US" sz="2500" b="1" dirty="0">
                <a:solidFill>
                  <a:srgbClr val="36494D"/>
                </a:solidFill>
              </a:rPr>
              <a:t>Reviews </a:t>
            </a:r>
            <a:r>
              <a:rPr lang="en-US" sz="2500" b="1" i="0" dirty="0">
                <a:solidFill>
                  <a:srgbClr val="36494D"/>
                </a:solidFill>
                <a:effectLst/>
              </a:rPr>
              <a:t>public USAID project information through an open government lens to take stock of accessibility </a:t>
            </a:r>
          </a:p>
          <a:p>
            <a:pPr marL="914400" lvl="1" indent="-457200">
              <a:spcAft>
                <a:spcPts val="1200"/>
              </a:spcAft>
              <a:buFont typeface="Arial" panose="020B0604020202020204" pitchFamily="34" charset="0"/>
              <a:buChar char="•"/>
            </a:pPr>
            <a:endParaRPr lang="en-US" sz="2500" b="1" i="0" dirty="0">
              <a:solidFill>
                <a:srgbClr val="36494D"/>
              </a:solidFill>
              <a:effectLst/>
            </a:endParaRP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2602" y="740107"/>
            <a:ext cx="575598" cy="575598"/>
          </a:xfrm>
          <a:prstGeom prst="rect">
            <a:avLst/>
          </a:prstGeom>
        </p:spPr>
      </p:pic>
    </p:spTree>
    <p:extLst>
      <p:ext uri="{BB962C8B-B14F-4D97-AF65-F5344CB8AC3E}">
        <p14:creationId xmlns:p14="http://schemas.microsoft.com/office/powerpoint/2010/main" val="415406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E5B2-4A62-120C-ADB7-F2C81099B00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kern="1200" dirty="0">
                <a:solidFill>
                  <a:schemeClr val="tx1"/>
                </a:solidFill>
                <a:latin typeface="+mj-lt"/>
                <a:ea typeface="+mj-ea"/>
                <a:cs typeface="+mj-cs"/>
              </a:rPr>
              <a:t>Colombian</a:t>
            </a:r>
            <a:br>
              <a:rPr lang="en-US" kern="1200" dirty="0">
                <a:solidFill>
                  <a:schemeClr val="tx1"/>
                </a:solidFill>
                <a:latin typeface="+mj-lt"/>
                <a:ea typeface="+mj-ea"/>
                <a:cs typeface="+mj-cs"/>
              </a:rPr>
            </a:br>
            <a:r>
              <a:rPr lang="en-US" kern="1200" dirty="0">
                <a:solidFill>
                  <a:schemeClr val="tx1"/>
                </a:solidFill>
                <a:latin typeface="+mj-lt"/>
                <a:ea typeface="+mj-ea"/>
                <a:cs typeface="+mj-cs"/>
              </a:rPr>
              <a:t>Recipients of Direct USAID Funding 2020*</a:t>
            </a:r>
          </a:p>
        </p:txBody>
      </p:sp>
      <p:graphicFrame>
        <p:nvGraphicFramePr>
          <p:cNvPr id="4" name="Table 3">
            <a:extLst>
              <a:ext uri="{FF2B5EF4-FFF2-40B4-BE49-F238E27FC236}">
                <a16:creationId xmlns:a16="http://schemas.microsoft.com/office/drawing/2014/main" id="{50EA0073-9D6D-9E17-F29E-AF4A1D5493EF}"/>
              </a:ext>
            </a:extLst>
          </p:cNvPr>
          <p:cNvGraphicFramePr>
            <a:graphicFrameLocks noGrp="1"/>
          </p:cNvGraphicFramePr>
          <p:nvPr>
            <p:extLst>
              <p:ext uri="{D42A27DB-BD31-4B8C-83A1-F6EECF244321}">
                <p14:modId xmlns:p14="http://schemas.microsoft.com/office/powerpoint/2010/main" val="3452287920"/>
              </p:ext>
            </p:extLst>
          </p:nvPr>
        </p:nvGraphicFramePr>
        <p:xfrm>
          <a:off x="4568930" y="281987"/>
          <a:ext cx="7151669" cy="6294025"/>
        </p:xfrm>
        <a:graphic>
          <a:graphicData uri="http://schemas.openxmlformats.org/drawingml/2006/table">
            <a:tbl>
              <a:tblPr firstRow="1" bandRow="1">
                <a:tableStyleId>{5C22544A-7EE6-4342-B048-85BDC9FD1C3A}</a:tableStyleId>
              </a:tblPr>
              <a:tblGrid>
                <a:gridCol w="3888211">
                  <a:extLst>
                    <a:ext uri="{9D8B030D-6E8A-4147-A177-3AD203B41FA5}">
                      <a16:colId xmlns:a16="http://schemas.microsoft.com/office/drawing/2014/main" val="1149982177"/>
                    </a:ext>
                  </a:extLst>
                </a:gridCol>
                <a:gridCol w="1031708">
                  <a:extLst>
                    <a:ext uri="{9D8B030D-6E8A-4147-A177-3AD203B41FA5}">
                      <a16:colId xmlns:a16="http://schemas.microsoft.com/office/drawing/2014/main" val="1818043523"/>
                    </a:ext>
                  </a:extLst>
                </a:gridCol>
                <a:gridCol w="1505789">
                  <a:extLst>
                    <a:ext uri="{9D8B030D-6E8A-4147-A177-3AD203B41FA5}">
                      <a16:colId xmlns:a16="http://schemas.microsoft.com/office/drawing/2014/main" val="3147469844"/>
                    </a:ext>
                  </a:extLst>
                </a:gridCol>
                <a:gridCol w="725961">
                  <a:extLst>
                    <a:ext uri="{9D8B030D-6E8A-4147-A177-3AD203B41FA5}">
                      <a16:colId xmlns:a16="http://schemas.microsoft.com/office/drawing/2014/main" val="2693978730"/>
                    </a:ext>
                  </a:extLst>
                </a:gridCol>
              </a:tblGrid>
              <a:tr h="592951">
                <a:tc>
                  <a:txBody>
                    <a:bodyPr/>
                    <a:lstStyle/>
                    <a:p>
                      <a:pPr algn="ctr" fontAlgn="ctr"/>
                      <a:r>
                        <a:rPr lang="en-US" sz="1200" b="1" i="0" u="none" strike="noStrike" dirty="0">
                          <a:solidFill>
                            <a:schemeClr val="bg1"/>
                          </a:solidFill>
                          <a:effectLst/>
                          <a:latin typeface="Calibri" panose="020F0502020204030204" pitchFamily="34" charset="0"/>
                        </a:rPr>
                        <a:t>Receiving Organization (Colombia 2020)</a:t>
                      </a:r>
                    </a:p>
                  </a:txBody>
                  <a:tcPr marL="9525" marR="9525" marT="9525" marB="0" anchor="ctr"/>
                </a:tc>
                <a:tc>
                  <a:txBody>
                    <a:bodyPr/>
                    <a:lstStyle/>
                    <a:p>
                      <a:pPr algn="ctr" fontAlgn="b"/>
                      <a:r>
                        <a:rPr lang="en-US" sz="1200" b="1" i="0" u="none" strike="noStrike" dirty="0">
                          <a:solidFill>
                            <a:schemeClr val="bg1"/>
                          </a:solidFill>
                          <a:effectLst/>
                          <a:latin typeface="Calibri" panose="020F0502020204030204" pitchFamily="34" charset="0"/>
                        </a:rPr>
                        <a:t>Value of Disbursements</a:t>
                      </a:r>
                    </a:p>
                  </a:txBody>
                  <a:tcPr marL="9525" marR="9525" marT="9525" marB="0" anchor="ctr"/>
                </a:tc>
                <a:tc>
                  <a:txBody>
                    <a:bodyPr/>
                    <a:lstStyle/>
                    <a:p>
                      <a:pPr algn="ctr" fontAlgn="b"/>
                      <a:r>
                        <a:rPr lang="en-US" sz="1200" b="1" i="0" u="none" strike="noStrike" dirty="0">
                          <a:solidFill>
                            <a:schemeClr val="bg1"/>
                          </a:solidFill>
                          <a:effectLst/>
                          <a:latin typeface="Calibri" panose="020F0502020204030204" pitchFamily="34" charset="0"/>
                        </a:rPr>
                        <a:t>Organization's Primary Headquarters</a:t>
                      </a:r>
                    </a:p>
                  </a:txBody>
                  <a:tcPr marL="9525" marR="9525" marT="9525" marB="0" anchor="ctr"/>
                </a:tc>
                <a:tc>
                  <a:txBody>
                    <a:bodyPr/>
                    <a:lstStyle/>
                    <a:p>
                      <a:pPr algn="ctr" fontAlgn="b"/>
                      <a:r>
                        <a:rPr lang="en-US" sz="1200" b="1" i="0" u="none" strike="noStrike" dirty="0">
                          <a:solidFill>
                            <a:schemeClr val="bg1"/>
                          </a:solidFill>
                          <a:effectLst/>
                          <a:latin typeface="Calibri" panose="020F0502020204030204" pitchFamily="34" charset="0"/>
                        </a:rPr>
                        <a:t>Type of Entity</a:t>
                      </a:r>
                    </a:p>
                  </a:txBody>
                  <a:tcPr marL="9525" marR="9525" marT="9525" marB="0" anchor="ctr"/>
                </a:tc>
                <a:extLst>
                  <a:ext uri="{0D108BD9-81ED-4DB2-BD59-A6C34878D82A}">
                    <a16:rowId xmlns:a16="http://schemas.microsoft.com/office/drawing/2014/main" val="1546127751"/>
                  </a:ext>
                </a:extLst>
              </a:tr>
              <a:tr h="213484">
                <a:tc>
                  <a:txBody>
                    <a:bodyPr/>
                    <a:lstStyle/>
                    <a:p>
                      <a:pPr marL="0" algn="l" fontAlgn="b"/>
                      <a:r>
                        <a:rPr lang="en-US" sz="1200" b="0" i="0" u="none" strike="noStrike" dirty="0">
                          <a:solidFill>
                            <a:srgbClr val="000000"/>
                          </a:solidFill>
                          <a:effectLst/>
                          <a:latin typeface="Calibri" panose="020F0502020204030204" pitchFamily="34" charset="0"/>
                        </a:rPr>
                        <a:t>Patrimonio Natural </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$1,707,165</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1538778382"/>
                  </a:ext>
                </a:extLst>
              </a:tr>
              <a:tr h="213484">
                <a:tc>
                  <a:txBody>
                    <a:bodyPr/>
                    <a:lstStyle/>
                    <a:p>
                      <a:pPr marL="0" algn="l" fontAlgn="b"/>
                      <a:r>
                        <a:rPr lang="en-US" sz="1200" b="0" i="0" u="none" strike="noStrike" dirty="0">
                          <a:solidFill>
                            <a:srgbClr val="000000"/>
                          </a:solidFill>
                          <a:effectLst/>
                          <a:latin typeface="Calibri" panose="020F0502020204030204" pitchFamily="34" charset="0"/>
                        </a:rPr>
                        <a:t>Fundación Luker </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$1,259,220</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4257603936"/>
                  </a:ext>
                </a:extLst>
              </a:tr>
              <a:tr h="213484">
                <a:tc>
                  <a:txBody>
                    <a:bodyPr/>
                    <a:lstStyle/>
                    <a:p>
                      <a:pPr marL="0" algn="l" fontAlgn="b"/>
                      <a:r>
                        <a:rPr lang="en-US" sz="1200" b="0" i="0" u="none" strike="noStrike" dirty="0">
                          <a:solidFill>
                            <a:srgbClr val="000000"/>
                          </a:solidFill>
                          <a:effectLst/>
                          <a:latin typeface="Calibri" panose="020F0502020204030204" pitchFamily="34" charset="0"/>
                        </a:rPr>
                        <a:t>Consultoria para los Derechos Humanos y el Desplazamiento </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$1,041,144</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4107061363"/>
                  </a:ext>
                </a:extLst>
              </a:tr>
              <a:tr h="213484">
                <a:tc>
                  <a:txBody>
                    <a:bodyPr/>
                    <a:lstStyle/>
                    <a:p>
                      <a:pPr marL="0" algn="l" fontAlgn="b"/>
                      <a:r>
                        <a:rPr lang="en-US" sz="1200" b="0" i="0" u="none" strike="noStrike" dirty="0">
                          <a:solidFill>
                            <a:srgbClr val="000000"/>
                          </a:solidFill>
                          <a:effectLst/>
                          <a:latin typeface="Calibri" panose="020F0502020204030204" pitchFamily="34" charset="0"/>
                        </a:rPr>
                        <a:t>Cooperativa Colanta Ltda </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$967,477</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1623821335"/>
                  </a:ext>
                </a:extLst>
              </a:tr>
              <a:tr h="213484">
                <a:tc>
                  <a:txBody>
                    <a:bodyPr/>
                    <a:lstStyle/>
                    <a:p>
                      <a:pPr marL="0" algn="l" fontAlgn="b"/>
                      <a:r>
                        <a:rPr lang="en-US" sz="1200" b="0" i="0" u="none" strike="noStrike" dirty="0">
                          <a:solidFill>
                            <a:srgbClr val="000000"/>
                          </a:solidFill>
                          <a:effectLst/>
                          <a:latin typeface="Calibri" panose="020F0502020204030204" pitchFamily="34" charset="0"/>
                        </a:rPr>
                        <a:t>Fondo para la Acción Ambiental y la Niñez </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$935,104</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1378916495"/>
                  </a:ext>
                </a:extLst>
              </a:tr>
              <a:tr h="213484">
                <a:tc>
                  <a:txBody>
                    <a:bodyPr/>
                    <a:lstStyle/>
                    <a:p>
                      <a:pPr marL="0" algn="l" fontAlgn="b"/>
                      <a:r>
                        <a:rPr lang="en-US" sz="1200" b="0" i="0" u="none" strike="noStrike" dirty="0">
                          <a:solidFill>
                            <a:srgbClr val="000000"/>
                          </a:solidFill>
                          <a:effectLst/>
                          <a:latin typeface="Calibri" panose="020F0502020204030204" pitchFamily="34" charset="0"/>
                        </a:rPr>
                        <a:t>Universidad de los Andes </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$877,786</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Academia</a:t>
                      </a:r>
                    </a:p>
                  </a:txBody>
                  <a:tcPr marL="9525" marR="9525" marT="9525" marB="0" anchor="ctr"/>
                </a:tc>
                <a:extLst>
                  <a:ext uri="{0D108BD9-81ED-4DB2-BD59-A6C34878D82A}">
                    <a16:rowId xmlns:a16="http://schemas.microsoft.com/office/drawing/2014/main" val="473875903"/>
                  </a:ext>
                </a:extLst>
              </a:tr>
              <a:tr h="213484">
                <a:tc>
                  <a:txBody>
                    <a:bodyPr/>
                    <a:lstStyle/>
                    <a:p>
                      <a:pPr marL="0" algn="l" fontAlgn="b"/>
                      <a:r>
                        <a:rPr lang="en-US" sz="1200" b="0" i="0" u="none" strike="noStrike" dirty="0">
                          <a:solidFill>
                            <a:srgbClr val="000000"/>
                          </a:solidFill>
                          <a:effectLst/>
                          <a:latin typeface="Calibri" panose="020F0502020204030204" pitchFamily="34" charset="0"/>
                        </a:rPr>
                        <a:t>Bancama [sic] </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$876,051</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1430096742"/>
                  </a:ext>
                </a:extLst>
              </a:tr>
              <a:tr h="213484">
                <a:tc>
                  <a:txBody>
                    <a:bodyPr/>
                    <a:lstStyle/>
                    <a:p>
                      <a:pPr marL="0" algn="l" fontAlgn="b"/>
                      <a:r>
                        <a:rPr lang="en-US" sz="1200" b="0" i="0" u="none" strike="noStrike" dirty="0">
                          <a:solidFill>
                            <a:srgbClr val="000000"/>
                          </a:solidFill>
                          <a:effectLst/>
                          <a:latin typeface="Calibri" panose="020F0502020204030204" pitchFamily="34" charset="0"/>
                        </a:rPr>
                        <a:t>Jaime Arteaga &amp; Asociados </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$750,884</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3525165824"/>
                  </a:ext>
                </a:extLst>
              </a:tr>
              <a:tr h="213484">
                <a:tc>
                  <a:txBody>
                    <a:bodyPr/>
                    <a:lstStyle/>
                    <a:p>
                      <a:pPr marL="0" algn="l" fontAlgn="b"/>
                      <a:r>
                        <a:rPr lang="en-US" sz="1200" b="0" i="0" u="none" strike="noStrike" dirty="0">
                          <a:solidFill>
                            <a:srgbClr val="000000"/>
                          </a:solidFill>
                          <a:effectLst/>
                          <a:latin typeface="Calibri" panose="020F0502020204030204" pitchFamily="34" charset="0"/>
                        </a:rPr>
                        <a:t>Fundación Barco </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$651,384</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2560156227"/>
                  </a:ext>
                </a:extLst>
              </a:tr>
              <a:tr h="380430">
                <a:tc>
                  <a:txBody>
                    <a:bodyPr/>
                    <a:lstStyle/>
                    <a:p>
                      <a:pPr marL="0" algn="l" fontAlgn="b"/>
                      <a:r>
                        <a:rPr lang="en-US" sz="1200" b="0" i="0" u="none" strike="noStrike" dirty="0">
                          <a:solidFill>
                            <a:srgbClr val="000000"/>
                          </a:solidFill>
                          <a:effectLst/>
                          <a:latin typeface="Calibri" panose="020F0502020204030204" pitchFamily="34" charset="0"/>
                        </a:rPr>
                        <a:t>Federación Nacional de Comerciantes FENALCO Seccional</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$625,748</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1347012014"/>
                  </a:ext>
                </a:extLst>
              </a:tr>
              <a:tr h="213484">
                <a:tc>
                  <a:txBody>
                    <a:bodyPr/>
                    <a:lstStyle/>
                    <a:p>
                      <a:pPr marL="0" algn="l" fontAlgn="b"/>
                      <a:r>
                        <a:rPr lang="en-US" sz="1200" b="0" i="0" u="none" strike="noStrike" dirty="0">
                          <a:solidFill>
                            <a:srgbClr val="000000"/>
                          </a:solidFill>
                          <a:effectLst/>
                          <a:latin typeface="Calibri" panose="020F0502020204030204" pitchFamily="34" charset="0"/>
                        </a:rPr>
                        <a:t>Fundación Carvajal </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$601,051</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2423345271"/>
                  </a:ext>
                </a:extLst>
              </a:tr>
              <a:tr h="213484">
                <a:tc>
                  <a:txBody>
                    <a:bodyPr/>
                    <a:lstStyle/>
                    <a:p>
                      <a:pPr marL="0" algn="l" fontAlgn="b"/>
                      <a:r>
                        <a:rPr lang="en-US" sz="1200" b="0" i="0" u="none" strike="noStrike" dirty="0">
                          <a:solidFill>
                            <a:srgbClr val="000000"/>
                          </a:solidFill>
                          <a:effectLst/>
                          <a:latin typeface="Calibri" panose="020F0502020204030204" pitchFamily="34" charset="0"/>
                        </a:rPr>
                        <a:t>Corporacion Manos Visibles </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$600,000</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1336539318"/>
                  </a:ext>
                </a:extLst>
              </a:tr>
              <a:tr h="213484">
                <a:tc>
                  <a:txBody>
                    <a:bodyPr/>
                    <a:lstStyle/>
                    <a:p>
                      <a:pPr marL="0" algn="l" fontAlgn="b"/>
                      <a:r>
                        <a:rPr lang="en-US" sz="1200" b="0" i="0" u="none" strike="noStrike" dirty="0">
                          <a:solidFill>
                            <a:srgbClr val="000000"/>
                          </a:solidFill>
                          <a:effectLst/>
                          <a:latin typeface="Calibri" panose="020F0502020204030204" pitchFamily="34" charset="0"/>
                        </a:rPr>
                        <a:t>Asociación Probienestar de la Familia Colombiana Profamilia </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$512,235</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3980543651"/>
                  </a:ext>
                </a:extLst>
              </a:tr>
              <a:tr h="213484">
                <a:tc>
                  <a:txBody>
                    <a:bodyPr/>
                    <a:lstStyle/>
                    <a:p>
                      <a:pPr marL="0" algn="l" fontAlgn="b"/>
                      <a:r>
                        <a:rPr lang="en-US" sz="1200" b="0" i="0" u="none" strike="noStrike" dirty="0">
                          <a:solidFill>
                            <a:srgbClr val="000000"/>
                          </a:solidFill>
                          <a:effectLst/>
                          <a:latin typeface="Calibri" panose="020F0502020204030204" pitchFamily="34" charset="0"/>
                        </a:rPr>
                        <a:t>Fundación Ideas para la Paz</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$489,051</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190600599"/>
                  </a:ext>
                </a:extLst>
              </a:tr>
              <a:tr h="213484">
                <a:tc>
                  <a:txBody>
                    <a:bodyPr/>
                    <a:lstStyle/>
                    <a:p>
                      <a:pPr marL="0" algn="l" fontAlgn="b"/>
                      <a:r>
                        <a:rPr lang="en-US" sz="1200" b="0" i="0" u="none" strike="noStrike" dirty="0">
                          <a:solidFill>
                            <a:srgbClr val="000000"/>
                          </a:solidFill>
                          <a:effectLst/>
                          <a:latin typeface="Calibri" panose="020F0502020204030204" pitchFamily="34" charset="0"/>
                        </a:rPr>
                        <a:t>Corporación Interactuar</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$415,659</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1085159620"/>
                  </a:ext>
                </a:extLst>
              </a:tr>
              <a:tr h="213484">
                <a:tc>
                  <a:txBody>
                    <a:bodyPr/>
                    <a:lstStyle/>
                    <a:p>
                      <a:pPr marL="0" algn="l" fontAlgn="b"/>
                      <a:r>
                        <a:rPr lang="en-US" sz="1200" b="0" i="0" u="none" strike="noStrike" dirty="0">
                          <a:solidFill>
                            <a:srgbClr val="000000"/>
                          </a:solidFill>
                          <a:effectLst/>
                          <a:latin typeface="Calibri" panose="020F0502020204030204" pitchFamily="34" charset="0"/>
                        </a:rPr>
                        <a:t>Arcangeles </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$313,708</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3402629060"/>
                  </a:ext>
                </a:extLst>
              </a:tr>
              <a:tr h="213484">
                <a:tc>
                  <a:txBody>
                    <a:bodyPr/>
                    <a:lstStyle/>
                    <a:p>
                      <a:pPr marL="0" algn="l" fontAlgn="b"/>
                      <a:r>
                        <a:rPr lang="en-US" sz="1200" b="0" i="0" u="none" strike="noStrike" dirty="0">
                          <a:solidFill>
                            <a:srgbClr val="000000"/>
                          </a:solidFill>
                          <a:effectLst/>
                          <a:latin typeface="Calibri" panose="020F0502020204030204" pitchFamily="34" charset="0"/>
                        </a:rPr>
                        <a:t>Centro de Estudios Médicos Interculturales</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$275,000</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497640560"/>
                  </a:ext>
                </a:extLst>
              </a:tr>
              <a:tr h="380430">
                <a:tc>
                  <a:txBody>
                    <a:bodyPr/>
                    <a:lstStyle/>
                    <a:p>
                      <a:pPr marL="0" algn="l" fontAlgn="b"/>
                      <a:r>
                        <a:rPr lang="en-US" sz="1200" b="0" i="0" u="none" strike="noStrike" dirty="0">
                          <a:solidFill>
                            <a:srgbClr val="000000"/>
                          </a:solidFill>
                          <a:effectLst/>
                          <a:latin typeface="Calibri" panose="020F0502020204030204" pitchFamily="34" charset="0"/>
                        </a:rPr>
                        <a:t>Consejo Comunitario Mayor de la Asociación Campesina Integral</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$120,000</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3699279450"/>
                  </a:ext>
                </a:extLst>
              </a:tr>
              <a:tr h="380430">
                <a:tc>
                  <a:txBody>
                    <a:bodyPr/>
                    <a:lstStyle/>
                    <a:p>
                      <a:pPr marL="0" algn="l" fontAlgn="b"/>
                      <a:r>
                        <a:rPr lang="en-US" sz="1200" b="0" i="0" u="none" strike="noStrike" dirty="0">
                          <a:solidFill>
                            <a:srgbClr val="000000"/>
                          </a:solidFill>
                          <a:effectLst/>
                          <a:latin typeface="Calibri" panose="020F0502020204030204" pitchFamily="34" charset="0"/>
                        </a:rPr>
                        <a:t>Fundación Para El Desarrollo De Antioquia Antioquia Por Colombia</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$94,000</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615256371"/>
                  </a:ext>
                </a:extLst>
              </a:tr>
              <a:tr h="213484">
                <a:tc>
                  <a:txBody>
                    <a:bodyPr/>
                    <a:lstStyle/>
                    <a:p>
                      <a:pPr marL="0" algn="l" fontAlgn="b"/>
                      <a:r>
                        <a:rPr lang="en-US" sz="1200" b="0" i="0" u="none" strike="noStrike" dirty="0">
                          <a:solidFill>
                            <a:srgbClr val="000000"/>
                          </a:solidFill>
                          <a:effectLst/>
                          <a:latin typeface="Calibri" panose="020F0502020204030204" pitchFamily="34" charset="0"/>
                        </a:rPr>
                        <a:t>Fundación Prolongar </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$88,000</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1170172155"/>
                  </a:ext>
                </a:extLst>
              </a:tr>
              <a:tr h="327363">
                <a:tc>
                  <a:txBody>
                    <a:bodyPr/>
                    <a:lstStyle/>
                    <a:p>
                      <a:pPr marL="0" algn="l" fontAlgn="b"/>
                      <a:r>
                        <a:rPr lang="en-US" sz="1200" b="0" i="0" u="none" strike="noStrike" dirty="0">
                          <a:solidFill>
                            <a:srgbClr val="000000"/>
                          </a:solidFill>
                          <a:effectLst/>
                          <a:latin typeface="Calibri" panose="020F0502020204030204" pitchFamily="34" charset="0"/>
                        </a:rPr>
                        <a:t>Corporación Misión de Observación Electoral </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$57,826</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4075696051"/>
                  </a:ext>
                </a:extLst>
              </a:tr>
              <a:tr h="279591">
                <a:tc>
                  <a:txBody>
                    <a:bodyPr/>
                    <a:lstStyle/>
                    <a:p>
                      <a:pPr marL="0" algn="l" fontAlgn="b"/>
                      <a:r>
                        <a:rPr lang="en-US" sz="1200" b="0" i="0" u="none" strike="noStrike" dirty="0">
                          <a:solidFill>
                            <a:srgbClr val="000000"/>
                          </a:solidFill>
                          <a:effectLst/>
                          <a:latin typeface="Calibri" panose="020F0502020204030204" pitchFamily="34" charset="0"/>
                        </a:rPr>
                        <a:t>Fundación Pacifista</a:t>
                      </a:r>
                    </a:p>
                  </a:txBody>
                  <a:tcPr marL="171450"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$33,873</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2054242757"/>
                  </a:ext>
                </a:extLst>
              </a:tr>
            </a:tbl>
          </a:graphicData>
        </a:graphic>
      </p:graphicFrame>
      <p:sp>
        <p:nvSpPr>
          <p:cNvPr id="5" name="TextBox 4">
            <a:extLst>
              <a:ext uri="{FF2B5EF4-FFF2-40B4-BE49-F238E27FC236}">
                <a16:creationId xmlns:a16="http://schemas.microsoft.com/office/drawing/2014/main" id="{8DA1BA06-2A7B-7459-3391-48093D05523F}"/>
              </a:ext>
            </a:extLst>
          </p:cNvPr>
          <p:cNvSpPr txBox="1"/>
          <p:nvPr/>
        </p:nvSpPr>
        <p:spPr>
          <a:xfrm>
            <a:off x="477981" y="4785631"/>
            <a:ext cx="3373395" cy="923330"/>
          </a:xfrm>
          <a:prstGeom prst="rect">
            <a:avLst/>
          </a:prstGeom>
          <a:noFill/>
        </p:spPr>
        <p:txBody>
          <a:bodyPr wrap="square" rtlCol="0">
            <a:spAutoFit/>
          </a:bodyPr>
          <a:lstStyle/>
          <a:p>
            <a:r>
              <a:rPr lang="en-US" dirty="0">
                <a:latin typeface="+mj-lt"/>
              </a:rPr>
              <a:t>Colombian organizations received 4.2% of total USAID Colombia funding in 2020</a:t>
            </a:r>
          </a:p>
        </p:txBody>
      </p:sp>
      <p:sp>
        <p:nvSpPr>
          <p:cNvPr id="6" name="TextBox 5">
            <a:extLst>
              <a:ext uri="{FF2B5EF4-FFF2-40B4-BE49-F238E27FC236}">
                <a16:creationId xmlns:a16="http://schemas.microsoft.com/office/drawing/2014/main" id="{09BDF6DC-917D-73A1-6AF0-E8CEF94D5D56}"/>
              </a:ext>
            </a:extLst>
          </p:cNvPr>
          <p:cNvSpPr txBox="1"/>
          <p:nvPr/>
        </p:nvSpPr>
        <p:spPr>
          <a:xfrm>
            <a:off x="0" y="6150114"/>
            <a:ext cx="3765884" cy="707886"/>
          </a:xfrm>
          <a:prstGeom prst="rect">
            <a:avLst/>
          </a:prstGeom>
          <a:noFill/>
        </p:spPr>
        <p:txBody>
          <a:bodyPr wrap="square" rtlCol="0">
            <a:spAutoFit/>
          </a:bodyPr>
          <a:lstStyle/>
          <a:p>
            <a:r>
              <a:rPr lang="en-US" sz="1000" b="1" dirty="0"/>
              <a:t>Source</a:t>
            </a:r>
            <a:r>
              <a:rPr lang="en-US" sz="1000" dirty="0"/>
              <a:t>: </a:t>
            </a:r>
            <a:r>
              <a:rPr lang="en-US" sz="1000" dirty="0">
                <a:hlinkClick r:id="rId2"/>
              </a:rPr>
              <a:t>https://countrydata.iatistandard.org/#access-data-files</a:t>
            </a:r>
            <a:endParaRPr lang="en-US" sz="1000" dirty="0"/>
          </a:p>
          <a:p>
            <a:r>
              <a:rPr lang="en-US" sz="1000" b="1" i="1" dirty="0"/>
              <a:t>*</a:t>
            </a:r>
            <a:r>
              <a:rPr lang="en-US" sz="1000" b="1" dirty="0"/>
              <a:t>Note </a:t>
            </a:r>
            <a:r>
              <a:rPr lang="en-US" sz="1000" i="1" dirty="0"/>
              <a:t>Data presented using the PWYF method</a:t>
            </a:r>
          </a:p>
          <a:p>
            <a:r>
              <a:rPr lang="en-US" sz="1000" i="1" dirty="0"/>
              <a:t>Type of Entity includes: private, academia, UN agency, NGO, Public Sector, multilateral, global program</a:t>
            </a:r>
          </a:p>
        </p:txBody>
      </p:sp>
      <p:pic>
        <p:nvPicPr>
          <p:cNvPr id="3" name="Content Placeholder 4">
            <a:extLst>
              <a:ext uri="{FF2B5EF4-FFF2-40B4-BE49-F238E27FC236}">
                <a16:creationId xmlns:a16="http://schemas.microsoft.com/office/drawing/2014/main" id="{B90AC8C5-FC19-9E4E-8151-DC094712CFF5}"/>
              </a:ext>
            </a:extLst>
          </p:cNvPr>
          <p:cNvPicPr>
            <a:picLocks noGrp="1" noChangeAspect="1"/>
          </p:cNvPicPr>
          <p:nvPr>
            <p:ph idx="1"/>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31366"/>
            <a:ext cx="8548576" cy="2137144"/>
          </a:xfrm>
          <a:prstGeom prst="rect">
            <a:avLst/>
          </a:prstGeom>
        </p:spPr>
      </p:pic>
    </p:spTree>
    <p:extLst>
      <p:ext uri="{BB962C8B-B14F-4D97-AF65-F5344CB8AC3E}">
        <p14:creationId xmlns:p14="http://schemas.microsoft.com/office/powerpoint/2010/main" val="1105502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650CB-1C52-BEFF-8BA4-61F3BED58E26}"/>
              </a:ext>
            </a:extLst>
          </p:cNvPr>
          <p:cNvSpPr>
            <a:spLocks noGrp="1"/>
          </p:cNvSpPr>
          <p:nvPr>
            <p:ph type="title"/>
          </p:nvPr>
        </p:nvSpPr>
        <p:spPr>
          <a:xfrm>
            <a:off x="643467" y="431196"/>
            <a:ext cx="4620584" cy="4567137"/>
          </a:xfrm>
        </p:spPr>
        <p:txBody>
          <a:bodyPr vert="horz" lIns="91440" tIns="45720" rIns="91440" bIns="45720" rtlCol="0" anchor="b">
            <a:normAutofit/>
          </a:bodyPr>
          <a:lstStyle/>
          <a:p>
            <a:pPr algn="ctr"/>
            <a:r>
              <a:rPr lang="en-US" kern="1200" dirty="0">
                <a:solidFill>
                  <a:schemeClr val="tx1"/>
                </a:solidFill>
                <a:latin typeface="+mj-lt"/>
                <a:ea typeface="+mj-ea"/>
                <a:cs typeface="+mj-cs"/>
              </a:rPr>
              <a:t>Top 20 Recipients of USAID Funding in Colombia 2021*</a:t>
            </a:r>
            <a:br>
              <a:rPr lang="en-US" kern="1200" dirty="0">
                <a:solidFill>
                  <a:schemeClr val="tx1"/>
                </a:solidFill>
                <a:latin typeface="+mj-lt"/>
                <a:ea typeface="+mj-ea"/>
                <a:cs typeface="+mj-cs"/>
              </a:rPr>
            </a:br>
            <a:r>
              <a:rPr lang="en-US" sz="1400" i="1" kern="1200" dirty="0">
                <a:solidFill>
                  <a:schemeClr val="tx1"/>
                </a:solidFill>
                <a:latin typeface="+mj-lt"/>
                <a:ea typeface="+mj-ea"/>
                <a:cs typeface="+mj-cs"/>
              </a:rPr>
              <a:t>Top 20 recipients account for 92% of total USAID Colombia funding in 2021</a:t>
            </a:r>
            <a:endParaRPr lang="en-US" sz="1400" kern="1200" dirty="0">
              <a:solidFill>
                <a:schemeClr val="tx1"/>
              </a:solidFill>
              <a:latin typeface="+mj-lt"/>
              <a:ea typeface="+mj-ea"/>
              <a:cs typeface="+mj-cs"/>
            </a:endParaRPr>
          </a:p>
        </p:txBody>
      </p:sp>
      <p:graphicFrame>
        <p:nvGraphicFramePr>
          <p:cNvPr id="4" name="Table 3">
            <a:extLst>
              <a:ext uri="{FF2B5EF4-FFF2-40B4-BE49-F238E27FC236}">
                <a16:creationId xmlns:a16="http://schemas.microsoft.com/office/drawing/2014/main" id="{3F861950-794A-DA70-5312-B76C825BC1EA}"/>
              </a:ext>
            </a:extLst>
          </p:cNvPr>
          <p:cNvGraphicFramePr>
            <a:graphicFrameLocks noGrp="1"/>
          </p:cNvGraphicFramePr>
          <p:nvPr>
            <p:extLst>
              <p:ext uri="{D42A27DB-BD31-4B8C-83A1-F6EECF244321}">
                <p14:modId xmlns:p14="http://schemas.microsoft.com/office/powerpoint/2010/main" val="290439131"/>
              </p:ext>
            </p:extLst>
          </p:nvPr>
        </p:nvGraphicFramePr>
        <p:xfrm>
          <a:off x="5462337" y="297628"/>
          <a:ext cx="6460958" cy="6262743"/>
        </p:xfrm>
        <a:graphic>
          <a:graphicData uri="http://schemas.openxmlformats.org/drawingml/2006/table">
            <a:tbl>
              <a:tblPr firstRow="1" bandRow="1"/>
              <a:tblGrid>
                <a:gridCol w="3152102">
                  <a:extLst>
                    <a:ext uri="{9D8B030D-6E8A-4147-A177-3AD203B41FA5}">
                      <a16:colId xmlns:a16="http://schemas.microsoft.com/office/drawing/2014/main" val="3570296118"/>
                    </a:ext>
                  </a:extLst>
                </a:gridCol>
                <a:gridCol w="1190084">
                  <a:extLst>
                    <a:ext uri="{9D8B030D-6E8A-4147-A177-3AD203B41FA5}">
                      <a16:colId xmlns:a16="http://schemas.microsoft.com/office/drawing/2014/main" val="3438565800"/>
                    </a:ext>
                  </a:extLst>
                </a:gridCol>
                <a:gridCol w="1142617">
                  <a:extLst>
                    <a:ext uri="{9D8B030D-6E8A-4147-A177-3AD203B41FA5}">
                      <a16:colId xmlns:a16="http://schemas.microsoft.com/office/drawing/2014/main" val="1577232475"/>
                    </a:ext>
                  </a:extLst>
                </a:gridCol>
                <a:gridCol w="976155">
                  <a:extLst>
                    <a:ext uri="{9D8B030D-6E8A-4147-A177-3AD203B41FA5}">
                      <a16:colId xmlns:a16="http://schemas.microsoft.com/office/drawing/2014/main" val="2520026717"/>
                    </a:ext>
                  </a:extLst>
                </a:gridCol>
              </a:tblGrid>
              <a:tr h="599909">
                <a:tc>
                  <a:txBody>
                    <a:bodyPr/>
                    <a:lstStyle/>
                    <a:p>
                      <a:pPr algn="ctr" fontAlgn="ctr"/>
                      <a:r>
                        <a:rPr lang="en-US" sz="1200" b="1" i="0" u="none" strike="noStrike" dirty="0">
                          <a:solidFill>
                            <a:srgbClr val="000000"/>
                          </a:solidFill>
                          <a:effectLst/>
                          <a:latin typeface="Calibri" panose="020F0502020204030204" pitchFamily="34" charset="0"/>
                        </a:rPr>
                        <a:t>Receiving Organization (Colombia 2021)</a:t>
                      </a:r>
                    </a:p>
                  </a:txBody>
                  <a:tcPr marL="9525" marR="9525" marT="9525"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ctr"/>
                      <a:r>
                        <a:rPr lang="en-US" sz="1200" b="1" i="0" u="none" strike="noStrike" dirty="0">
                          <a:solidFill>
                            <a:srgbClr val="000000"/>
                          </a:solidFill>
                          <a:effectLst/>
                          <a:latin typeface="Calibri" panose="020F0502020204030204" pitchFamily="34" charset="0"/>
                        </a:rPr>
                        <a:t>Value of Disbursements</a:t>
                      </a:r>
                    </a:p>
                  </a:txBody>
                  <a:tcPr marL="9525" marR="9525" marT="9525"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ctr"/>
                      <a:r>
                        <a:rPr lang="en-US" sz="1200" b="1" i="0" u="none" strike="noStrike" dirty="0">
                          <a:solidFill>
                            <a:srgbClr val="000000"/>
                          </a:solidFill>
                          <a:effectLst/>
                          <a:latin typeface="Calibri" panose="020F0502020204030204" pitchFamily="34" charset="0"/>
                        </a:rPr>
                        <a:t>Organization's Primary Headquarters</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ctr"/>
                      <a:r>
                        <a:rPr lang="en-US" sz="1200" b="1" i="0" u="none" strike="noStrike" dirty="0">
                          <a:solidFill>
                            <a:srgbClr val="000000"/>
                          </a:solidFill>
                          <a:effectLst/>
                          <a:latin typeface="Calibri" panose="020F0502020204030204" pitchFamily="34" charset="0"/>
                        </a:rPr>
                        <a:t>Type of Entity</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3555577799"/>
                  </a:ext>
                </a:extLst>
              </a:tr>
              <a:tr h="214942">
                <a:tc>
                  <a:txBody>
                    <a:bodyPr/>
                    <a:lstStyle/>
                    <a:p>
                      <a:pPr algn="l" fontAlgn="ctr"/>
                      <a:r>
                        <a:rPr lang="en-US" sz="1200" b="0" i="0" u="none" strike="noStrike" dirty="0">
                          <a:solidFill>
                            <a:srgbClr val="000000"/>
                          </a:solidFill>
                          <a:effectLst/>
                          <a:latin typeface="Calibri" panose="020F0502020204030204" pitchFamily="34" charset="0"/>
                        </a:rPr>
                        <a:t>United Nations World Food Programme (WFP)</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$93,583,186</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Italy</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UN Agency</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243805202"/>
                  </a:ext>
                </a:extLst>
              </a:tr>
              <a:tr h="214942">
                <a:tc>
                  <a:txBody>
                    <a:bodyPr/>
                    <a:lstStyle/>
                    <a:p>
                      <a:pPr algn="l" fontAlgn="ctr"/>
                      <a:r>
                        <a:rPr lang="en-US" sz="1200" b="0" i="0" u="none" strike="noStrike" dirty="0">
                          <a:solidFill>
                            <a:srgbClr val="000000"/>
                          </a:solidFill>
                          <a:effectLst/>
                          <a:latin typeface="Calibri" panose="020F0502020204030204" pitchFamily="34" charset="0"/>
                        </a:rPr>
                        <a:t>ARD, Inc.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$38,341,431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18333338"/>
                  </a:ext>
                </a:extLst>
              </a:tr>
              <a:tr h="214942">
                <a:tc>
                  <a:txBody>
                    <a:bodyPr/>
                    <a:lstStyle/>
                    <a:p>
                      <a:pPr algn="l" fontAlgn="ctr"/>
                      <a:r>
                        <a:rPr lang="en-US" sz="1200" b="0" i="0" u="none" strike="noStrike" dirty="0">
                          <a:solidFill>
                            <a:srgbClr val="000000"/>
                          </a:solidFill>
                          <a:effectLst/>
                          <a:latin typeface="Calibri" panose="020F0502020204030204" pitchFamily="34" charset="0"/>
                        </a:rPr>
                        <a:t>Chemonics International, Inc.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$35,596,368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607461822"/>
                  </a:ext>
                </a:extLst>
              </a:tr>
              <a:tr h="214942">
                <a:tc>
                  <a:txBody>
                    <a:bodyPr/>
                    <a:lstStyle/>
                    <a:p>
                      <a:pPr algn="l" fontAlgn="ctr"/>
                      <a:r>
                        <a:rPr lang="en-US" sz="1200" b="0" i="0" u="none" strike="noStrike" dirty="0">
                          <a:solidFill>
                            <a:srgbClr val="000000"/>
                          </a:solidFill>
                          <a:effectLst/>
                          <a:latin typeface="Calibri" panose="020F0502020204030204" pitchFamily="34" charset="0"/>
                        </a:rPr>
                        <a:t>Mercy Corps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$30,573,482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18168661"/>
                  </a:ext>
                </a:extLst>
              </a:tr>
              <a:tr h="214942">
                <a:tc>
                  <a:txBody>
                    <a:bodyPr/>
                    <a:lstStyle/>
                    <a:p>
                      <a:pPr algn="l" fontAlgn="ctr"/>
                      <a:r>
                        <a:rPr lang="en-US" sz="1200" b="0" i="0" u="none" strike="noStrike" dirty="0">
                          <a:solidFill>
                            <a:srgbClr val="000000"/>
                          </a:solidFill>
                          <a:effectLst/>
                          <a:latin typeface="Calibri" panose="020F0502020204030204" pitchFamily="34" charset="0"/>
                        </a:rPr>
                        <a:t>International Organisation for Migration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$30,433,048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Switzerland</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UN Agency</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582720432"/>
                  </a:ext>
                </a:extLst>
              </a:tr>
              <a:tr h="214942">
                <a:tc>
                  <a:txBody>
                    <a:bodyPr/>
                    <a:lstStyle/>
                    <a:p>
                      <a:pPr algn="l" fontAlgn="ctr"/>
                      <a:r>
                        <a:rPr lang="en-US" sz="1200" b="0" i="0" u="none" strike="noStrike" dirty="0">
                          <a:solidFill>
                            <a:srgbClr val="000000"/>
                          </a:solidFill>
                          <a:effectLst/>
                          <a:latin typeface="Calibri" panose="020F0502020204030204" pitchFamily="34" charset="0"/>
                        </a:rPr>
                        <a:t>Management Systems International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$25,801,906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51128795"/>
                  </a:ext>
                </a:extLst>
              </a:tr>
              <a:tr h="214942">
                <a:tc>
                  <a:txBody>
                    <a:bodyPr/>
                    <a:lstStyle/>
                    <a:p>
                      <a:pPr algn="l" fontAlgn="ctr"/>
                      <a:r>
                        <a:rPr lang="en-US" sz="1200" b="0" i="0" u="none" strike="noStrike" dirty="0">
                          <a:solidFill>
                            <a:srgbClr val="000000"/>
                          </a:solidFill>
                          <a:effectLst/>
                          <a:latin typeface="Calibri" panose="020F0502020204030204" pitchFamily="34" charset="0"/>
                        </a:rPr>
                        <a:t>Action Against Hunger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$22,024,372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35255647"/>
                  </a:ext>
                </a:extLst>
              </a:tr>
              <a:tr h="553713">
                <a:tc>
                  <a:txBody>
                    <a:bodyPr/>
                    <a:lstStyle/>
                    <a:p>
                      <a:pPr algn="l" fontAlgn="ctr"/>
                      <a:r>
                        <a:rPr lang="en-US" sz="1200" b="0" i="0" u="none" strike="noStrike" dirty="0">
                          <a:solidFill>
                            <a:srgbClr val="000000"/>
                          </a:solidFill>
                          <a:effectLst/>
                          <a:latin typeface="Calibri" panose="020F0502020204030204" pitchFamily="34" charset="0"/>
                        </a:rPr>
                        <a:t>Agriculture Cooperative Development International/Volunteers in Overseas Cooperative Assistance (ACDI/VOCA)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$19,517,800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96357413"/>
                  </a:ext>
                </a:extLst>
              </a:tr>
              <a:tr h="553713">
                <a:tc>
                  <a:txBody>
                    <a:bodyPr/>
                    <a:lstStyle/>
                    <a:p>
                      <a:pPr algn="l" fontAlgn="ctr"/>
                      <a:r>
                        <a:rPr lang="en-US" sz="1200" b="0" i="0" u="none" strike="noStrike" dirty="0">
                          <a:solidFill>
                            <a:srgbClr val="000000"/>
                          </a:solidFill>
                          <a:effectLst/>
                          <a:latin typeface="Calibri" panose="020F0502020204030204" pitchFamily="34" charset="0"/>
                        </a:rPr>
                        <a:t>USAID redacted this field in accordance with the exceptions outlined in the Foreign Aid Transparency and Accountability Act of 2016.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$18,121,005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Global program</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80788038"/>
                  </a:ext>
                </a:extLst>
              </a:tr>
              <a:tr h="214942">
                <a:tc>
                  <a:txBody>
                    <a:bodyPr/>
                    <a:lstStyle/>
                    <a:p>
                      <a:pPr algn="l" fontAlgn="ctr"/>
                      <a:r>
                        <a:rPr lang="en-US" sz="1200" b="0" i="0" u="none" strike="noStrike" dirty="0">
                          <a:solidFill>
                            <a:srgbClr val="000000"/>
                          </a:solidFill>
                          <a:effectLst/>
                          <a:latin typeface="Calibri" panose="020F0502020204030204" pitchFamily="34" charset="0"/>
                        </a:rPr>
                        <a:t>Fintrac, Inc.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$14,577,927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57104605"/>
                  </a:ext>
                </a:extLst>
              </a:tr>
              <a:tr h="384329">
                <a:tc>
                  <a:txBody>
                    <a:bodyPr/>
                    <a:lstStyle/>
                    <a:p>
                      <a:pPr algn="l" fontAlgn="ctr"/>
                      <a:r>
                        <a:rPr lang="en-US" sz="1200" b="0" i="0" u="none" strike="noStrike" dirty="0">
                          <a:solidFill>
                            <a:srgbClr val="000000"/>
                          </a:solidFill>
                          <a:effectLst/>
                          <a:latin typeface="Calibri" panose="020F0502020204030204" pitchFamily="34" charset="0"/>
                        </a:rPr>
                        <a:t>U.S. Government - U.S. Agency for International Development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$9,171,589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Global program</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210857124"/>
                  </a:ext>
                </a:extLst>
              </a:tr>
              <a:tr h="214942">
                <a:tc>
                  <a:txBody>
                    <a:bodyPr/>
                    <a:lstStyle/>
                    <a:p>
                      <a:pPr algn="l" fontAlgn="ctr"/>
                      <a:r>
                        <a:rPr lang="en-US" sz="1200" b="0" i="0" u="none" strike="noStrike" dirty="0">
                          <a:solidFill>
                            <a:srgbClr val="000000"/>
                          </a:solidFill>
                          <a:effectLst/>
                          <a:latin typeface="Calibri" panose="020F0502020204030204" pitchFamily="34" charset="0"/>
                        </a:rPr>
                        <a:t>Development Alternatives, Inc.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$8,024,077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90119603"/>
                  </a:ext>
                </a:extLst>
              </a:tr>
              <a:tr h="214942">
                <a:tc>
                  <a:txBody>
                    <a:bodyPr/>
                    <a:lstStyle/>
                    <a:p>
                      <a:pPr algn="l" fontAlgn="ctr"/>
                      <a:r>
                        <a:rPr lang="en-US" sz="1200" b="0" i="0" u="none" strike="noStrike" dirty="0">
                          <a:solidFill>
                            <a:srgbClr val="000000"/>
                          </a:solidFill>
                          <a:effectLst/>
                          <a:latin typeface="Calibri" panose="020F0502020204030204" pitchFamily="34" charset="0"/>
                        </a:rPr>
                        <a:t>Americares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$7,130,660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6512786"/>
                  </a:ext>
                </a:extLst>
              </a:tr>
              <a:tr h="384329">
                <a:tc>
                  <a:txBody>
                    <a:bodyPr/>
                    <a:lstStyle/>
                    <a:p>
                      <a:pPr algn="l" fontAlgn="ctr"/>
                      <a:r>
                        <a:rPr lang="en-US" sz="1200" b="0" i="0" u="none" strike="noStrike" dirty="0">
                          <a:solidFill>
                            <a:srgbClr val="000000"/>
                          </a:solidFill>
                          <a:effectLst/>
                          <a:latin typeface="Calibri" panose="020F0502020204030204" pitchFamily="34" charset="0"/>
                        </a:rPr>
                        <a:t>International Federation of Red Cross and Red Crescent Societies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$5,965,398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Switzerland</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16383585"/>
                  </a:ext>
                </a:extLst>
              </a:tr>
              <a:tr h="214942">
                <a:tc>
                  <a:txBody>
                    <a:bodyPr/>
                    <a:lstStyle/>
                    <a:p>
                      <a:pPr algn="l" fontAlgn="ctr"/>
                      <a:r>
                        <a:rPr lang="en-US" sz="1200" b="0" i="0" u="none" strike="noStrike" dirty="0">
                          <a:solidFill>
                            <a:srgbClr val="000000"/>
                          </a:solidFill>
                          <a:effectLst/>
                          <a:latin typeface="Calibri" panose="020F0502020204030204" pitchFamily="34" charset="0"/>
                        </a:rPr>
                        <a:t>Freedom House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$3,886,586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495560575"/>
                  </a:ext>
                </a:extLst>
              </a:tr>
              <a:tr h="214942">
                <a:tc>
                  <a:txBody>
                    <a:bodyPr/>
                    <a:lstStyle/>
                    <a:p>
                      <a:pPr algn="l" fontAlgn="ctr"/>
                      <a:r>
                        <a:rPr lang="en-US" sz="1200" b="0" i="0" u="none" strike="noStrike" dirty="0">
                          <a:solidFill>
                            <a:srgbClr val="000000"/>
                          </a:solidFill>
                          <a:effectLst/>
                          <a:latin typeface="Calibri" panose="020F0502020204030204" pitchFamily="34" charset="0"/>
                        </a:rPr>
                        <a:t>Pan-American Development Foundation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$3,110,904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35008493"/>
                  </a:ext>
                </a:extLst>
              </a:tr>
              <a:tr h="384329">
                <a:tc>
                  <a:txBody>
                    <a:bodyPr/>
                    <a:lstStyle/>
                    <a:p>
                      <a:pPr algn="l" fontAlgn="ctr"/>
                      <a:r>
                        <a:rPr lang="en-US" sz="1200" b="0" i="0" u="none" strike="noStrike" dirty="0">
                          <a:solidFill>
                            <a:srgbClr val="000000"/>
                          </a:solidFill>
                          <a:effectLst/>
                          <a:latin typeface="Calibri" panose="020F0502020204030204" pitchFamily="34" charset="0"/>
                        </a:rPr>
                        <a:t>Adventist Development and Relief Agency (ADRA Somalia)</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$2,880,821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341516690"/>
                  </a:ext>
                </a:extLst>
              </a:tr>
              <a:tr h="214942">
                <a:tc>
                  <a:txBody>
                    <a:bodyPr/>
                    <a:lstStyle/>
                    <a:p>
                      <a:pPr algn="l" fontAlgn="ctr"/>
                      <a:r>
                        <a:rPr lang="en-US" sz="1200" b="0" i="0" u="none" strike="noStrike" dirty="0">
                          <a:solidFill>
                            <a:srgbClr val="000000"/>
                          </a:solidFill>
                          <a:effectLst/>
                          <a:latin typeface="Calibri" panose="020F0502020204030204" pitchFamily="34" charset="0"/>
                        </a:rPr>
                        <a:t>Solidarites International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$2,871,573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France</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92782094"/>
                  </a:ext>
                </a:extLst>
              </a:tr>
              <a:tr h="384329">
                <a:tc>
                  <a:txBody>
                    <a:bodyPr/>
                    <a:lstStyle/>
                    <a:p>
                      <a:pPr algn="l" fontAlgn="ctr"/>
                      <a:r>
                        <a:rPr lang="en-US" sz="1200" b="0" i="0" u="none" strike="noStrike" dirty="0">
                          <a:solidFill>
                            <a:srgbClr val="000000"/>
                          </a:solidFill>
                          <a:effectLst/>
                          <a:latin typeface="Calibri" panose="020F0502020204030204" pitchFamily="34" charset="0"/>
                        </a:rPr>
                        <a:t>Associación Nacional De Afrocolombianos Desplazados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$2,750,000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697622024"/>
                  </a:ext>
                </a:extLst>
              </a:tr>
              <a:tr h="214942">
                <a:tc>
                  <a:txBody>
                    <a:bodyPr/>
                    <a:lstStyle/>
                    <a:p>
                      <a:pPr algn="l" fontAlgn="ctr"/>
                      <a:r>
                        <a:rPr lang="en-US" sz="1200" b="0" i="0" u="none" strike="noStrike" dirty="0">
                          <a:solidFill>
                            <a:srgbClr val="000000"/>
                          </a:solidFill>
                          <a:effectLst/>
                          <a:latin typeface="Calibri" panose="020F0502020204030204" pitchFamily="34" charset="0"/>
                        </a:rPr>
                        <a:t>World Vision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$2,109,792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56622334"/>
                  </a:ext>
                </a:extLst>
              </a:tr>
            </a:tbl>
          </a:graphicData>
        </a:graphic>
      </p:graphicFrame>
      <p:sp>
        <p:nvSpPr>
          <p:cNvPr id="3" name="TextBox 2">
            <a:extLst>
              <a:ext uri="{FF2B5EF4-FFF2-40B4-BE49-F238E27FC236}">
                <a16:creationId xmlns:a16="http://schemas.microsoft.com/office/drawing/2014/main" id="{73019BE2-495F-B9B9-F747-1636C39A90CB}"/>
              </a:ext>
            </a:extLst>
          </p:cNvPr>
          <p:cNvSpPr txBox="1"/>
          <p:nvPr/>
        </p:nvSpPr>
        <p:spPr>
          <a:xfrm>
            <a:off x="0" y="6150114"/>
            <a:ext cx="3746117" cy="707886"/>
          </a:xfrm>
          <a:prstGeom prst="rect">
            <a:avLst/>
          </a:prstGeom>
          <a:noFill/>
        </p:spPr>
        <p:txBody>
          <a:bodyPr wrap="square" rtlCol="0">
            <a:spAutoFit/>
          </a:bodyPr>
          <a:lstStyle/>
          <a:p>
            <a:r>
              <a:rPr lang="en-US" sz="1000" b="1" dirty="0"/>
              <a:t>Source</a:t>
            </a:r>
            <a:r>
              <a:rPr lang="en-US" sz="1000" dirty="0"/>
              <a:t>: </a:t>
            </a:r>
            <a:r>
              <a:rPr lang="en-US" sz="1000" dirty="0">
                <a:hlinkClick r:id="rId2"/>
              </a:rPr>
              <a:t>https://countrydata.iatistandard.org/#access-data-files</a:t>
            </a:r>
            <a:endParaRPr lang="en-US" sz="1000" dirty="0"/>
          </a:p>
          <a:p>
            <a:r>
              <a:rPr lang="en-US" sz="1000" b="1" i="1" dirty="0"/>
              <a:t>*</a:t>
            </a:r>
            <a:r>
              <a:rPr lang="en-US" sz="1000" b="1" dirty="0"/>
              <a:t>Note: </a:t>
            </a:r>
            <a:r>
              <a:rPr lang="en-US" sz="1000" i="1" dirty="0"/>
              <a:t>Data presented using the PWYF method</a:t>
            </a:r>
          </a:p>
          <a:p>
            <a:r>
              <a:rPr lang="en-US" sz="1000" i="1" dirty="0"/>
              <a:t>Type of Entity includes: private, academia, UN agency, NGO, Public Sector, multilateral, global program</a:t>
            </a:r>
          </a:p>
        </p:txBody>
      </p:sp>
      <p:pic>
        <p:nvPicPr>
          <p:cNvPr id="5" name="Content Placeholder 4">
            <a:extLst>
              <a:ext uri="{FF2B5EF4-FFF2-40B4-BE49-F238E27FC236}">
                <a16:creationId xmlns:a16="http://schemas.microsoft.com/office/drawing/2014/main" id="{12D54554-466A-D42D-FF62-233339C23E23}"/>
              </a:ext>
            </a:extLst>
          </p:cNvPr>
          <p:cNvPicPr>
            <a:picLocks noGrp="1" noChangeAspect="1"/>
          </p:cNvPicPr>
          <p:nvPr>
            <p:ph idx="1"/>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20856"/>
            <a:ext cx="8548576" cy="2137144"/>
          </a:xfrm>
          <a:prstGeom prst="rect">
            <a:avLst/>
          </a:prstGeom>
        </p:spPr>
      </p:pic>
    </p:spTree>
    <p:extLst>
      <p:ext uri="{BB962C8B-B14F-4D97-AF65-F5344CB8AC3E}">
        <p14:creationId xmlns:p14="http://schemas.microsoft.com/office/powerpoint/2010/main" val="3226367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31CCC-F099-3D8B-6291-A3545137D5D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kern="1200" dirty="0">
                <a:solidFill>
                  <a:schemeClr val="tx1"/>
                </a:solidFill>
                <a:latin typeface="+mj-lt"/>
                <a:ea typeface="+mj-ea"/>
                <a:cs typeface="+mj-cs"/>
              </a:rPr>
              <a:t>Colombian Recipients of Direct USAID Funding 2021*</a:t>
            </a:r>
          </a:p>
        </p:txBody>
      </p:sp>
      <p:graphicFrame>
        <p:nvGraphicFramePr>
          <p:cNvPr id="4" name="Table 3">
            <a:extLst>
              <a:ext uri="{FF2B5EF4-FFF2-40B4-BE49-F238E27FC236}">
                <a16:creationId xmlns:a16="http://schemas.microsoft.com/office/drawing/2014/main" id="{168D1D1A-4EBA-4F49-18D2-A24D6E549D1E}"/>
              </a:ext>
            </a:extLst>
          </p:cNvPr>
          <p:cNvGraphicFramePr>
            <a:graphicFrameLocks noGrp="1"/>
          </p:cNvGraphicFramePr>
          <p:nvPr>
            <p:extLst>
              <p:ext uri="{D42A27DB-BD31-4B8C-83A1-F6EECF244321}">
                <p14:modId xmlns:p14="http://schemas.microsoft.com/office/powerpoint/2010/main" val="4266642696"/>
              </p:ext>
            </p:extLst>
          </p:nvPr>
        </p:nvGraphicFramePr>
        <p:xfrm>
          <a:off x="4650935" y="242528"/>
          <a:ext cx="7121965" cy="6058250"/>
        </p:xfrm>
        <a:graphic>
          <a:graphicData uri="http://schemas.openxmlformats.org/drawingml/2006/table">
            <a:tbl>
              <a:tblPr firstRow="1" bandRow="1">
                <a:tableStyleId>{5C22544A-7EE6-4342-B048-85BDC9FD1C3A}</a:tableStyleId>
              </a:tblPr>
              <a:tblGrid>
                <a:gridCol w="3801429">
                  <a:extLst>
                    <a:ext uri="{9D8B030D-6E8A-4147-A177-3AD203B41FA5}">
                      <a16:colId xmlns:a16="http://schemas.microsoft.com/office/drawing/2014/main" val="2069599969"/>
                    </a:ext>
                  </a:extLst>
                </a:gridCol>
                <a:gridCol w="1049811">
                  <a:extLst>
                    <a:ext uri="{9D8B030D-6E8A-4147-A177-3AD203B41FA5}">
                      <a16:colId xmlns:a16="http://schemas.microsoft.com/office/drawing/2014/main" val="1562940215"/>
                    </a:ext>
                  </a:extLst>
                </a:gridCol>
                <a:gridCol w="1531693">
                  <a:extLst>
                    <a:ext uri="{9D8B030D-6E8A-4147-A177-3AD203B41FA5}">
                      <a16:colId xmlns:a16="http://schemas.microsoft.com/office/drawing/2014/main" val="3528705380"/>
                    </a:ext>
                  </a:extLst>
                </a:gridCol>
                <a:gridCol w="739032">
                  <a:extLst>
                    <a:ext uri="{9D8B030D-6E8A-4147-A177-3AD203B41FA5}">
                      <a16:colId xmlns:a16="http://schemas.microsoft.com/office/drawing/2014/main" val="288613430"/>
                    </a:ext>
                  </a:extLst>
                </a:gridCol>
              </a:tblGrid>
              <a:tr h="627360">
                <a:tc>
                  <a:txBody>
                    <a:bodyPr/>
                    <a:lstStyle/>
                    <a:p>
                      <a:pPr algn="ctr" fontAlgn="ctr"/>
                      <a:r>
                        <a:rPr lang="en-US" sz="1200" b="1" i="0" u="none" strike="noStrike" dirty="0">
                          <a:solidFill>
                            <a:schemeClr val="bg1"/>
                          </a:solidFill>
                          <a:effectLst/>
                          <a:latin typeface="Calibri" panose="020F0502020204030204" pitchFamily="34" charset="0"/>
                        </a:rPr>
                        <a:t>Receiving Organization (Colombia 2021)</a:t>
                      </a:r>
                    </a:p>
                  </a:txBody>
                  <a:tcPr marL="9525" marR="9525" marT="9525" marB="0" anchor="ctr"/>
                </a:tc>
                <a:tc>
                  <a:txBody>
                    <a:bodyPr/>
                    <a:lstStyle/>
                    <a:p>
                      <a:pPr algn="ctr" fontAlgn="ctr"/>
                      <a:r>
                        <a:rPr lang="en-US" sz="1200" b="1" i="0" u="none" strike="noStrike" dirty="0">
                          <a:solidFill>
                            <a:schemeClr val="bg1"/>
                          </a:solidFill>
                          <a:effectLst/>
                          <a:latin typeface="Calibri" panose="020F0502020204030204" pitchFamily="34" charset="0"/>
                        </a:rPr>
                        <a:t>Value of Disbursements</a:t>
                      </a:r>
                    </a:p>
                  </a:txBody>
                  <a:tcPr marL="9525" marR="9525" marT="9525" marB="0" anchor="ctr"/>
                </a:tc>
                <a:tc>
                  <a:txBody>
                    <a:bodyPr/>
                    <a:lstStyle/>
                    <a:p>
                      <a:pPr algn="ctr" fontAlgn="ctr"/>
                      <a:r>
                        <a:rPr lang="en-US" sz="1200" b="1" i="0" u="none" strike="noStrike" dirty="0">
                          <a:solidFill>
                            <a:schemeClr val="bg1"/>
                          </a:solidFill>
                          <a:effectLst/>
                          <a:latin typeface="Calibri" panose="020F0502020204030204" pitchFamily="34" charset="0"/>
                        </a:rPr>
                        <a:t>Organization's Primary Headquarters</a:t>
                      </a:r>
                    </a:p>
                  </a:txBody>
                  <a:tcPr marL="9525" marR="9525" marT="9525" marB="0" anchor="ctr"/>
                </a:tc>
                <a:tc>
                  <a:txBody>
                    <a:bodyPr/>
                    <a:lstStyle/>
                    <a:p>
                      <a:pPr algn="ctr" fontAlgn="ctr"/>
                      <a:r>
                        <a:rPr lang="en-US" sz="1200" b="1" i="0" u="none" strike="noStrike" dirty="0">
                          <a:solidFill>
                            <a:schemeClr val="bg1"/>
                          </a:solidFill>
                          <a:effectLst/>
                          <a:latin typeface="Calibri" panose="020F0502020204030204" pitchFamily="34" charset="0"/>
                        </a:rPr>
                        <a:t>Type of Entity</a:t>
                      </a:r>
                    </a:p>
                  </a:txBody>
                  <a:tcPr marL="9525" marR="9525" marT="9525" marB="0" anchor="ctr"/>
                </a:tc>
                <a:extLst>
                  <a:ext uri="{0D108BD9-81ED-4DB2-BD59-A6C34878D82A}">
                    <a16:rowId xmlns:a16="http://schemas.microsoft.com/office/drawing/2014/main" val="3278407940"/>
                  </a:ext>
                </a:extLst>
              </a:tr>
              <a:tr h="219471">
                <a:tc>
                  <a:txBody>
                    <a:bodyPr/>
                    <a:lstStyle/>
                    <a:p>
                      <a:pPr algn="l" fontAlgn="ctr"/>
                      <a:r>
                        <a:rPr lang="en-US" sz="1200" b="0" i="0" u="none" strike="noStrike" dirty="0">
                          <a:solidFill>
                            <a:srgbClr val="000000"/>
                          </a:solidFill>
                          <a:effectLst/>
                          <a:latin typeface="Calibri" panose="020F0502020204030204" pitchFamily="34" charset="0"/>
                        </a:rPr>
                        <a:t>Associación Nacional De </a:t>
                      </a:r>
                      <a:r>
                        <a:rPr lang="en-US" sz="1200" b="0" i="0" u="none" strike="noStrike" dirty="0" err="1">
                          <a:solidFill>
                            <a:srgbClr val="000000"/>
                          </a:solidFill>
                          <a:effectLst/>
                          <a:latin typeface="Calibri" panose="020F0502020204030204" pitchFamily="34" charset="0"/>
                        </a:rPr>
                        <a:t>Afrocolombianos</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Desplazados</a:t>
                      </a:r>
                      <a:r>
                        <a:rPr lang="en-US" sz="1200" b="0" i="0" u="none" strike="noStrike" dirty="0">
                          <a:solidFill>
                            <a:srgbClr val="000000"/>
                          </a:solidFill>
                          <a:effectLst/>
                          <a:latin typeface="Calibri" panose="020F0502020204030204" pitchFamily="34" charset="0"/>
                        </a:rPr>
                        <a:t> </a:t>
                      </a:r>
                      <a:r>
                        <a:rPr lang="es-ES_tradnl" sz="1200" b="0" i="0" u="none" strike="noStrike" noProof="0" dirty="0">
                          <a:solidFill>
                            <a:srgbClr val="000000"/>
                          </a:solidFill>
                          <a:effectLst/>
                          <a:latin typeface="Calibri" panose="020F0502020204030204" pitchFamily="34" charset="0"/>
                        </a:rPr>
                        <a:t>(&amp; Organización Nacional Indígena de Colombia, ONIC)</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$2,750,000</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2025813922"/>
                  </a:ext>
                </a:extLst>
              </a:tr>
              <a:tr h="390653">
                <a:tc>
                  <a:txBody>
                    <a:bodyPr/>
                    <a:lstStyle/>
                    <a:p>
                      <a:pPr algn="l" fontAlgn="ctr"/>
                      <a:r>
                        <a:rPr lang="en-US" sz="1200" b="0" i="0" u="none" strike="noStrike" dirty="0">
                          <a:solidFill>
                            <a:srgbClr val="000000"/>
                          </a:solidFill>
                          <a:effectLst/>
                          <a:latin typeface="Calibri" panose="020F0502020204030204" pitchFamily="34" charset="0"/>
                        </a:rPr>
                        <a:t>Consultoria para los Derechos Humanos y el Desplazamiento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$1,777,214</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1287656935"/>
                  </a:ext>
                </a:extLst>
              </a:tr>
              <a:tr h="219471">
                <a:tc>
                  <a:txBody>
                    <a:bodyPr/>
                    <a:lstStyle/>
                    <a:p>
                      <a:pPr algn="l" fontAlgn="ctr"/>
                      <a:r>
                        <a:rPr lang="en-US" sz="1200" b="0" i="0" u="none" strike="noStrike" dirty="0">
                          <a:solidFill>
                            <a:srgbClr val="000000"/>
                          </a:solidFill>
                          <a:effectLst/>
                          <a:latin typeface="Calibri" panose="020F0502020204030204" pitchFamily="34" charset="0"/>
                        </a:rPr>
                        <a:t>Fundación Luker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$1,599,784</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2213677423"/>
                  </a:ext>
                </a:extLst>
              </a:tr>
              <a:tr h="219471">
                <a:tc>
                  <a:txBody>
                    <a:bodyPr/>
                    <a:lstStyle/>
                    <a:p>
                      <a:pPr algn="l" fontAlgn="ctr"/>
                      <a:r>
                        <a:rPr lang="en-US" sz="1200" b="0" i="0" u="none" strike="noStrike" dirty="0">
                          <a:solidFill>
                            <a:srgbClr val="000000"/>
                          </a:solidFill>
                          <a:effectLst/>
                          <a:latin typeface="Calibri" panose="020F0502020204030204" pitchFamily="34" charset="0"/>
                        </a:rPr>
                        <a:t>Bancama [sic]</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$1,514,990</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3875807475"/>
                  </a:ext>
                </a:extLst>
              </a:tr>
              <a:tr h="219471">
                <a:tc>
                  <a:txBody>
                    <a:bodyPr/>
                    <a:lstStyle/>
                    <a:p>
                      <a:pPr algn="l" fontAlgn="ctr"/>
                      <a:r>
                        <a:rPr lang="en-US" sz="1200" b="0" i="0" u="none" strike="noStrike" dirty="0">
                          <a:solidFill>
                            <a:srgbClr val="000000"/>
                          </a:solidFill>
                          <a:effectLst/>
                          <a:latin typeface="Calibri" panose="020F0502020204030204" pitchFamily="34" charset="0"/>
                        </a:rPr>
                        <a:t>Corporación Manos Visibles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$1,329,411</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1472697226"/>
                  </a:ext>
                </a:extLst>
              </a:tr>
              <a:tr h="219471">
                <a:tc>
                  <a:txBody>
                    <a:bodyPr/>
                    <a:lstStyle/>
                    <a:p>
                      <a:pPr algn="l" fontAlgn="ctr"/>
                      <a:r>
                        <a:rPr lang="en-US" sz="1200" b="0" i="0" u="none" strike="noStrike" dirty="0">
                          <a:solidFill>
                            <a:srgbClr val="000000"/>
                          </a:solidFill>
                          <a:effectLst/>
                          <a:latin typeface="Calibri" panose="020F0502020204030204" pitchFamily="34" charset="0"/>
                        </a:rPr>
                        <a:t>Cooperativa Colanta Ltda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$757,859</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3865323190"/>
                  </a:ext>
                </a:extLst>
              </a:tr>
              <a:tr h="219471">
                <a:tc>
                  <a:txBody>
                    <a:bodyPr/>
                    <a:lstStyle/>
                    <a:p>
                      <a:pPr algn="l" fontAlgn="ctr"/>
                      <a:r>
                        <a:rPr lang="en-US" sz="1200" u="none" strike="noStrike" dirty="0">
                          <a:effectLst/>
                          <a:latin typeface="Calibri" panose="020F0502020204030204" pitchFamily="34" charset="0"/>
                          <a:cs typeface="Calibri" panose="020F0502020204030204" pitchFamily="34" charset="0"/>
                        </a:rPr>
                        <a:t>Centro de Estudios Médicos Interculturales</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$659,490</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3214948217"/>
                  </a:ext>
                </a:extLst>
              </a:tr>
              <a:tr h="219471">
                <a:tc>
                  <a:txBody>
                    <a:bodyPr/>
                    <a:lstStyle/>
                    <a:p>
                      <a:pPr algn="l" fontAlgn="ctr"/>
                      <a:r>
                        <a:rPr lang="en-US" sz="1200" b="0" i="0" u="none" strike="noStrike" dirty="0">
                          <a:solidFill>
                            <a:srgbClr val="000000"/>
                          </a:solidFill>
                          <a:effectLst/>
                          <a:latin typeface="Calibri" panose="020F0502020204030204" pitchFamily="34" charset="0"/>
                        </a:rPr>
                        <a:t>Fundación Carvajal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$639,740</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1666683818"/>
                  </a:ext>
                </a:extLst>
              </a:tr>
              <a:tr h="219471">
                <a:tc>
                  <a:txBody>
                    <a:bodyPr/>
                    <a:lstStyle/>
                    <a:p>
                      <a:pPr algn="l" fontAlgn="ctr"/>
                      <a:r>
                        <a:rPr lang="en-US" sz="1200" b="0" i="0" u="none" strike="noStrike" dirty="0">
                          <a:solidFill>
                            <a:srgbClr val="000000"/>
                          </a:solidFill>
                          <a:effectLst/>
                          <a:latin typeface="Calibri" panose="020F0502020204030204" pitchFamily="34" charset="0"/>
                        </a:rPr>
                        <a:t>Jaime Arteaga &amp; Asociados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$619,450</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1405478131"/>
                  </a:ext>
                </a:extLst>
              </a:tr>
              <a:tr h="219471">
                <a:tc>
                  <a:txBody>
                    <a:bodyPr/>
                    <a:lstStyle/>
                    <a:p>
                      <a:pPr algn="l" fontAlgn="ctr"/>
                      <a:r>
                        <a:rPr lang="en-US" sz="1200" b="0" i="0" u="none" strike="noStrike" dirty="0">
                          <a:solidFill>
                            <a:srgbClr val="000000"/>
                          </a:solidFill>
                          <a:effectLst/>
                          <a:latin typeface="Calibri" panose="020F0502020204030204" pitchFamily="34" charset="0"/>
                        </a:rPr>
                        <a:t>Arcangeles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$519,702</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1411443553"/>
                  </a:ext>
                </a:extLst>
              </a:tr>
              <a:tr h="219471">
                <a:tc>
                  <a:txBody>
                    <a:bodyPr/>
                    <a:lstStyle/>
                    <a:p>
                      <a:pPr algn="l" fontAlgn="ctr"/>
                      <a:r>
                        <a:rPr lang="en-US" sz="1200" b="0" i="0" u="none" strike="noStrike" dirty="0">
                          <a:solidFill>
                            <a:srgbClr val="000000"/>
                          </a:solidFill>
                          <a:effectLst/>
                          <a:latin typeface="Calibri" panose="020F0502020204030204" pitchFamily="34" charset="0"/>
                        </a:rPr>
                        <a:t>Patrimonio Natural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$504,628</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3989251741"/>
                  </a:ext>
                </a:extLst>
              </a:tr>
              <a:tr h="219471">
                <a:tc>
                  <a:txBody>
                    <a:bodyPr/>
                    <a:lstStyle/>
                    <a:p>
                      <a:pPr algn="l" fontAlgn="ctr"/>
                      <a:r>
                        <a:rPr lang="en-US" sz="1200" u="none" strike="noStrike" dirty="0">
                          <a:effectLst/>
                          <a:latin typeface="Calibri" panose="020F0502020204030204" pitchFamily="34" charset="0"/>
                          <a:cs typeface="Calibri" panose="020F0502020204030204" pitchFamily="34" charset="0"/>
                        </a:rPr>
                        <a:t>Corporación Interactuar</a:t>
                      </a:r>
                    </a:p>
                  </a:txBody>
                  <a:tcPr marL="6350" marR="6350" marT="6350" marB="0" anchor="ctr"/>
                </a:tc>
                <a:tc>
                  <a:txBody>
                    <a:bodyPr/>
                    <a:lstStyle/>
                    <a:p>
                      <a:pPr algn="ctr" fontAlgn="ctr"/>
                      <a:r>
                        <a:rPr lang="en-US" sz="1200" b="0" i="0" u="none" strike="noStrike" dirty="0">
                          <a:solidFill>
                            <a:srgbClr val="000000"/>
                          </a:solidFill>
                          <a:effectLst/>
                          <a:latin typeface="Calibri" panose="020F0502020204030204" pitchFamily="34" charset="0"/>
                        </a:rPr>
                        <a:t>$477,824</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367104680"/>
                  </a:ext>
                </a:extLst>
              </a:tr>
              <a:tr h="219471">
                <a:tc>
                  <a:txBody>
                    <a:bodyPr/>
                    <a:lstStyle/>
                    <a:p>
                      <a:pPr algn="l" fontAlgn="ctr"/>
                      <a:r>
                        <a:rPr lang="en-US" sz="1200" u="none" strike="noStrike" dirty="0">
                          <a:effectLst/>
                          <a:latin typeface="Calibri" panose="020F0502020204030204" pitchFamily="34" charset="0"/>
                          <a:cs typeface="Calibri" panose="020F0502020204030204" pitchFamily="34" charset="0"/>
                        </a:rPr>
                        <a:t>Consejo Comunitario Mayor de la Asociación Campesina Integral </a:t>
                      </a:r>
                    </a:p>
                  </a:txBody>
                  <a:tcPr marL="6350" marR="6350" marT="6350" marB="0" anchor="ctr"/>
                </a:tc>
                <a:tc>
                  <a:txBody>
                    <a:bodyPr/>
                    <a:lstStyle/>
                    <a:p>
                      <a:pPr algn="ctr" fontAlgn="ctr"/>
                      <a:r>
                        <a:rPr lang="en-US" sz="1200" b="0" i="0" u="none" strike="noStrike" dirty="0">
                          <a:solidFill>
                            <a:srgbClr val="000000"/>
                          </a:solidFill>
                          <a:effectLst/>
                          <a:latin typeface="Calibri" panose="020F0502020204030204" pitchFamily="34" charset="0"/>
                        </a:rPr>
                        <a:t>$450,000</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228292851"/>
                  </a:ext>
                </a:extLst>
              </a:tr>
              <a:tr h="390653">
                <a:tc>
                  <a:txBody>
                    <a:bodyPr/>
                    <a:lstStyle/>
                    <a:p>
                      <a:pPr algn="l" fontAlgn="ctr"/>
                      <a:r>
                        <a:rPr lang="en-US" sz="1200" b="0" i="0" u="none" strike="noStrike" dirty="0">
                          <a:solidFill>
                            <a:srgbClr val="000000"/>
                          </a:solidFill>
                          <a:effectLst/>
                          <a:latin typeface="Calibri" panose="020F0502020204030204" pitchFamily="34" charset="0"/>
                        </a:rPr>
                        <a:t>Universidad de los Andes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$399,251</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Academia</a:t>
                      </a:r>
                    </a:p>
                  </a:txBody>
                  <a:tcPr marL="9525" marR="9525" marT="9525" marB="0" anchor="ctr"/>
                </a:tc>
                <a:extLst>
                  <a:ext uri="{0D108BD9-81ED-4DB2-BD59-A6C34878D82A}">
                    <a16:rowId xmlns:a16="http://schemas.microsoft.com/office/drawing/2014/main" val="3635919815"/>
                  </a:ext>
                </a:extLst>
              </a:tr>
              <a:tr h="219471">
                <a:tc>
                  <a:txBody>
                    <a:bodyPr/>
                    <a:lstStyle/>
                    <a:p>
                      <a:pPr algn="l" fontAlgn="ctr"/>
                      <a:r>
                        <a:rPr lang="en-US" sz="1200" b="0" i="0" u="none" strike="noStrike" dirty="0">
                          <a:solidFill>
                            <a:srgbClr val="000000"/>
                          </a:solidFill>
                          <a:effectLst/>
                          <a:latin typeface="Calibri" panose="020F0502020204030204" pitchFamily="34" charset="0"/>
                        </a:rPr>
                        <a:t>Federación Nacional de Comerciantes FENALCO Seccional</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$347,681</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3400100868"/>
                  </a:ext>
                </a:extLst>
              </a:tr>
              <a:tr h="390653">
                <a:tc>
                  <a:txBody>
                    <a:bodyPr/>
                    <a:lstStyle/>
                    <a:p>
                      <a:pPr algn="l" fontAlgn="ctr"/>
                      <a:r>
                        <a:rPr lang="en-US" sz="1200" b="0" i="0" u="none" strike="noStrike" dirty="0">
                          <a:solidFill>
                            <a:srgbClr val="000000"/>
                          </a:solidFill>
                          <a:effectLst/>
                          <a:latin typeface="Calibri" panose="020F0502020204030204" pitchFamily="34" charset="0"/>
                        </a:rPr>
                        <a:t>Fundación Barco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$336,121</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918977130"/>
                  </a:ext>
                </a:extLst>
              </a:tr>
              <a:tr h="219471">
                <a:tc>
                  <a:txBody>
                    <a:bodyPr/>
                    <a:lstStyle/>
                    <a:p>
                      <a:pPr algn="l" fontAlgn="ctr"/>
                      <a:r>
                        <a:rPr lang="en-US" sz="1200" u="none" strike="noStrike" dirty="0">
                          <a:effectLst/>
                          <a:latin typeface="Calibri" panose="020F0502020204030204" pitchFamily="34" charset="0"/>
                          <a:cs typeface="Calibri" panose="020F0502020204030204" pitchFamily="34" charset="0"/>
                        </a:rPr>
                        <a:t>Fundación Ideas para la Paz</a:t>
                      </a:r>
                    </a:p>
                  </a:txBody>
                  <a:tcPr marL="6350" marR="6350" marT="6350" marB="0" anchor="ctr"/>
                </a:tc>
                <a:tc>
                  <a:txBody>
                    <a:bodyPr/>
                    <a:lstStyle/>
                    <a:p>
                      <a:pPr algn="ctr" fontAlgn="ctr"/>
                      <a:r>
                        <a:rPr lang="en-US" sz="1200" b="0" i="0" u="none" strike="noStrike" dirty="0">
                          <a:solidFill>
                            <a:srgbClr val="000000"/>
                          </a:solidFill>
                          <a:effectLst/>
                          <a:latin typeface="Calibri" panose="020F0502020204030204" pitchFamily="34" charset="0"/>
                        </a:rPr>
                        <a:t>$231,043</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132646985"/>
                  </a:ext>
                </a:extLst>
              </a:tr>
              <a:tr h="219471">
                <a:tc>
                  <a:txBody>
                    <a:bodyPr/>
                    <a:lstStyle/>
                    <a:p>
                      <a:pPr algn="l" fontAlgn="ctr"/>
                      <a:r>
                        <a:rPr lang="en-US" sz="1200" u="none" strike="noStrike" dirty="0">
                          <a:effectLst/>
                          <a:latin typeface="Calibri" panose="020F0502020204030204" pitchFamily="34" charset="0"/>
                          <a:cs typeface="Calibri" panose="020F0502020204030204" pitchFamily="34" charset="0"/>
                        </a:rPr>
                        <a:t>Asociación Probienestar de la Familia Colombiana Profamilia </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tc>
                <a:tc>
                  <a:txBody>
                    <a:bodyPr/>
                    <a:lstStyle/>
                    <a:p>
                      <a:pPr algn="ctr" fontAlgn="ctr"/>
                      <a:r>
                        <a:rPr lang="en-US" sz="1200" b="0" i="0" u="none" strike="noStrike" dirty="0">
                          <a:solidFill>
                            <a:srgbClr val="000000"/>
                          </a:solidFill>
                          <a:effectLst/>
                          <a:latin typeface="Calibri" panose="020F0502020204030204" pitchFamily="34" charset="0"/>
                        </a:rPr>
                        <a:t>$123,901</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1755678859"/>
                  </a:ext>
                </a:extLst>
              </a:tr>
              <a:tr h="219471">
                <a:tc>
                  <a:txBody>
                    <a:bodyPr/>
                    <a:lstStyle/>
                    <a:p>
                      <a:pPr algn="l" fontAlgn="ctr"/>
                      <a:r>
                        <a:rPr lang="en-US" sz="1200" u="none" strike="noStrike" dirty="0">
                          <a:effectLst/>
                          <a:latin typeface="Calibri" panose="020F0502020204030204" pitchFamily="34" charset="0"/>
                          <a:cs typeface="Calibri" panose="020F0502020204030204" pitchFamily="34" charset="0"/>
                        </a:rPr>
                        <a:t>Fundación Pacifista</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tc>
                <a:tc>
                  <a:txBody>
                    <a:bodyPr/>
                    <a:lstStyle/>
                    <a:p>
                      <a:pPr algn="ctr" fontAlgn="ctr"/>
                      <a:r>
                        <a:rPr lang="en-US" sz="1200" b="0" i="0" u="none" strike="noStrike" dirty="0">
                          <a:solidFill>
                            <a:srgbClr val="000000"/>
                          </a:solidFill>
                          <a:effectLst/>
                          <a:latin typeface="Calibri" panose="020F0502020204030204" pitchFamily="34" charset="0"/>
                        </a:rPr>
                        <a:t>$92,500</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516564909"/>
                  </a:ext>
                </a:extLst>
              </a:tr>
              <a:tr h="219471">
                <a:tc>
                  <a:txBody>
                    <a:bodyPr/>
                    <a:lstStyle/>
                    <a:p>
                      <a:pPr algn="l" fontAlgn="ctr"/>
                      <a:r>
                        <a:rPr lang="en-US" sz="1200" u="none" strike="noStrike" dirty="0">
                          <a:effectLst/>
                          <a:latin typeface="Calibri" panose="020F0502020204030204" pitchFamily="34" charset="0"/>
                          <a:cs typeface="Calibri" panose="020F0502020204030204" pitchFamily="34" charset="0"/>
                        </a:rPr>
                        <a:t>Fundación Prolongar</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tc>
                <a:tc>
                  <a:txBody>
                    <a:bodyPr/>
                    <a:lstStyle/>
                    <a:p>
                      <a:pPr algn="ctr" fontAlgn="ctr"/>
                      <a:r>
                        <a:rPr lang="en-US" sz="1200" b="0" i="0" u="none" strike="noStrike" dirty="0">
                          <a:solidFill>
                            <a:srgbClr val="000000"/>
                          </a:solidFill>
                          <a:effectLst/>
                          <a:latin typeface="Calibri" panose="020F0502020204030204" pitchFamily="34" charset="0"/>
                        </a:rPr>
                        <a:t>$32,557</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3093653531"/>
                  </a:ext>
                </a:extLst>
              </a:tr>
              <a:tr h="219471">
                <a:tc>
                  <a:txBody>
                    <a:bodyPr/>
                    <a:lstStyle/>
                    <a:p>
                      <a:pPr algn="l" fontAlgn="ctr"/>
                      <a:r>
                        <a:rPr lang="en-US" sz="1200" b="0" i="0" u="none" strike="noStrike" dirty="0">
                          <a:solidFill>
                            <a:srgbClr val="000000"/>
                          </a:solidFill>
                          <a:effectLst/>
                          <a:latin typeface="Calibri" panose="020F0502020204030204" pitchFamily="34" charset="0"/>
                        </a:rPr>
                        <a:t>Fondo para la Acción Ambiental y la Niñez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$12,300</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692703398"/>
                  </a:ext>
                </a:extLst>
              </a:tr>
            </a:tbl>
          </a:graphicData>
        </a:graphic>
      </p:graphicFrame>
      <p:sp>
        <p:nvSpPr>
          <p:cNvPr id="5" name="TextBox 4">
            <a:extLst>
              <a:ext uri="{FF2B5EF4-FFF2-40B4-BE49-F238E27FC236}">
                <a16:creationId xmlns:a16="http://schemas.microsoft.com/office/drawing/2014/main" id="{93ECD673-BDCE-BE2C-34E4-EC1F0959B1EB}"/>
              </a:ext>
            </a:extLst>
          </p:cNvPr>
          <p:cNvSpPr txBox="1"/>
          <p:nvPr/>
        </p:nvSpPr>
        <p:spPr>
          <a:xfrm>
            <a:off x="477981" y="4785631"/>
            <a:ext cx="3571103" cy="923330"/>
          </a:xfrm>
          <a:prstGeom prst="rect">
            <a:avLst/>
          </a:prstGeom>
          <a:noFill/>
        </p:spPr>
        <p:txBody>
          <a:bodyPr wrap="square" rtlCol="0">
            <a:spAutoFit/>
          </a:bodyPr>
          <a:lstStyle/>
          <a:p>
            <a:r>
              <a:rPr lang="en-US" dirty="0">
                <a:latin typeface="+mj-lt"/>
              </a:rPr>
              <a:t>Colombian-based organizations received 3.7% of total USAID Colombia funding in 2021</a:t>
            </a:r>
          </a:p>
        </p:txBody>
      </p:sp>
      <p:sp>
        <p:nvSpPr>
          <p:cNvPr id="6" name="TextBox 5">
            <a:extLst>
              <a:ext uri="{FF2B5EF4-FFF2-40B4-BE49-F238E27FC236}">
                <a16:creationId xmlns:a16="http://schemas.microsoft.com/office/drawing/2014/main" id="{17E311E8-93DE-EDB4-66E5-99DCD55A9A38}"/>
              </a:ext>
            </a:extLst>
          </p:cNvPr>
          <p:cNvSpPr txBox="1"/>
          <p:nvPr/>
        </p:nvSpPr>
        <p:spPr>
          <a:xfrm>
            <a:off x="0" y="6150114"/>
            <a:ext cx="3753853" cy="707886"/>
          </a:xfrm>
          <a:prstGeom prst="rect">
            <a:avLst/>
          </a:prstGeom>
          <a:noFill/>
        </p:spPr>
        <p:txBody>
          <a:bodyPr wrap="square" rtlCol="0">
            <a:spAutoFit/>
          </a:bodyPr>
          <a:lstStyle/>
          <a:p>
            <a:r>
              <a:rPr lang="en-US" sz="1000" b="1" dirty="0"/>
              <a:t>Source</a:t>
            </a:r>
            <a:r>
              <a:rPr lang="en-US" sz="1000" dirty="0"/>
              <a:t>: </a:t>
            </a:r>
            <a:r>
              <a:rPr lang="en-US" sz="1000" dirty="0">
                <a:hlinkClick r:id="rId2"/>
              </a:rPr>
              <a:t>https://countrydata.iatistandard.org/#access-data-files</a:t>
            </a:r>
            <a:endParaRPr lang="en-US" sz="1000" dirty="0"/>
          </a:p>
          <a:p>
            <a:r>
              <a:rPr lang="en-US" sz="1000" i="1" dirty="0"/>
              <a:t>*</a:t>
            </a:r>
            <a:r>
              <a:rPr lang="en-US" sz="1000" b="1" dirty="0"/>
              <a:t>Note</a:t>
            </a:r>
            <a:r>
              <a:rPr lang="en-US" sz="1000" b="1" i="1" dirty="0"/>
              <a:t>: </a:t>
            </a:r>
            <a:r>
              <a:rPr lang="en-US" sz="1000" i="1" dirty="0"/>
              <a:t>Data presented using the PWYF method</a:t>
            </a:r>
          </a:p>
          <a:p>
            <a:r>
              <a:rPr lang="en-US" sz="1000" i="1" dirty="0"/>
              <a:t>Type of Entity includes: private, academia, UN agency, NGO, Public Sector, multilateral, global program</a:t>
            </a:r>
          </a:p>
        </p:txBody>
      </p:sp>
      <p:pic>
        <p:nvPicPr>
          <p:cNvPr id="10" name="Content Placeholder 4">
            <a:extLst>
              <a:ext uri="{FF2B5EF4-FFF2-40B4-BE49-F238E27FC236}">
                <a16:creationId xmlns:a16="http://schemas.microsoft.com/office/drawing/2014/main" id="{225A2450-125A-A720-1194-1054C429CFA3}"/>
              </a:ext>
            </a:extLst>
          </p:cNvPr>
          <p:cNvPicPr>
            <a:picLocks noGrp="1" noChangeAspect="1"/>
          </p:cNvPicPr>
          <p:nvPr>
            <p:ph idx="1"/>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20856"/>
            <a:ext cx="8548576" cy="2137144"/>
          </a:xfrm>
          <a:prstGeom prst="rect">
            <a:avLst/>
          </a:prstGeom>
        </p:spPr>
      </p:pic>
    </p:spTree>
    <p:extLst>
      <p:ext uri="{BB962C8B-B14F-4D97-AF65-F5344CB8AC3E}">
        <p14:creationId xmlns:p14="http://schemas.microsoft.com/office/powerpoint/2010/main" val="3000307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650CB-1C52-BEFF-8BA4-61F3BED58E26}"/>
              </a:ext>
            </a:extLst>
          </p:cNvPr>
          <p:cNvSpPr>
            <a:spLocks noGrp="1"/>
          </p:cNvSpPr>
          <p:nvPr>
            <p:ph type="title"/>
          </p:nvPr>
        </p:nvSpPr>
        <p:spPr>
          <a:xfrm>
            <a:off x="643466" y="447524"/>
            <a:ext cx="4620584" cy="4567137"/>
          </a:xfrm>
        </p:spPr>
        <p:txBody>
          <a:bodyPr vert="horz" lIns="91440" tIns="45720" rIns="91440" bIns="45720" rtlCol="0" anchor="b">
            <a:normAutofit/>
          </a:bodyPr>
          <a:lstStyle/>
          <a:p>
            <a:pPr algn="ctr"/>
            <a:r>
              <a:rPr lang="en-US" kern="1200" dirty="0">
                <a:solidFill>
                  <a:schemeClr val="tx1"/>
                </a:solidFill>
                <a:latin typeface="+mj-lt"/>
                <a:ea typeface="+mj-ea"/>
                <a:cs typeface="+mj-cs"/>
              </a:rPr>
              <a:t>Top 20 Recipients of USAID Funding in Colombia 2022*</a:t>
            </a:r>
            <a:br>
              <a:rPr lang="en-US" kern="1200" dirty="0">
                <a:solidFill>
                  <a:schemeClr val="tx1"/>
                </a:solidFill>
                <a:latin typeface="+mj-lt"/>
                <a:ea typeface="+mj-ea"/>
                <a:cs typeface="+mj-cs"/>
              </a:rPr>
            </a:br>
            <a:r>
              <a:rPr lang="en-US" sz="1400" i="1" kern="1200" dirty="0">
                <a:solidFill>
                  <a:schemeClr val="tx1"/>
                </a:solidFill>
                <a:latin typeface="+mj-lt"/>
                <a:ea typeface="+mj-ea"/>
                <a:cs typeface="+mj-cs"/>
              </a:rPr>
              <a:t>Top 20 recipients account for 91% of total USAID Colombia funding in 2022</a:t>
            </a:r>
            <a:endParaRPr lang="en-US" sz="1400" kern="1200" dirty="0">
              <a:solidFill>
                <a:schemeClr val="tx1"/>
              </a:solidFill>
              <a:latin typeface="+mj-lt"/>
              <a:ea typeface="+mj-ea"/>
              <a:cs typeface="+mj-cs"/>
            </a:endParaRPr>
          </a:p>
        </p:txBody>
      </p:sp>
      <p:graphicFrame>
        <p:nvGraphicFramePr>
          <p:cNvPr id="4" name="Table 3">
            <a:extLst>
              <a:ext uri="{FF2B5EF4-FFF2-40B4-BE49-F238E27FC236}">
                <a16:creationId xmlns:a16="http://schemas.microsoft.com/office/drawing/2014/main" id="{3F861950-794A-DA70-5312-B76C825BC1EA}"/>
              </a:ext>
            </a:extLst>
          </p:cNvPr>
          <p:cNvGraphicFramePr>
            <a:graphicFrameLocks noGrp="1"/>
          </p:cNvGraphicFramePr>
          <p:nvPr>
            <p:extLst>
              <p:ext uri="{D42A27DB-BD31-4B8C-83A1-F6EECF244321}">
                <p14:modId xmlns:p14="http://schemas.microsoft.com/office/powerpoint/2010/main" val="2463200357"/>
              </p:ext>
            </p:extLst>
          </p:nvPr>
        </p:nvGraphicFramePr>
        <p:xfrm>
          <a:off x="5536798" y="210213"/>
          <a:ext cx="6382453" cy="6437573"/>
        </p:xfrm>
        <a:graphic>
          <a:graphicData uri="http://schemas.openxmlformats.org/drawingml/2006/table">
            <a:tbl>
              <a:tblPr firstRow="1" bandRow="1"/>
              <a:tblGrid>
                <a:gridCol w="2992414">
                  <a:extLst>
                    <a:ext uri="{9D8B030D-6E8A-4147-A177-3AD203B41FA5}">
                      <a16:colId xmlns:a16="http://schemas.microsoft.com/office/drawing/2014/main" val="3570296118"/>
                    </a:ext>
                  </a:extLst>
                </a:gridCol>
                <a:gridCol w="1209034">
                  <a:extLst>
                    <a:ext uri="{9D8B030D-6E8A-4147-A177-3AD203B41FA5}">
                      <a16:colId xmlns:a16="http://schemas.microsoft.com/office/drawing/2014/main" val="3438565800"/>
                    </a:ext>
                  </a:extLst>
                </a:gridCol>
                <a:gridCol w="1271893">
                  <a:extLst>
                    <a:ext uri="{9D8B030D-6E8A-4147-A177-3AD203B41FA5}">
                      <a16:colId xmlns:a16="http://schemas.microsoft.com/office/drawing/2014/main" val="1577232475"/>
                    </a:ext>
                  </a:extLst>
                </a:gridCol>
                <a:gridCol w="909112">
                  <a:extLst>
                    <a:ext uri="{9D8B030D-6E8A-4147-A177-3AD203B41FA5}">
                      <a16:colId xmlns:a16="http://schemas.microsoft.com/office/drawing/2014/main" val="2520026717"/>
                    </a:ext>
                  </a:extLst>
                </a:gridCol>
              </a:tblGrid>
              <a:tr h="615958">
                <a:tc>
                  <a:txBody>
                    <a:bodyPr/>
                    <a:lstStyle/>
                    <a:p>
                      <a:pPr algn="ctr" fontAlgn="ctr"/>
                      <a:r>
                        <a:rPr lang="en-US" sz="1200" b="1" i="0" u="none" strike="noStrike" dirty="0">
                          <a:solidFill>
                            <a:srgbClr val="000000"/>
                          </a:solidFill>
                          <a:effectLst/>
                          <a:latin typeface="Calibri" panose="020F0502020204030204" pitchFamily="34" charset="0"/>
                        </a:rPr>
                        <a:t>Receiving Organization (Colombia 2022)</a:t>
                      </a:r>
                    </a:p>
                  </a:txBody>
                  <a:tcPr marL="9525" marR="9525" marT="9525"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ctr"/>
                      <a:r>
                        <a:rPr lang="en-US" sz="1200" b="1" i="0" u="none" strike="noStrike" dirty="0">
                          <a:solidFill>
                            <a:srgbClr val="000000"/>
                          </a:solidFill>
                          <a:effectLst/>
                          <a:latin typeface="Calibri" panose="020F0502020204030204" pitchFamily="34" charset="0"/>
                        </a:rPr>
                        <a:t>Value of Disbursements</a:t>
                      </a:r>
                    </a:p>
                  </a:txBody>
                  <a:tcPr marL="9525" marR="9525" marT="9525"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ctr"/>
                      <a:r>
                        <a:rPr lang="en-US" sz="1200" b="1" i="0" u="none" strike="noStrike" dirty="0">
                          <a:solidFill>
                            <a:srgbClr val="000000"/>
                          </a:solidFill>
                          <a:effectLst/>
                          <a:latin typeface="Calibri" panose="020F0502020204030204" pitchFamily="34" charset="0"/>
                        </a:rPr>
                        <a:t>Organization's Primary Headquarters</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ctr"/>
                      <a:r>
                        <a:rPr lang="en-US" sz="1200" b="1" i="0" u="none" strike="noStrike" dirty="0">
                          <a:solidFill>
                            <a:srgbClr val="000000"/>
                          </a:solidFill>
                          <a:effectLst/>
                          <a:latin typeface="Calibri" panose="020F0502020204030204" pitchFamily="34" charset="0"/>
                        </a:rPr>
                        <a:t>Type of Entity</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extLst>
                  <a:ext uri="{0D108BD9-81ED-4DB2-BD59-A6C34878D82A}">
                    <a16:rowId xmlns:a16="http://schemas.microsoft.com/office/drawing/2014/main" val="3555577799"/>
                  </a:ext>
                </a:extLst>
              </a:tr>
              <a:tr h="426554">
                <a:tc>
                  <a:txBody>
                    <a:bodyPr/>
                    <a:lstStyle/>
                    <a:p>
                      <a:pPr algn="l" fontAlgn="ctr"/>
                      <a:r>
                        <a:rPr lang="en-US" sz="1200" b="0" i="0" u="none" strike="noStrike" dirty="0">
                          <a:solidFill>
                            <a:srgbClr val="000000"/>
                          </a:solidFill>
                          <a:effectLst/>
                          <a:latin typeface="Calibri" panose="020F0502020204030204" pitchFamily="34" charset="0"/>
                        </a:rPr>
                        <a:t>United Nations World Food Programme (WFP)</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$86,822,801</a:t>
                      </a: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Italy</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UN Agency</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243805202"/>
                  </a:ext>
                </a:extLst>
              </a:tr>
              <a:tr h="237149">
                <a:tc>
                  <a:txBody>
                    <a:bodyPr/>
                    <a:lstStyle/>
                    <a:p>
                      <a:pPr algn="l" fontAlgn="ctr"/>
                      <a:r>
                        <a:rPr lang="en-US" sz="1200" b="0" i="0" u="none" strike="noStrike" dirty="0">
                          <a:solidFill>
                            <a:srgbClr val="000000"/>
                          </a:solidFill>
                          <a:effectLst/>
                          <a:latin typeface="Calibri" panose="020F0502020204030204" pitchFamily="34" charset="0"/>
                        </a:rPr>
                        <a:t>ARD, Inc.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$42,572,421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18333338"/>
                  </a:ext>
                </a:extLst>
              </a:tr>
              <a:tr h="237149">
                <a:tc>
                  <a:txBody>
                    <a:bodyPr/>
                    <a:lstStyle/>
                    <a:p>
                      <a:pPr algn="l" fontAlgn="ctr"/>
                      <a:r>
                        <a:rPr lang="en-US" sz="1200" b="0" i="0" u="none" strike="noStrike" dirty="0">
                          <a:solidFill>
                            <a:srgbClr val="000000"/>
                          </a:solidFill>
                          <a:effectLst/>
                          <a:latin typeface="Calibri" panose="020F0502020204030204" pitchFamily="34" charset="0"/>
                        </a:rPr>
                        <a:t>Chemonics International, Inc.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$35,838,123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607461822"/>
                  </a:ext>
                </a:extLst>
              </a:tr>
              <a:tr h="237149">
                <a:tc>
                  <a:txBody>
                    <a:bodyPr/>
                    <a:lstStyle/>
                    <a:p>
                      <a:pPr algn="l" fontAlgn="ctr"/>
                      <a:r>
                        <a:rPr lang="en-US" sz="1200" b="0" i="0" u="none" strike="noStrike" dirty="0">
                          <a:solidFill>
                            <a:srgbClr val="000000"/>
                          </a:solidFill>
                          <a:effectLst/>
                          <a:latin typeface="Calibri" panose="020F0502020204030204" pitchFamily="34" charset="0"/>
                        </a:rPr>
                        <a:t>Mercy Corps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$31,822,301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18168661"/>
                  </a:ext>
                </a:extLst>
              </a:tr>
              <a:tr h="237149">
                <a:tc>
                  <a:txBody>
                    <a:bodyPr/>
                    <a:lstStyle/>
                    <a:p>
                      <a:pPr algn="l" fontAlgn="ctr"/>
                      <a:r>
                        <a:rPr lang="en-US" sz="1200" b="0" i="0" u="none" strike="noStrike" dirty="0">
                          <a:solidFill>
                            <a:srgbClr val="000000"/>
                          </a:solidFill>
                          <a:effectLst/>
                          <a:latin typeface="Calibri" panose="020F0502020204030204" pitchFamily="34" charset="0"/>
                        </a:rPr>
                        <a:t>Action Against Hunger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$24,950,168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582720432"/>
                  </a:ext>
                </a:extLst>
              </a:tr>
              <a:tr h="615958">
                <a:tc>
                  <a:txBody>
                    <a:bodyPr/>
                    <a:lstStyle/>
                    <a:p>
                      <a:pPr algn="l" fontAlgn="ctr"/>
                      <a:r>
                        <a:rPr lang="en-US" sz="1200" b="0" i="0" u="none" strike="noStrike" dirty="0">
                          <a:solidFill>
                            <a:srgbClr val="000000"/>
                          </a:solidFill>
                          <a:effectLst/>
                          <a:latin typeface="Calibri" panose="020F0502020204030204" pitchFamily="34" charset="0"/>
                        </a:rPr>
                        <a:t>Agriculture Cooperative Development International/Volunteers in Overseas Cooperative Assistance (ACDI/VOCA)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$17,748,901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51128795"/>
                  </a:ext>
                </a:extLst>
              </a:tr>
              <a:tr h="237149">
                <a:tc>
                  <a:txBody>
                    <a:bodyPr/>
                    <a:lstStyle/>
                    <a:p>
                      <a:pPr algn="l" fontAlgn="ctr"/>
                      <a:r>
                        <a:rPr lang="en-US" sz="1200" b="0" i="0" u="none" strike="noStrike" dirty="0">
                          <a:solidFill>
                            <a:srgbClr val="000000"/>
                          </a:solidFill>
                          <a:effectLst/>
                          <a:latin typeface="Calibri" panose="020F0502020204030204" pitchFamily="34" charset="0"/>
                        </a:rPr>
                        <a:t>International Organisation for Migration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$16,074,787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Switzerland</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UN Agency</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35255647"/>
                  </a:ext>
                </a:extLst>
              </a:tr>
              <a:tr h="237149">
                <a:tc>
                  <a:txBody>
                    <a:bodyPr/>
                    <a:lstStyle/>
                    <a:p>
                      <a:pPr algn="l" fontAlgn="ctr"/>
                      <a:r>
                        <a:rPr lang="en-US" sz="1200" b="0" i="0" u="none" strike="noStrike" dirty="0">
                          <a:solidFill>
                            <a:srgbClr val="000000"/>
                          </a:solidFill>
                          <a:effectLst/>
                          <a:latin typeface="Calibri" panose="020F0502020204030204" pitchFamily="34" charset="0"/>
                        </a:rPr>
                        <a:t>Development Alternatives, Inc.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$14,971,308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96357413"/>
                  </a:ext>
                </a:extLst>
              </a:tr>
              <a:tr h="237149">
                <a:tc>
                  <a:txBody>
                    <a:bodyPr/>
                    <a:lstStyle/>
                    <a:p>
                      <a:pPr algn="l" fontAlgn="ctr"/>
                      <a:r>
                        <a:rPr lang="en-US" sz="1200" b="0" i="0" u="none" strike="noStrike" dirty="0">
                          <a:solidFill>
                            <a:srgbClr val="000000"/>
                          </a:solidFill>
                          <a:effectLst/>
                          <a:latin typeface="Calibri" panose="020F0502020204030204" pitchFamily="34" charset="0"/>
                        </a:rPr>
                        <a:t>Pan-American Development Foundation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$12,463,198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280788038"/>
                  </a:ext>
                </a:extLst>
              </a:tr>
              <a:tr h="237149">
                <a:tc>
                  <a:txBody>
                    <a:bodyPr/>
                    <a:lstStyle/>
                    <a:p>
                      <a:pPr algn="l" fontAlgn="ctr"/>
                      <a:r>
                        <a:rPr lang="en-US" sz="1200" b="0" i="0" u="none" strike="noStrike" dirty="0">
                          <a:solidFill>
                            <a:srgbClr val="000000"/>
                          </a:solidFill>
                          <a:effectLst/>
                          <a:latin typeface="Calibri" panose="020F0502020204030204" pitchFamily="34" charset="0"/>
                        </a:rPr>
                        <a:t>Management Systems International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$11,361,977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57104605"/>
                  </a:ext>
                </a:extLst>
              </a:tr>
              <a:tr h="237149">
                <a:tc>
                  <a:txBody>
                    <a:bodyPr/>
                    <a:lstStyle/>
                    <a:p>
                      <a:pPr algn="l" fontAlgn="ctr"/>
                      <a:r>
                        <a:rPr lang="en-US" sz="1200" b="0" i="0" u="none" strike="noStrike" dirty="0">
                          <a:solidFill>
                            <a:srgbClr val="000000"/>
                          </a:solidFill>
                          <a:effectLst/>
                          <a:latin typeface="Calibri" panose="020F0502020204030204" pitchFamily="34" charset="0"/>
                        </a:rPr>
                        <a:t>USAID redacted this field in accordance with the exceptions outlined in the Foreign Aid Transparency and Accountability Act of 2016.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$10,033,246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Global program</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210857124"/>
                  </a:ext>
                </a:extLst>
              </a:tr>
              <a:tr h="237149">
                <a:tc>
                  <a:txBody>
                    <a:bodyPr/>
                    <a:lstStyle/>
                    <a:p>
                      <a:pPr algn="l" fontAlgn="ctr"/>
                      <a:r>
                        <a:rPr lang="en-US" sz="1200" b="0" i="0" u="none" strike="noStrike" dirty="0">
                          <a:solidFill>
                            <a:srgbClr val="000000"/>
                          </a:solidFill>
                          <a:effectLst/>
                          <a:latin typeface="Calibri" panose="020F0502020204030204" pitchFamily="34" charset="0"/>
                        </a:rPr>
                        <a:t>Fintrac, Inc.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$9,061,100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90119603"/>
                  </a:ext>
                </a:extLst>
              </a:tr>
              <a:tr h="237149">
                <a:tc>
                  <a:txBody>
                    <a:bodyPr/>
                    <a:lstStyle/>
                    <a:p>
                      <a:pPr algn="l" fontAlgn="ctr"/>
                      <a:r>
                        <a:rPr lang="en-US" sz="1200" b="0" i="0" u="none" strike="noStrike" dirty="0">
                          <a:solidFill>
                            <a:srgbClr val="000000"/>
                          </a:solidFill>
                          <a:effectLst/>
                          <a:latin typeface="Calibri" panose="020F0502020204030204" pitchFamily="34" charset="0"/>
                        </a:rPr>
                        <a:t>Partners of the Americas, Inc.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$8,541,100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6512786"/>
                  </a:ext>
                </a:extLst>
              </a:tr>
              <a:tr h="426554">
                <a:tc>
                  <a:txBody>
                    <a:bodyPr/>
                    <a:lstStyle/>
                    <a:p>
                      <a:pPr algn="l" fontAlgn="ctr"/>
                      <a:r>
                        <a:rPr lang="en-US" sz="1200" b="0" i="0" u="none" strike="noStrike" dirty="0">
                          <a:solidFill>
                            <a:srgbClr val="000000"/>
                          </a:solidFill>
                          <a:effectLst/>
                          <a:latin typeface="Calibri" panose="020F0502020204030204" pitchFamily="34" charset="0"/>
                        </a:rPr>
                        <a:t>U.S. Government - U.S. Agency for International Development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$7,385,682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Global program</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16383585"/>
                  </a:ext>
                </a:extLst>
              </a:tr>
              <a:tr h="237149">
                <a:tc>
                  <a:txBody>
                    <a:bodyPr/>
                    <a:lstStyle/>
                    <a:p>
                      <a:pPr algn="l" fontAlgn="ctr"/>
                      <a:r>
                        <a:rPr lang="en-US" sz="1200" b="0" i="0" u="none" strike="noStrike" dirty="0">
                          <a:solidFill>
                            <a:srgbClr val="000000"/>
                          </a:solidFill>
                          <a:effectLst/>
                          <a:latin typeface="Calibri" panose="020F0502020204030204" pitchFamily="34" charset="0"/>
                        </a:rPr>
                        <a:t>Freedom House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$5,079,815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495560575"/>
                  </a:ext>
                </a:extLst>
              </a:tr>
              <a:tr h="237149">
                <a:tc>
                  <a:txBody>
                    <a:bodyPr/>
                    <a:lstStyle/>
                    <a:p>
                      <a:pPr algn="l" fontAlgn="ctr"/>
                      <a:r>
                        <a:rPr lang="en-US" sz="1200" b="0" i="0" u="none" strike="noStrike" dirty="0">
                          <a:solidFill>
                            <a:srgbClr val="000000"/>
                          </a:solidFill>
                          <a:effectLst/>
                          <a:latin typeface="Calibri" panose="020F0502020204030204" pitchFamily="34" charset="0"/>
                        </a:rPr>
                        <a:t>Americares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$4,583,359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35008493"/>
                  </a:ext>
                </a:extLst>
              </a:tr>
              <a:tr h="237149">
                <a:tc>
                  <a:txBody>
                    <a:bodyPr/>
                    <a:lstStyle/>
                    <a:p>
                      <a:pPr algn="l" fontAlgn="ctr"/>
                      <a:r>
                        <a:rPr lang="en-US" sz="1200" b="0" i="0" u="none" strike="noStrike" dirty="0">
                          <a:solidFill>
                            <a:srgbClr val="000000"/>
                          </a:solidFill>
                          <a:effectLst/>
                          <a:latin typeface="Calibri" panose="020F0502020204030204" pitchFamily="34" charset="0"/>
                        </a:rPr>
                        <a:t>Save the Children Federation, Inc.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$3,063,172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United Kingdom</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341516690"/>
                  </a:ext>
                </a:extLst>
              </a:tr>
              <a:tr h="237149">
                <a:tc>
                  <a:txBody>
                    <a:bodyPr/>
                    <a:lstStyle/>
                    <a:p>
                      <a:pPr algn="l" fontAlgn="ctr"/>
                      <a:r>
                        <a:rPr lang="en-US" sz="1200" b="0" i="0" u="none" strike="noStrike" dirty="0">
                          <a:solidFill>
                            <a:srgbClr val="000000"/>
                          </a:solidFill>
                          <a:effectLst/>
                          <a:latin typeface="Calibri" panose="020F0502020204030204" pitchFamily="34" charset="0"/>
                        </a:rPr>
                        <a:t>FHI 360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$3,027,871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92782094"/>
                  </a:ext>
                </a:extLst>
              </a:tr>
              <a:tr h="237149">
                <a:tc>
                  <a:txBody>
                    <a:bodyPr/>
                    <a:lstStyle/>
                    <a:p>
                      <a:pPr algn="l" fontAlgn="ctr"/>
                      <a:r>
                        <a:rPr lang="en-US" sz="1200" b="0" i="0" u="none" strike="noStrike" dirty="0">
                          <a:solidFill>
                            <a:srgbClr val="000000"/>
                          </a:solidFill>
                          <a:effectLst/>
                          <a:latin typeface="Calibri" panose="020F0502020204030204" pitchFamily="34" charset="0"/>
                        </a:rPr>
                        <a:t>Norwegian Refugee Council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$2,999,999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Norway</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697622024"/>
                  </a:ext>
                </a:extLst>
              </a:tr>
              <a:tr h="237149">
                <a:tc>
                  <a:txBody>
                    <a:bodyPr/>
                    <a:lstStyle/>
                    <a:p>
                      <a:pPr algn="l" fontAlgn="ctr"/>
                      <a:r>
                        <a:rPr lang="en-US" sz="1200" b="0" i="0" u="none" strike="noStrike" dirty="0">
                          <a:solidFill>
                            <a:srgbClr val="000000"/>
                          </a:solidFill>
                          <a:effectLst/>
                          <a:latin typeface="Calibri" panose="020F0502020204030204" pitchFamily="34" charset="0"/>
                        </a:rPr>
                        <a:t>Blumont Global Development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$2,633,190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United States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56622334"/>
                  </a:ext>
                </a:extLst>
              </a:tr>
            </a:tbl>
          </a:graphicData>
        </a:graphic>
      </p:graphicFrame>
      <p:sp>
        <p:nvSpPr>
          <p:cNvPr id="3" name="TextBox 2">
            <a:extLst>
              <a:ext uri="{FF2B5EF4-FFF2-40B4-BE49-F238E27FC236}">
                <a16:creationId xmlns:a16="http://schemas.microsoft.com/office/drawing/2014/main" id="{04054035-3A40-467B-BF70-1852BE7763A2}"/>
              </a:ext>
            </a:extLst>
          </p:cNvPr>
          <p:cNvSpPr txBox="1"/>
          <p:nvPr/>
        </p:nvSpPr>
        <p:spPr>
          <a:xfrm>
            <a:off x="0" y="6150114"/>
            <a:ext cx="3789947" cy="707886"/>
          </a:xfrm>
          <a:prstGeom prst="rect">
            <a:avLst/>
          </a:prstGeom>
          <a:noFill/>
        </p:spPr>
        <p:txBody>
          <a:bodyPr wrap="square" rtlCol="0">
            <a:spAutoFit/>
          </a:bodyPr>
          <a:lstStyle/>
          <a:p>
            <a:r>
              <a:rPr lang="en-US" sz="1000" b="1" dirty="0"/>
              <a:t>Source</a:t>
            </a:r>
            <a:r>
              <a:rPr lang="en-US" sz="1000" dirty="0"/>
              <a:t>: </a:t>
            </a:r>
            <a:r>
              <a:rPr lang="en-US" sz="1000" dirty="0">
                <a:hlinkClick r:id="rId2"/>
              </a:rPr>
              <a:t>https://countrydata.iatistandard.org/#access-data-files</a:t>
            </a:r>
            <a:endParaRPr lang="en-US" sz="1000" dirty="0"/>
          </a:p>
          <a:p>
            <a:r>
              <a:rPr lang="en-US" sz="1000" i="1" dirty="0"/>
              <a:t>*</a:t>
            </a:r>
            <a:r>
              <a:rPr lang="en-US" sz="1000" b="1" dirty="0"/>
              <a:t>Note </a:t>
            </a:r>
            <a:r>
              <a:rPr lang="en-US" sz="1000" i="1" dirty="0"/>
              <a:t>Data presented using the PWYF method</a:t>
            </a:r>
          </a:p>
          <a:p>
            <a:r>
              <a:rPr lang="en-US" sz="1000" i="1" dirty="0"/>
              <a:t>Type of Entity includes: private, academia, UN agency, NGO, Public Sector, multilateral, global program</a:t>
            </a:r>
          </a:p>
        </p:txBody>
      </p:sp>
      <p:pic>
        <p:nvPicPr>
          <p:cNvPr id="5" name="Content Placeholder 4">
            <a:extLst>
              <a:ext uri="{FF2B5EF4-FFF2-40B4-BE49-F238E27FC236}">
                <a16:creationId xmlns:a16="http://schemas.microsoft.com/office/drawing/2014/main" id="{CE7B1F56-E5FF-8CED-CF4E-A7583B0E292C}"/>
              </a:ext>
            </a:extLst>
          </p:cNvPr>
          <p:cNvPicPr>
            <a:picLocks noGrp="1" noChangeAspect="1"/>
          </p:cNvPicPr>
          <p:nvPr>
            <p:ph idx="1"/>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20856"/>
            <a:ext cx="8548576" cy="2137144"/>
          </a:xfrm>
          <a:prstGeom prst="rect">
            <a:avLst/>
          </a:prstGeom>
        </p:spPr>
      </p:pic>
    </p:spTree>
    <p:extLst>
      <p:ext uri="{BB962C8B-B14F-4D97-AF65-F5344CB8AC3E}">
        <p14:creationId xmlns:p14="http://schemas.microsoft.com/office/powerpoint/2010/main" val="217803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FCC9-98A2-81F3-0D10-7609D22B839F}"/>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kern="1200" dirty="0">
                <a:solidFill>
                  <a:schemeClr val="tx1"/>
                </a:solidFill>
                <a:latin typeface="+mj-lt"/>
                <a:ea typeface="+mj-ea"/>
                <a:cs typeface="+mj-cs"/>
              </a:rPr>
              <a:t>Colombian Recipients of Direct USAID Funding 2022*</a:t>
            </a:r>
          </a:p>
        </p:txBody>
      </p:sp>
      <p:graphicFrame>
        <p:nvGraphicFramePr>
          <p:cNvPr id="5" name="Table 4">
            <a:extLst>
              <a:ext uri="{FF2B5EF4-FFF2-40B4-BE49-F238E27FC236}">
                <a16:creationId xmlns:a16="http://schemas.microsoft.com/office/drawing/2014/main" id="{AA74859B-0B0F-7600-A206-70F508AEDBA7}"/>
              </a:ext>
            </a:extLst>
          </p:cNvPr>
          <p:cNvGraphicFramePr>
            <a:graphicFrameLocks noGrp="1"/>
          </p:cNvGraphicFramePr>
          <p:nvPr>
            <p:extLst>
              <p:ext uri="{D42A27DB-BD31-4B8C-83A1-F6EECF244321}">
                <p14:modId xmlns:p14="http://schemas.microsoft.com/office/powerpoint/2010/main" val="639134553"/>
              </p:ext>
            </p:extLst>
          </p:nvPr>
        </p:nvGraphicFramePr>
        <p:xfrm>
          <a:off x="4856020" y="749694"/>
          <a:ext cx="6857999" cy="5473534"/>
        </p:xfrm>
        <a:graphic>
          <a:graphicData uri="http://schemas.openxmlformats.org/drawingml/2006/table">
            <a:tbl>
              <a:tblPr firstRow="1" bandRow="1">
                <a:tableStyleId>{5C22544A-7EE6-4342-B048-85BDC9FD1C3A}</a:tableStyleId>
              </a:tblPr>
              <a:tblGrid>
                <a:gridCol w="2764481">
                  <a:extLst>
                    <a:ext uri="{9D8B030D-6E8A-4147-A177-3AD203B41FA5}">
                      <a16:colId xmlns:a16="http://schemas.microsoft.com/office/drawing/2014/main" val="2789688988"/>
                    </a:ext>
                  </a:extLst>
                </a:gridCol>
                <a:gridCol w="1313793">
                  <a:extLst>
                    <a:ext uri="{9D8B030D-6E8A-4147-A177-3AD203B41FA5}">
                      <a16:colId xmlns:a16="http://schemas.microsoft.com/office/drawing/2014/main" val="2738747255"/>
                    </a:ext>
                  </a:extLst>
                </a:gridCol>
                <a:gridCol w="1800400">
                  <a:extLst>
                    <a:ext uri="{9D8B030D-6E8A-4147-A177-3AD203B41FA5}">
                      <a16:colId xmlns:a16="http://schemas.microsoft.com/office/drawing/2014/main" val="2394678269"/>
                    </a:ext>
                  </a:extLst>
                </a:gridCol>
                <a:gridCol w="979325">
                  <a:extLst>
                    <a:ext uri="{9D8B030D-6E8A-4147-A177-3AD203B41FA5}">
                      <a16:colId xmlns:a16="http://schemas.microsoft.com/office/drawing/2014/main" val="4227011342"/>
                    </a:ext>
                  </a:extLst>
                </a:gridCol>
              </a:tblGrid>
              <a:tr h="558211">
                <a:tc>
                  <a:txBody>
                    <a:bodyPr/>
                    <a:lstStyle/>
                    <a:p>
                      <a:pPr algn="ctr" fontAlgn="ctr"/>
                      <a:r>
                        <a:rPr lang="en-US" sz="1200" b="1" i="0" u="none" strike="noStrike" dirty="0">
                          <a:solidFill>
                            <a:schemeClr val="bg1"/>
                          </a:solidFill>
                          <a:effectLst/>
                          <a:latin typeface="Calibri" panose="020F0502020204030204" pitchFamily="34" charset="0"/>
                        </a:rPr>
                        <a:t>Receiving Organization (Colombia 2022)</a:t>
                      </a:r>
                    </a:p>
                  </a:txBody>
                  <a:tcPr marL="9525" marR="9525" marT="9525" marB="0" anchor="ctr"/>
                </a:tc>
                <a:tc>
                  <a:txBody>
                    <a:bodyPr/>
                    <a:lstStyle/>
                    <a:p>
                      <a:pPr algn="ctr" fontAlgn="ctr"/>
                      <a:r>
                        <a:rPr lang="en-US" sz="1200" b="1" i="0" u="none" strike="noStrike" dirty="0">
                          <a:solidFill>
                            <a:schemeClr val="bg1"/>
                          </a:solidFill>
                          <a:effectLst/>
                          <a:latin typeface="Calibri" panose="020F0502020204030204" pitchFamily="34" charset="0"/>
                        </a:rPr>
                        <a:t>Value of Disbursements</a:t>
                      </a:r>
                    </a:p>
                  </a:txBody>
                  <a:tcPr marL="9525" marR="9525" marT="9525" marB="0" anchor="ctr"/>
                </a:tc>
                <a:tc>
                  <a:txBody>
                    <a:bodyPr/>
                    <a:lstStyle/>
                    <a:p>
                      <a:pPr algn="ctr" fontAlgn="ctr"/>
                      <a:r>
                        <a:rPr lang="en-US" sz="1200" b="1" i="0" u="none" strike="noStrike" dirty="0">
                          <a:solidFill>
                            <a:schemeClr val="bg1"/>
                          </a:solidFill>
                          <a:effectLst/>
                          <a:latin typeface="Calibri" panose="020F0502020204030204" pitchFamily="34" charset="0"/>
                        </a:rPr>
                        <a:t>Organization's Primary Headquarters</a:t>
                      </a:r>
                    </a:p>
                  </a:txBody>
                  <a:tcPr marL="9525" marR="9525" marT="9525" marB="0" anchor="ctr"/>
                </a:tc>
                <a:tc>
                  <a:txBody>
                    <a:bodyPr/>
                    <a:lstStyle/>
                    <a:p>
                      <a:pPr algn="ctr" fontAlgn="ctr"/>
                      <a:r>
                        <a:rPr lang="en-US" sz="1200" b="1" i="0" u="none" strike="noStrike" dirty="0">
                          <a:solidFill>
                            <a:schemeClr val="bg1"/>
                          </a:solidFill>
                          <a:effectLst/>
                          <a:latin typeface="Calibri" panose="020F0502020204030204" pitchFamily="34" charset="0"/>
                        </a:rPr>
                        <a:t>Type of Entity</a:t>
                      </a:r>
                    </a:p>
                  </a:txBody>
                  <a:tcPr marL="9525" marR="9525" marT="9525" marB="0" anchor="ctr"/>
                </a:tc>
                <a:extLst>
                  <a:ext uri="{0D108BD9-81ED-4DB2-BD59-A6C34878D82A}">
                    <a16:rowId xmlns:a16="http://schemas.microsoft.com/office/drawing/2014/main" val="1905300322"/>
                  </a:ext>
                </a:extLst>
              </a:tr>
              <a:tr h="443242">
                <a:tc>
                  <a:txBody>
                    <a:bodyPr/>
                    <a:lstStyle/>
                    <a:p>
                      <a:pPr algn="l" fontAlgn="ctr"/>
                      <a:r>
                        <a:rPr lang="en-US" sz="1200" b="0" i="0" u="none" strike="noStrike" dirty="0">
                          <a:solidFill>
                            <a:srgbClr val="000000"/>
                          </a:solidFill>
                          <a:effectLst/>
                          <a:latin typeface="Calibri" panose="020F0502020204030204" pitchFamily="34" charset="0"/>
                        </a:rPr>
                        <a:t>Consultoria para los Derechos Humanos y el Desplazamiento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$2,002,397</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4273042414"/>
                  </a:ext>
                </a:extLst>
              </a:tr>
              <a:tr h="248056">
                <a:tc>
                  <a:txBody>
                    <a:bodyPr/>
                    <a:lstStyle/>
                    <a:p>
                      <a:pPr algn="l" fontAlgn="ctr"/>
                      <a:r>
                        <a:rPr lang="en-US" sz="1200" b="0" i="0" u="none" strike="noStrike" dirty="0">
                          <a:solidFill>
                            <a:srgbClr val="000000"/>
                          </a:solidFill>
                          <a:effectLst/>
                          <a:latin typeface="Calibri" panose="020F0502020204030204" pitchFamily="34" charset="0"/>
                        </a:rPr>
                        <a:t>Bancama [sic]</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$1,853,852</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3064046604"/>
                  </a:ext>
                </a:extLst>
              </a:tr>
              <a:tr h="443242">
                <a:tc>
                  <a:txBody>
                    <a:bodyPr/>
                    <a:lstStyle/>
                    <a:p>
                      <a:pPr algn="l" fontAlgn="ctr"/>
                      <a:r>
                        <a:rPr lang="en-US" sz="1200" b="0" i="0" u="none" strike="noStrike" dirty="0">
                          <a:solidFill>
                            <a:srgbClr val="000000"/>
                          </a:solidFill>
                          <a:effectLst/>
                          <a:latin typeface="Calibri" panose="020F0502020204030204" pitchFamily="34" charset="0"/>
                        </a:rPr>
                        <a:t>Associación Nacional De Afrocolombianos </a:t>
                      </a:r>
                      <a:r>
                        <a:rPr lang="en-US" sz="1200" b="0" i="0" u="none" strike="noStrike" dirty="0" err="1">
                          <a:solidFill>
                            <a:srgbClr val="000000"/>
                          </a:solidFill>
                          <a:effectLst/>
                          <a:latin typeface="Calibri" panose="020F0502020204030204" pitchFamily="34" charset="0"/>
                        </a:rPr>
                        <a:t>Desplazados</a:t>
                      </a:r>
                      <a:r>
                        <a:rPr lang="en-US" sz="1200" b="0" i="0" u="none" strike="noStrike" dirty="0">
                          <a:solidFill>
                            <a:srgbClr val="000000"/>
                          </a:solidFill>
                          <a:effectLst/>
                          <a:latin typeface="Calibri" panose="020F0502020204030204" pitchFamily="34" charset="0"/>
                        </a:rPr>
                        <a:t> </a:t>
                      </a:r>
                      <a:r>
                        <a:rPr lang="es-ES_tradnl" sz="1200" b="0" i="0" u="none" strike="noStrike" noProof="0" dirty="0">
                          <a:solidFill>
                            <a:srgbClr val="000000"/>
                          </a:solidFill>
                          <a:effectLst/>
                          <a:latin typeface="Calibri" panose="020F0502020204030204" pitchFamily="34" charset="0"/>
                        </a:rPr>
                        <a:t>(&amp; Organización Nacional Indígena de Colombia, ONIC)</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$1,199,997</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1048680394"/>
                  </a:ext>
                </a:extLst>
              </a:tr>
              <a:tr h="248056">
                <a:tc>
                  <a:txBody>
                    <a:bodyPr/>
                    <a:lstStyle/>
                    <a:p>
                      <a:pPr algn="l" fontAlgn="ctr"/>
                      <a:r>
                        <a:rPr lang="en-US" sz="1200" b="0" i="0" u="none" strike="noStrike" dirty="0">
                          <a:solidFill>
                            <a:srgbClr val="000000"/>
                          </a:solidFill>
                          <a:effectLst/>
                          <a:latin typeface="Calibri" panose="020F0502020204030204" pitchFamily="34" charset="0"/>
                        </a:rPr>
                        <a:t>Fundación Luker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$1,083,764</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3853340271"/>
                  </a:ext>
                </a:extLst>
              </a:tr>
              <a:tr h="248056">
                <a:tc>
                  <a:txBody>
                    <a:bodyPr/>
                    <a:lstStyle/>
                    <a:p>
                      <a:pPr algn="l" fontAlgn="ctr"/>
                      <a:r>
                        <a:rPr lang="en-US" sz="1200" b="0" i="0" u="none" strike="noStrike" dirty="0">
                          <a:solidFill>
                            <a:srgbClr val="000000"/>
                          </a:solidFill>
                          <a:effectLst/>
                          <a:latin typeface="Calibri" panose="020F0502020204030204" pitchFamily="34" charset="0"/>
                        </a:rPr>
                        <a:t>Cooperativa Colanta Ltda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$886,630</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759942447"/>
                  </a:ext>
                </a:extLst>
              </a:tr>
              <a:tr h="248056">
                <a:tc>
                  <a:txBody>
                    <a:bodyPr/>
                    <a:lstStyle/>
                    <a:p>
                      <a:pPr algn="l" fontAlgn="ctr"/>
                      <a:r>
                        <a:rPr lang="en-US" sz="1200" b="0" i="0" u="none" strike="noStrike" dirty="0">
                          <a:solidFill>
                            <a:srgbClr val="000000"/>
                          </a:solidFill>
                          <a:effectLst/>
                          <a:latin typeface="Calibri" panose="020F0502020204030204" pitchFamily="34" charset="0"/>
                        </a:rPr>
                        <a:t>Fundación Carvajal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$613,278</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2573879147"/>
                  </a:ext>
                </a:extLst>
              </a:tr>
              <a:tr h="248056">
                <a:tc>
                  <a:txBody>
                    <a:bodyPr/>
                    <a:lstStyle/>
                    <a:p>
                      <a:pPr algn="l" fontAlgn="ctr"/>
                      <a:r>
                        <a:rPr lang="en-US" sz="1200" b="0" i="0" u="none" strike="noStrike" dirty="0">
                          <a:solidFill>
                            <a:srgbClr val="000000"/>
                          </a:solidFill>
                          <a:effectLst/>
                          <a:latin typeface="Calibri" panose="020F0502020204030204" pitchFamily="34" charset="0"/>
                        </a:rPr>
                        <a:t>Corporación Manos Visibles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$578,552</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1664319198"/>
                  </a:ext>
                </a:extLst>
              </a:tr>
              <a:tr h="357029">
                <a:tc>
                  <a:txBody>
                    <a:bodyPr/>
                    <a:lstStyle/>
                    <a:p>
                      <a:pPr algn="l" fontAlgn="ctr"/>
                      <a:r>
                        <a:rPr lang="en-US" sz="1200" b="0" i="0" u="none" strike="noStrike" dirty="0">
                          <a:solidFill>
                            <a:srgbClr val="000000"/>
                          </a:solidFill>
                          <a:effectLst/>
                          <a:latin typeface="Calibri" panose="020F0502020204030204" pitchFamily="34" charset="0"/>
                        </a:rPr>
                        <a:t>Corporación Interactuar</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$571,177</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730309628"/>
                  </a:ext>
                </a:extLst>
              </a:tr>
              <a:tr h="443242">
                <a:tc>
                  <a:txBody>
                    <a:bodyPr/>
                    <a:lstStyle/>
                    <a:p>
                      <a:pPr algn="l" fontAlgn="ctr"/>
                      <a:r>
                        <a:rPr lang="en-US" sz="1200" b="0" i="0" u="none" strike="noStrike" dirty="0">
                          <a:solidFill>
                            <a:srgbClr val="000000"/>
                          </a:solidFill>
                          <a:effectLst/>
                          <a:latin typeface="Calibri" panose="020F0502020204030204" pitchFamily="34" charset="0"/>
                        </a:rPr>
                        <a:t>Fundación Ideas para la Paz</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$471,574</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1856533624"/>
                  </a:ext>
                </a:extLst>
              </a:tr>
              <a:tr h="248056">
                <a:tc>
                  <a:txBody>
                    <a:bodyPr/>
                    <a:lstStyle/>
                    <a:p>
                      <a:pPr algn="l" fontAlgn="ctr"/>
                      <a:r>
                        <a:rPr lang="en-US" sz="1200" b="0" i="0" u="none" strike="noStrike" dirty="0">
                          <a:solidFill>
                            <a:srgbClr val="000000"/>
                          </a:solidFill>
                          <a:effectLst/>
                          <a:latin typeface="Calibri" panose="020F0502020204030204" pitchFamily="34" charset="0"/>
                        </a:rPr>
                        <a:t>Arcangeles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$407,863</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148933849"/>
                  </a:ext>
                </a:extLst>
              </a:tr>
              <a:tr h="378627">
                <a:tc>
                  <a:txBody>
                    <a:bodyPr/>
                    <a:lstStyle/>
                    <a:p>
                      <a:pPr algn="l" fontAlgn="ctr"/>
                      <a:r>
                        <a:rPr lang="en-US" sz="1200" b="0" i="0" u="none" strike="noStrike" dirty="0">
                          <a:solidFill>
                            <a:srgbClr val="000000"/>
                          </a:solidFill>
                          <a:effectLst/>
                          <a:latin typeface="Calibri" panose="020F0502020204030204" pitchFamily="34" charset="0"/>
                        </a:rPr>
                        <a:t>Centro de Estudios Médicos Interculturales</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$279,427</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512154923"/>
                  </a:ext>
                </a:extLst>
              </a:tr>
              <a:tr h="248056">
                <a:tc>
                  <a:txBody>
                    <a:bodyPr/>
                    <a:lstStyle/>
                    <a:p>
                      <a:pPr algn="l" fontAlgn="ctr"/>
                      <a:r>
                        <a:rPr lang="en-US" sz="1200" b="0" i="0" u="none" strike="noStrike" dirty="0">
                          <a:solidFill>
                            <a:srgbClr val="000000"/>
                          </a:solidFill>
                          <a:effectLst/>
                          <a:latin typeface="Calibri" panose="020F0502020204030204" pitchFamily="34" charset="0"/>
                        </a:rPr>
                        <a:t>Jaime Arteaga &amp; Asociados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$266,281</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Private</a:t>
                      </a:r>
                    </a:p>
                  </a:txBody>
                  <a:tcPr marL="9525" marR="9525" marT="9525" marB="0" anchor="ctr"/>
                </a:tc>
                <a:extLst>
                  <a:ext uri="{0D108BD9-81ED-4DB2-BD59-A6C34878D82A}">
                    <a16:rowId xmlns:a16="http://schemas.microsoft.com/office/drawing/2014/main" val="322375427"/>
                  </a:ext>
                </a:extLst>
              </a:tr>
              <a:tr h="351033">
                <a:tc>
                  <a:txBody>
                    <a:bodyPr/>
                    <a:lstStyle/>
                    <a:p>
                      <a:pPr algn="l" fontAlgn="ctr"/>
                      <a:r>
                        <a:rPr lang="en-US" sz="1200" b="0" i="0" u="none" strike="noStrike" dirty="0">
                          <a:solidFill>
                            <a:srgbClr val="000000"/>
                          </a:solidFill>
                          <a:effectLst/>
                          <a:latin typeface="Calibri" panose="020F0502020204030204" pitchFamily="34" charset="0"/>
                        </a:rPr>
                        <a:t>Consejo Comunitario Mayor de la Asociación Campesina Integral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$231,717</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3017013119"/>
                  </a:ext>
                </a:extLst>
              </a:tr>
              <a:tr h="248056">
                <a:tc>
                  <a:txBody>
                    <a:bodyPr/>
                    <a:lstStyle/>
                    <a:p>
                      <a:pPr algn="l" fontAlgn="ctr"/>
                      <a:r>
                        <a:rPr lang="en-US" sz="1200" b="0" i="0" u="none" strike="noStrike" dirty="0">
                          <a:solidFill>
                            <a:srgbClr val="000000"/>
                          </a:solidFill>
                          <a:effectLst/>
                          <a:latin typeface="Calibri" panose="020F0502020204030204" pitchFamily="34" charset="0"/>
                        </a:rPr>
                        <a:t>Fundacion Barco </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$73,800</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2756841857"/>
                  </a:ext>
                </a:extLst>
              </a:tr>
              <a:tr h="266952">
                <a:tc>
                  <a:txBody>
                    <a:bodyPr/>
                    <a:lstStyle/>
                    <a:p>
                      <a:pPr algn="l" fontAlgn="ctr"/>
                      <a:r>
                        <a:rPr lang="en-US" sz="1200" b="0" i="0" u="none" strike="noStrike" dirty="0">
                          <a:solidFill>
                            <a:srgbClr val="000000"/>
                          </a:solidFill>
                          <a:effectLst/>
                          <a:latin typeface="Calibri" panose="020F0502020204030204" pitchFamily="34" charset="0"/>
                        </a:rPr>
                        <a:t>Fundación Capital Fundak Sucursal Colombiana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$50,000</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Colombia</a:t>
                      </a:r>
                    </a:p>
                  </a:txBody>
                  <a:tcPr marL="9525" marR="9525" marT="9525" marB="0" anchor="ctr"/>
                </a:tc>
                <a:tc>
                  <a:txBody>
                    <a:bodyPr/>
                    <a:lstStyle/>
                    <a:p>
                      <a:pPr algn="ctr" fontAlgn="ctr"/>
                      <a:r>
                        <a:rPr lang="en-US" sz="1200" b="0" i="0" u="none" strike="noStrike" dirty="0">
                          <a:solidFill>
                            <a:srgbClr val="000000"/>
                          </a:solidFill>
                          <a:effectLst/>
                          <a:latin typeface="Calibri" panose="020F0502020204030204" pitchFamily="34" charset="0"/>
                        </a:rPr>
                        <a:t>NGO</a:t>
                      </a:r>
                    </a:p>
                  </a:txBody>
                  <a:tcPr marL="9525" marR="9525" marT="9525" marB="0" anchor="ctr"/>
                </a:tc>
                <a:extLst>
                  <a:ext uri="{0D108BD9-81ED-4DB2-BD59-A6C34878D82A}">
                    <a16:rowId xmlns:a16="http://schemas.microsoft.com/office/drawing/2014/main" val="229730906"/>
                  </a:ext>
                </a:extLst>
              </a:tr>
            </a:tbl>
          </a:graphicData>
        </a:graphic>
      </p:graphicFrame>
      <p:sp>
        <p:nvSpPr>
          <p:cNvPr id="6" name="TextBox 5">
            <a:extLst>
              <a:ext uri="{FF2B5EF4-FFF2-40B4-BE49-F238E27FC236}">
                <a16:creationId xmlns:a16="http://schemas.microsoft.com/office/drawing/2014/main" id="{ED1141A8-A242-843D-943D-EA123F14B3C0}"/>
              </a:ext>
            </a:extLst>
          </p:cNvPr>
          <p:cNvSpPr txBox="1"/>
          <p:nvPr/>
        </p:nvSpPr>
        <p:spPr>
          <a:xfrm>
            <a:off x="477981" y="4785631"/>
            <a:ext cx="3624462" cy="1200329"/>
          </a:xfrm>
          <a:prstGeom prst="rect">
            <a:avLst/>
          </a:prstGeom>
          <a:noFill/>
        </p:spPr>
        <p:txBody>
          <a:bodyPr wrap="square" rtlCol="0">
            <a:spAutoFit/>
          </a:bodyPr>
          <a:lstStyle/>
          <a:p>
            <a:r>
              <a:rPr lang="en-US" dirty="0">
                <a:latin typeface="+mj-lt"/>
              </a:rPr>
              <a:t>Colombian organizations received 2.8% of total USAID Colombia funding in 2022</a:t>
            </a:r>
          </a:p>
          <a:p>
            <a:endParaRPr lang="en-US" dirty="0"/>
          </a:p>
        </p:txBody>
      </p:sp>
      <p:sp>
        <p:nvSpPr>
          <p:cNvPr id="4" name="TextBox 3">
            <a:extLst>
              <a:ext uri="{FF2B5EF4-FFF2-40B4-BE49-F238E27FC236}">
                <a16:creationId xmlns:a16="http://schemas.microsoft.com/office/drawing/2014/main" id="{5640E762-A03E-2F51-E937-B55D61A849AC}"/>
              </a:ext>
            </a:extLst>
          </p:cNvPr>
          <p:cNvSpPr txBox="1"/>
          <p:nvPr/>
        </p:nvSpPr>
        <p:spPr>
          <a:xfrm>
            <a:off x="1" y="6150114"/>
            <a:ext cx="3838074" cy="707886"/>
          </a:xfrm>
          <a:prstGeom prst="rect">
            <a:avLst/>
          </a:prstGeom>
          <a:noFill/>
        </p:spPr>
        <p:txBody>
          <a:bodyPr wrap="square" rtlCol="0">
            <a:spAutoFit/>
          </a:bodyPr>
          <a:lstStyle/>
          <a:p>
            <a:r>
              <a:rPr lang="en-US" sz="1000" b="1" dirty="0"/>
              <a:t>Source</a:t>
            </a:r>
            <a:r>
              <a:rPr lang="en-US" sz="1000" dirty="0"/>
              <a:t>: </a:t>
            </a:r>
            <a:r>
              <a:rPr lang="en-US" sz="1000" dirty="0">
                <a:hlinkClick r:id="rId2"/>
              </a:rPr>
              <a:t>https://countrydata.iatistandard.org/#access-data-files</a:t>
            </a:r>
            <a:endParaRPr lang="en-US" sz="1000" dirty="0"/>
          </a:p>
          <a:p>
            <a:r>
              <a:rPr lang="en-US" sz="1000" b="1" i="1" dirty="0"/>
              <a:t>*</a:t>
            </a:r>
            <a:r>
              <a:rPr lang="en-US" sz="1000" b="1" dirty="0"/>
              <a:t>Note</a:t>
            </a:r>
            <a:r>
              <a:rPr lang="en-US" sz="1000" i="1" dirty="0"/>
              <a:t>: Data presented using the PWYF method</a:t>
            </a:r>
          </a:p>
          <a:p>
            <a:r>
              <a:rPr lang="en-US" sz="1000" i="1" dirty="0"/>
              <a:t>Type of Entity includes: private, academia, UN agency, NGO, Public Sector, multilateral, global program</a:t>
            </a:r>
          </a:p>
        </p:txBody>
      </p:sp>
      <p:pic>
        <p:nvPicPr>
          <p:cNvPr id="7" name="Content Placeholder 4">
            <a:extLst>
              <a:ext uri="{FF2B5EF4-FFF2-40B4-BE49-F238E27FC236}">
                <a16:creationId xmlns:a16="http://schemas.microsoft.com/office/drawing/2014/main" id="{A9650B64-2196-C0A0-3DA0-4A80B6975BED}"/>
              </a:ext>
            </a:extLst>
          </p:cNvPr>
          <p:cNvPicPr>
            <a:picLocks noGrp="1" noChangeAspect="1"/>
          </p:cNvPicPr>
          <p:nvPr>
            <p:ph idx="1"/>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20856"/>
            <a:ext cx="8548576" cy="2137144"/>
          </a:xfrm>
          <a:prstGeom prst="rect">
            <a:avLst/>
          </a:prstGeom>
        </p:spPr>
      </p:pic>
    </p:spTree>
    <p:extLst>
      <p:ext uri="{BB962C8B-B14F-4D97-AF65-F5344CB8AC3E}">
        <p14:creationId xmlns:p14="http://schemas.microsoft.com/office/powerpoint/2010/main" val="2384291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1021912" y="767381"/>
            <a:ext cx="10907486" cy="521049"/>
          </a:xfrm>
        </p:spPr>
        <p:txBody>
          <a:bodyPr>
            <a:noAutofit/>
          </a:bodyPr>
          <a:lstStyle/>
          <a:p>
            <a:r>
              <a:rPr lang="en-US" sz="3300" i="0" dirty="0">
                <a:solidFill>
                  <a:srgbClr val="036C9E"/>
                </a:solidFill>
                <a:effectLst/>
              </a:rPr>
              <a:t>Findings: Open government </a:t>
            </a:r>
            <a:r>
              <a:rPr lang="en-US" sz="3300" dirty="0">
                <a:solidFill>
                  <a:srgbClr val="036C9E"/>
                </a:solidFill>
              </a:rPr>
              <a:t>a</a:t>
            </a:r>
            <a:r>
              <a:rPr lang="en-US" sz="3300" i="0" dirty="0">
                <a:solidFill>
                  <a:srgbClr val="036C9E"/>
                </a:solidFill>
                <a:effectLst/>
              </a:rPr>
              <a:t>nalysis</a:t>
            </a:r>
            <a:endParaRPr lang="en-US" sz="3300" dirty="0">
              <a:solidFill>
                <a:srgbClr val="036C9E"/>
              </a:solidFill>
              <a:latin typeface="Myriad Pro SemiCond" panose="020B0503030403020204" pitchFamily="34" charset="0"/>
            </a:endParaRP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2">
            <a:alphaModFix amt="27000"/>
            <a:extLst>
              <a:ext uri="{96DAC541-7B7A-43D3-8B79-37D633B846F1}">
                <asvg:svgBlip xmlns:asvg="http://schemas.microsoft.com/office/drawing/2016/SVG/main" r:embed="rId3"/>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838200" y="1774411"/>
            <a:ext cx="10830339" cy="4171829"/>
          </a:xfrm>
          <a:prstGeom prst="rect">
            <a:avLst/>
          </a:prstGeom>
          <a:noFill/>
        </p:spPr>
        <p:txBody>
          <a:bodyPr wrap="square" rtlCol="0">
            <a:noAutofit/>
          </a:bodyPr>
          <a:lstStyle/>
          <a:p>
            <a:pPr marL="342900" indent="-342900">
              <a:buFont typeface="Arial" panose="020B0604020202020204" pitchFamily="34" charset="0"/>
              <a:buChar char="•"/>
            </a:pPr>
            <a:r>
              <a:rPr lang="en-US" sz="2300" dirty="0">
                <a:solidFill>
                  <a:srgbClr val="36494D"/>
                </a:solidFill>
                <a:hlinkClick r:id="rId4"/>
              </a:rPr>
              <a:t>ForeignAssistance.gov</a:t>
            </a:r>
            <a:r>
              <a:rPr lang="en-US" sz="2300" dirty="0">
                <a:solidFill>
                  <a:srgbClr val="36494D"/>
                </a:solidFill>
              </a:rPr>
              <a:t> and the </a:t>
            </a:r>
            <a:r>
              <a:rPr lang="en-US" sz="2300" dirty="0">
                <a:solidFill>
                  <a:srgbClr val="36494D"/>
                </a:solidFill>
                <a:hlinkClick r:id="rId5"/>
              </a:rPr>
              <a:t>USAID Colombia website</a:t>
            </a:r>
            <a:r>
              <a:rPr lang="en-US" sz="2300" dirty="0">
                <a:solidFill>
                  <a:srgbClr val="36494D"/>
                </a:solidFill>
              </a:rPr>
              <a:t> provide some information on projects and implementing partners</a:t>
            </a:r>
          </a:p>
          <a:p>
            <a:pPr marL="342900" indent="-342900">
              <a:buFont typeface="Arial" panose="020B0604020202020204" pitchFamily="34" charset="0"/>
              <a:buChar char="•"/>
            </a:pPr>
            <a:r>
              <a:rPr lang="en-US" sz="2300" b="1" dirty="0">
                <a:solidFill>
                  <a:srgbClr val="36494D"/>
                </a:solidFill>
              </a:rPr>
              <a:t>Public project data are often partial or incomplete</a:t>
            </a:r>
            <a:r>
              <a:rPr lang="en-US" sz="2300" dirty="0">
                <a:solidFill>
                  <a:srgbClr val="36494D"/>
                </a:solidFill>
              </a:rPr>
              <a:t>, requiring navigation of different sites to form a more complete picture</a:t>
            </a:r>
            <a:endParaRPr lang="en-US" sz="2300" b="1" dirty="0">
              <a:solidFill>
                <a:srgbClr val="36494D"/>
              </a:solidFill>
            </a:endParaRPr>
          </a:p>
          <a:p>
            <a:pPr marL="342900" indent="-342900">
              <a:buFont typeface="Arial" panose="020B0604020202020204" pitchFamily="34" charset="0"/>
              <a:buChar char="•"/>
            </a:pPr>
            <a:r>
              <a:rPr lang="en-US" sz="2300" dirty="0">
                <a:solidFill>
                  <a:srgbClr val="36494D"/>
                </a:solidFill>
              </a:rPr>
              <a:t>Most USAID Colombia project fact sheets do not provide project funding information or name the implementing partner</a:t>
            </a:r>
          </a:p>
          <a:p>
            <a:pPr marL="342900" indent="-342900">
              <a:buFont typeface="Arial" panose="020B0604020202020204" pitchFamily="34" charset="0"/>
              <a:buChar char="•"/>
            </a:pPr>
            <a:r>
              <a:rPr lang="en-US" sz="2300" dirty="0">
                <a:solidFill>
                  <a:srgbClr val="36494D"/>
                </a:solidFill>
              </a:rPr>
              <a:t>Project subaward data is available on </a:t>
            </a:r>
            <a:r>
              <a:rPr lang="en-US" sz="2300" dirty="0">
                <a:solidFill>
                  <a:srgbClr val="36494D"/>
                </a:solidFill>
                <a:hlinkClick r:id="rId6"/>
              </a:rPr>
              <a:t>USASpending.gov</a:t>
            </a:r>
            <a:r>
              <a:rPr lang="en-US" sz="2300" dirty="0">
                <a:solidFill>
                  <a:srgbClr val="36494D"/>
                </a:solidFill>
              </a:rPr>
              <a:t> (though incomplete) </a:t>
            </a:r>
          </a:p>
          <a:p>
            <a:pPr marL="342900" indent="-342900">
              <a:buFont typeface="Arial" panose="020B0604020202020204" pitchFamily="34" charset="0"/>
              <a:buChar char="•"/>
            </a:pPr>
            <a:r>
              <a:rPr lang="en-US" sz="2300" dirty="0">
                <a:solidFill>
                  <a:srgbClr val="36494D"/>
                </a:solidFill>
              </a:rPr>
              <a:t>Project overhead rates are not public, and remain proprietary information</a:t>
            </a:r>
          </a:p>
          <a:p>
            <a:pPr marL="342900" indent="-342900">
              <a:buFont typeface="Arial" panose="020B0604020202020204" pitchFamily="34" charset="0"/>
              <a:buChar char="•"/>
            </a:pPr>
            <a:r>
              <a:rPr lang="en-US" sz="2300" dirty="0">
                <a:solidFill>
                  <a:srgbClr val="36494D"/>
                </a:solidFill>
              </a:rPr>
              <a:t>USAID Colombia’s program and strategy descriptions are not accompanied by budget data that would indicate the</a:t>
            </a:r>
            <a:r>
              <a:rPr lang="en-US" sz="2300" b="1" dirty="0">
                <a:solidFill>
                  <a:srgbClr val="36494D"/>
                </a:solidFill>
              </a:rPr>
              <a:t> </a:t>
            </a:r>
            <a:r>
              <a:rPr lang="en-US" sz="2300" dirty="0">
                <a:solidFill>
                  <a:srgbClr val="36494D"/>
                </a:solidFill>
              </a:rPr>
              <a:t>relative weight of priorities</a:t>
            </a: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2602" y="740107"/>
            <a:ext cx="575598" cy="575598"/>
          </a:xfrm>
          <a:prstGeom prst="rect">
            <a:avLst/>
          </a:prstGeom>
        </p:spPr>
      </p:pic>
    </p:spTree>
    <p:extLst>
      <p:ext uri="{BB962C8B-B14F-4D97-AF65-F5344CB8AC3E}">
        <p14:creationId xmlns:p14="http://schemas.microsoft.com/office/powerpoint/2010/main" val="840283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1021912" y="767381"/>
            <a:ext cx="10907486" cy="521049"/>
          </a:xfrm>
        </p:spPr>
        <p:txBody>
          <a:bodyPr>
            <a:noAutofit/>
          </a:bodyPr>
          <a:lstStyle/>
          <a:p>
            <a:r>
              <a:rPr lang="en-US" sz="3300" i="0" dirty="0">
                <a:solidFill>
                  <a:srgbClr val="036C9E"/>
                </a:solidFill>
                <a:effectLst/>
              </a:rPr>
              <a:t>U.S. foreign </a:t>
            </a:r>
            <a:r>
              <a:rPr lang="en-US" sz="3300" dirty="0">
                <a:solidFill>
                  <a:srgbClr val="036C9E"/>
                </a:solidFill>
              </a:rPr>
              <a:t>a</a:t>
            </a:r>
            <a:r>
              <a:rPr lang="en-US" sz="3300" i="0" dirty="0">
                <a:solidFill>
                  <a:srgbClr val="036C9E"/>
                </a:solidFill>
                <a:effectLst/>
              </a:rPr>
              <a:t>ssistance </a:t>
            </a:r>
            <a:r>
              <a:rPr lang="en-US" sz="3300" dirty="0">
                <a:solidFill>
                  <a:srgbClr val="036C9E"/>
                </a:solidFill>
              </a:rPr>
              <a:t>f</a:t>
            </a:r>
            <a:r>
              <a:rPr lang="en-US" sz="3300" i="0" dirty="0">
                <a:solidFill>
                  <a:srgbClr val="036C9E"/>
                </a:solidFill>
                <a:effectLst/>
              </a:rPr>
              <a:t>unding: Data sources</a:t>
            </a:r>
            <a:endParaRPr lang="en-US" sz="3300" dirty="0">
              <a:solidFill>
                <a:srgbClr val="036C9E"/>
              </a:solidFill>
              <a:latin typeface="Myriad Pro SemiCond" panose="020B0503030403020204" pitchFamily="34" charset="0"/>
            </a:endParaRP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2">
            <a:alphaModFix amt="27000"/>
            <a:extLst>
              <a:ext uri="{96DAC541-7B7A-43D3-8B79-37D633B846F1}">
                <asvg:svgBlip xmlns:asvg="http://schemas.microsoft.com/office/drawing/2016/SVG/main" r:embed="rId3"/>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526452" y="1577903"/>
            <a:ext cx="11139095" cy="4539990"/>
          </a:xfrm>
          <a:prstGeom prst="rect">
            <a:avLst/>
          </a:prstGeom>
          <a:noFill/>
        </p:spPr>
        <p:txBody>
          <a:bodyPr wrap="square" rtlCol="0">
            <a:noAutofit/>
          </a:bodyPr>
          <a:lstStyle/>
          <a:p>
            <a:r>
              <a:rPr lang="en-US" sz="2500" dirty="0">
                <a:solidFill>
                  <a:srgbClr val="36494D"/>
                </a:solidFill>
              </a:rPr>
              <a:t>To form a more complete picture of U.S. Foreign Assistance funding for a given project, interested parties must triangulate between:</a:t>
            </a:r>
          </a:p>
          <a:p>
            <a:endParaRPr lang="en-US" sz="600" dirty="0">
              <a:solidFill>
                <a:srgbClr val="36494D"/>
              </a:solidFill>
            </a:endParaRPr>
          </a:p>
          <a:p>
            <a:pPr marL="342900" indent="-342900">
              <a:buFont typeface="Arial" panose="020B0604020202020204" pitchFamily="34" charset="0"/>
              <a:buChar char="•"/>
            </a:pPr>
            <a:r>
              <a:rPr lang="en-US" sz="2300" dirty="0">
                <a:solidFill>
                  <a:srgbClr val="36494D"/>
                </a:solidFill>
              </a:rPr>
              <a:t>USAID’s </a:t>
            </a:r>
            <a:r>
              <a:rPr lang="en-US" sz="2300" dirty="0">
                <a:solidFill>
                  <a:srgbClr val="36494D"/>
                </a:solidFill>
                <a:hlinkClick r:id="rId4"/>
              </a:rPr>
              <a:t>country-specific site</a:t>
            </a:r>
            <a:r>
              <a:rPr lang="en-US" sz="2300" dirty="0">
                <a:solidFill>
                  <a:srgbClr val="36494D"/>
                </a:solidFill>
              </a:rPr>
              <a:t> for </a:t>
            </a:r>
            <a:r>
              <a:rPr lang="en-US" sz="2300" i="1" dirty="0">
                <a:solidFill>
                  <a:srgbClr val="36494D"/>
                </a:solidFill>
              </a:rPr>
              <a:t>descriptive</a:t>
            </a:r>
            <a:r>
              <a:rPr lang="en-US" sz="2300" dirty="0">
                <a:solidFill>
                  <a:srgbClr val="36494D"/>
                </a:solidFill>
              </a:rPr>
              <a:t> project information and country strategy</a:t>
            </a:r>
          </a:p>
          <a:p>
            <a:pPr marL="342900" indent="-342900">
              <a:buFont typeface="Arial" panose="020B0604020202020204" pitchFamily="34" charset="0"/>
              <a:buChar char="•"/>
            </a:pPr>
            <a:r>
              <a:rPr lang="en-US" sz="2300" dirty="0">
                <a:solidFill>
                  <a:srgbClr val="36494D"/>
                </a:solidFill>
                <a:hlinkClick r:id="rId5"/>
              </a:rPr>
              <a:t>ForeignAssistance.gov</a:t>
            </a:r>
            <a:r>
              <a:rPr lang="en-US" sz="2300" dirty="0">
                <a:solidFill>
                  <a:srgbClr val="36494D"/>
                </a:solidFill>
              </a:rPr>
              <a:t> for </a:t>
            </a:r>
            <a:r>
              <a:rPr lang="en-US" sz="2300" i="1" dirty="0">
                <a:solidFill>
                  <a:srgbClr val="36494D"/>
                </a:solidFill>
              </a:rPr>
              <a:t>consistent</a:t>
            </a:r>
            <a:r>
              <a:rPr lang="en-US" sz="2300" dirty="0">
                <a:solidFill>
                  <a:srgbClr val="36494D"/>
                </a:solidFill>
              </a:rPr>
              <a:t> information on managing &amp; funding agencies, project contractors, total funding amounts, and sectoral distributions</a:t>
            </a:r>
          </a:p>
          <a:p>
            <a:pPr marL="800100" lvl="1" indent="-342900">
              <a:buFont typeface="Courier New" panose="02070309020205020404" pitchFamily="49" charset="0"/>
              <a:buChar char="o"/>
            </a:pPr>
            <a:r>
              <a:rPr lang="en-US" sz="2300" dirty="0">
                <a:solidFill>
                  <a:srgbClr val="36494D"/>
                </a:solidFill>
              </a:rPr>
              <a:t>DoD has not reported Colombia data to ForeignAssistance.gov since FY2021</a:t>
            </a:r>
          </a:p>
          <a:p>
            <a:pPr marL="342900" indent="-342900">
              <a:buFont typeface="Arial" panose="020B0604020202020204" pitchFamily="34" charset="0"/>
              <a:buChar char="•"/>
            </a:pPr>
            <a:r>
              <a:rPr lang="en-US" sz="2300" dirty="0">
                <a:solidFill>
                  <a:srgbClr val="36494D"/>
                </a:solidFill>
                <a:hlinkClick r:id="rId6"/>
              </a:rPr>
              <a:t>USASpending.gov</a:t>
            </a:r>
            <a:r>
              <a:rPr lang="en-US" sz="2300" dirty="0">
                <a:solidFill>
                  <a:srgbClr val="36494D"/>
                </a:solidFill>
              </a:rPr>
              <a:t> for information on contract </a:t>
            </a:r>
            <a:r>
              <a:rPr lang="en-US" sz="2300" i="1" dirty="0">
                <a:solidFill>
                  <a:srgbClr val="36494D"/>
                </a:solidFill>
              </a:rPr>
              <a:t>sub-awards</a:t>
            </a:r>
          </a:p>
          <a:p>
            <a:pPr marL="342900" indent="-342900">
              <a:buFont typeface="Arial" panose="020B0604020202020204" pitchFamily="34" charset="0"/>
              <a:buChar char="•"/>
            </a:pPr>
            <a:r>
              <a:rPr lang="en-US" sz="2300" dirty="0">
                <a:solidFill>
                  <a:srgbClr val="36494D"/>
                </a:solidFill>
                <a:hlinkClick r:id="rId7"/>
              </a:rPr>
              <a:t>USAID Evaluations Dashboard</a:t>
            </a:r>
            <a:r>
              <a:rPr lang="en-US" sz="2300" dirty="0">
                <a:solidFill>
                  <a:srgbClr val="36494D"/>
                </a:solidFill>
              </a:rPr>
              <a:t> is a recently developed interface to facilitate finding project reports</a:t>
            </a:r>
          </a:p>
          <a:p>
            <a:pPr marL="342900" indent="-342900">
              <a:buFont typeface="Arial" panose="020B0604020202020204" pitchFamily="34" charset="0"/>
              <a:buChar char="•"/>
            </a:pPr>
            <a:r>
              <a:rPr lang="en-US" sz="2300" dirty="0">
                <a:solidFill>
                  <a:srgbClr val="36494D"/>
                </a:solidFill>
                <a:hlinkClick r:id="rId8"/>
              </a:rPr>
              <a:t>USAID Development Experience Clearinghouse</a:t>
            </a:r>
            <a:r>
              <a:rPr lang="en-US" sz="2300" dirty="0">
                <a:solidFill>
                  <a:srgbClr val="36494D"/>
                </a:solidFill>
              </a:rPr>
              <a:t> is the legacy site for USAID reports</a:t>
            </a: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2602" y="740107"/>
            <a:ext cx="575598" cy="575598"/>
          </a:xfrm>
          <a:prstGeom prst="rect">
            <a:avLst/>
          </a:prstGeom>
        </p:spPr>
      </p:pic>
    </p:spTree>
    <p:extLst>
      <p:ext uri="{BB962C8B-B14F-4D97-AF65-F5344CB8AC3E}">
        <p14:creationId xmlns:p14="http://schemas.microsoft.com/office/powerpoint/2010/main" val="3603807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1021912" y="767381"/>
            <a:ext cx="10907486" cy="521049"/>
          </a:xfrm>
        </p:spPr>
        <p:txBody>
          <a:bodyPr>
            <a:noAutofit/>
          </a:bodyPr>
          <a:lstStyle/>
          <a:p>
            <a:r>
              <a:rPr lang="en-US" sz="3300" i="0" dirty="0">
                <a:solidFill>
                  <a:srgbClr val="036C9E"/>
                </a:solidFill>
                <a:effectLst/>
              </a:rPr>
              <a:t>U.S. foreign </a:t>
            </a:r>
            <a:r>
              <a:rPr lang="en-US" sz="3300" dirty="0">
                <a:solidFill>
                  <a:srgbClr val="036C9E"/>
                </a:solidFill>
              </a:rPr>
              <a:t>a</a:t>
            </a:r>
            <a:r>
              <a:rPr lang="en-US" sz="3300" i="0" dirty="0">
                <a:solidFill>
                  <a:srgbClr val="036C9E"/>
                </a:solidFill>
                <a:effectLst/>
              </a:rPr>
              <a:t>ssistance </a:t>
            </a:r>
            <a:r>
              <a:rPr lang="en-US" sz="3300" dirty="0">
                <a:solidFill>
                  <a:srgbClr val="036C9E"/>
                </a:solidFill>
              </a:rPr>
              <a:t>f</a:t>
            </a:r>
            <a:r>
              <a:rPr lang="en-US" sz="3300" i="0" dirty="0">
                <a:solidFill>
                  <a:srgbClr val="036C9E"/>
                </a:solidFill>
                <a:effectLst/>
              </a:rPr>
              <a:t>unding: Implementing Partners</a:t>
            </a:r>
            <a:endParaRPr lang="en-US" sz="3300" dirty="0">
              <a:solidFill>
                <a:srgbClr val="036C9E"/>
              </a:solidFill>
              <a:latin typeface="Myriad Pro SemiCond" panose="020B0503030403020204" pitchFamily="34" charset="0"/>
            </a:endParaRP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2">
            <a:alphaModFix amt="27000"/>
            <a:extLst>
              <a:ext uri="{96DAC541-7B7A-43D3-8B79-37D633B846F1}">
                <asvg:svgBlip xmlns:asvg="http://schemas.microsoft.com/office/drawing/2016/SVG/main" r:embed="rId3"/>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262602" y="1789168"/>
            <a:ext cx="11666796" cy="4539990"/>
          </a:xfrm>
          <a:prstGeom prst="rect">
            <a:avLst/>
          </a:prstGeom>
          <a:noFill/>
        </p:spPr>
        <p:txBody>
          <a:bodyPr wrap="square" rtlCol="0">
            <a:noAutofit/>
          </a:bodyPr>
          <a:lstStyle/>
          <a:p>
            <a:pPr marL="285750" indent="-285750">
              <a:spcBef>
                <a:spcPts val="0"/>
              </a:spcBef>
              <a:buFont typeface="Arial" panose="020B0604020202020204" pitchFamily="34" charset="0"/>
              <a:buChar char="•"/>
            </a:pPr>
            <a:r>
              <a:rPr lang="en-US" sz="1700" b="1" dirty="0">
                <a:solidFill>
                  <a:srgbClr val="36494D"/>
                </a:solidFill>
              </a:rPr>
              <a:t>Official data sources do not consistently provide information on the allocation of implementing partner funds </a:t>
            </a:r>
          </a:p>
          <a:p>
            <a:pPr marL="742950" lvl="1" indent="-285750">
              <a:spcBef>
                <a:spcPts val="0"/>
              </a:spcBef>
              <a:buFont typeface="Courier New" panose="02070309020205020404" pitchFamily="49" charset="0"/>
              <a:buChar char="o"/>
            </a:pPr>
            <a:r>
              <a:rPr lang="en-US" sz="1500" dirty="0" err="1">
                <a:solidFill>
                  <a:srgbClr val="36494D"/>
                </a:solidFill>
              </a:rPr>
              <a:t>Foreignassistance.gov</a:t>
            </a:r>
            <a:r>
              <a:rPr lang="en-US" sz="1500" dirty="0">
                <a:solidFill>
                  <a:srgbClr val="36494D"/>
                </a:solidFill>
              </a:rPr>
              <a:t> obligation and disbursement data provide no indication of how implementing partners use funds, creating a ‘Black Box’ for how multimillion dollar contracts are spent</a:t>
            </a:r>
          </a:p>
          <a:p>
            <a:pPr marL="742950" lvl="1" indent="-285750">
              <a:spcBef>
                <a:spcPts val="0"/>
              </a:spcBef>
              <a:buFont typeface="Courier New" panose="02070309020205020404" pitchFamily="49" charset="0"/>
              <a:buChar char="o"/>
            </a:pPr>
            <a:r>
              <a:rPr lang="en-US" sz="1500" dirty="0">
                <a:solidFill>
                  <a:srgbClr val="36494D"/>
                </a:solidFill>
              </a:rPr>
              <a:t>To determine</a:t>
            </a:r>
            <a:r>
              <a:rPr lang="en-US" sz="1500" u="none" strike="noStrike" dirty="0">
                <a:solidFill>
                  <a:srgbClr val="36494D"/>
                </a:solidFill>
                <a:effectLst/>
                <a:latin typeface="+mn-lt"/>
              </a:rPr>
              <a:t> project sub-recipients</a:t>
            </a:r>
            <a:r>
              <a:rPr lang="en-US" sz="1500" dirty="0">
                <a:solidFill>
                  <a:srgbClr val="36494D"/>
                </a:solidFill>
              </a:rPr>
              <a:t>, interested parties would have to be familiar with USASpending.gov</a:t>
            </a:r>
          </a:p>
          <a:p>
            <a:pPr marL="1200150" lvl="2" indent="-285750">
              <a:buFont typeface="Wingdings" pitchFamily="2" charset="2"/>
              <a:buChar char="§"/>
            </a:pPr>
            <a:r>
              <a:rPr lang="en-US" sz="1500" dirty="0">
                <a:solidFill>
                  <a:srgbClr val="36494D"/>
                </a:solidFill>
              </a:rPr>
              <a:t>Subawards under $25,000 and disclosures that could pose risks to local implementers are exempt from the sub-award reporting requirements </a:t>
            </a:r>
          </a:p>
          <a:p>
            <a:pPr marL="742950" lvl="1" indent="-285750">
              <a:spcBef>
                <a:spcPts val="0"/>
              </a:spcBef>
              <a:buFont typeface="Courier New" panose="02070309020205020404" pitchFamily="49" charset="0"/>
              <a:buChar char="o"/>
            </a:pPr>
            <a:r>
              <a:rPr lang="en-US" sz="1500" dirty="0">
                <a:solidFill>
                  <a:srgbClr val="36494D"/>
                </a:solidFill>
              </a:rPr>
              <a:t>Line items for projects on ForeignAssistance.gov do not always match with </a:t>
            </a:r>
            <a:r>
              <a:rPr lang="en-US" sz="1500" dirty="0">
                <a:solidFill>
                  <a:srgbClr val="36494D"/>
                </a:solidFill>
                <a:hlinkClick r:id="rId4"/>
              </a:rPr>
              <a:t>IATI data</a:t>
            </a:r>
            <a:r>
              <a:rPr lang="en-US" sz="1500" dirty="0">
                <a:solidFill>
                  <a:srgbClr val="36494D"/>
                </a:solidFill>
              </a:rPr>
              <a:t>, </a:t>
            </a:r>
            <a:r>
              <a:rPr lang="en-US" sz="1500" i="1" dirty="0">
                <a:solidFill>
                  <a:srgbClr val="36494D"/>
                </a:solidFill>
              </a:rPr>
              <a:t>indicating data lags</a:t>
            </a:r>
          </a:p>
          <a:p>
            <a:pPr marL="285750" indent="-285750">
              <a:spcBef>
                <a:spcPts val="0"/>
              </a:spcBef>
              <a:buFont typeface="Arial" panose="020B0604020202020204" pitchFamily="34" charset="0"/>
              <a:buChar char="•"/>
            </a:pPr>
            <a:r>
              <a:rPr lang="en-US" sz="1700" b="1" dirty="0">
                <a:solidFill>
                  <a:srgbClr val="36494D"/>
                </a:solidFill>
              </a:rPr>
              <a:t>Implementing partner websites sometimes offer insights about where spending is directed, but following funding distribution remains difficult</a:t>
            </a:r>
          </a:p>
          <a:p>
            <a:pPr marL="742950" lvl="1" indent="-285750">
              <a:spcBef>
                <a:spcPts val="0"/>
              </a:spcBef>
              <a:buFont typeface="Courier New" panose="02070309020205020404" pitchFamily="49" charset="0"/>
              <a:buChar char="o"/>
            </a:pPr>
            <a:r>
              <a:rPr lang="en-US" sz="1500" dirty="0">
                <a:solidFill>
                  <a:srgbClr val="36494D"/>
                </a:solidFill>
              </a:rPr>
              <a:t>World Food Programme, USAID Colombia’s top fund recipient between 2020-2022, provides a </a:t>
            </a:r>
            <a:r>
              <a:rPr lang="en-US" sz="1500" dirty="0">
                <a:solidFill>
                  <a:srgbClr val="0070C0"/>
                </a:solidFill>
                <a:hlinkClick r:id="rId5">
                  <a:extLst>
                    <a:ext uri="{A12FA001-AC4F-418D-AE19-62706E023703}">
                      <ahyp:hlinkClr xmlns:ahyp="http://schemas.microsoft.com/office/drawing/2018/hyperlinkcolor" val="tx"/>
                    </a:ext>
                  </a:extLst>
                </a:hlinkClick>
              </a:rPr>
              <a:t>financial overview of their 2021 spending</a:t>
            </a:r>
            <a:r>
              <a:rPr lang="en-US" sz="1500" dirty="0">
                <a:solidFill>
                  <a:srgbClr val="0070C0"/>
                </a:solidFill>
              </a:rPr>
              <a:t> </a:t>
            </a:r>
            <a:r>
              <a:rPr lang="en-US" sz="1500" dirty="0">
                <a:solidFill>
                  <a:srgbClr val="36494D"/>
                </a:solidFill>
              </a:rPr>
              <a:t>along with </a:t>
            </a:r>
            <a:r>
              <a:rPr lang="en-US" sz="1500" dirty="0">
                <a:solidFill>
                  <a:srgbClr val="0070C0"/>
                </a:solidFill>
                <a:hlinkClick r:id="rId6">
                  <a:extLst>
                    <a:ext uri="{A12FA001-AC4F-418D-AE19-62706E023703}">
                      <ahyp:hlinkClr xmlns:ahyp="http://schemas.microsoft.com/office/drawing/2018/hyperlinkcolor" val="tx"/>
                    </a:ext>
                  </a:extLst>
                </a:hlinkClick>
              </a:rPr>
              <a:t>program performance analysis</a:t>
            </a:r>
            <a:endParaRPr lang="en-US" sz="1500" dirty="0">
              <a:solidFill>
                <a:srgbClr val="0070C0"/>
              </a:solidFill>
            </a:endParaRPr>
          </a:p>
          <a:p>
            <a:pPr marL="742950" lvl="1" indent="-285750">
              <a:spcBef>
                <a:spcPts val="0"/>
              </a:spcBef>
              <a:buFont typeface="Courier New" panose="02070309020205020404" pitchFamily="49" charset="0"/>
              <a:buChar char="o"/>
            </a:pPr>
            <a:r>
              <a:rPr lang="en-US" sz="1500" dirty="0">
                <a:solidFill>
                  <a:srgbClr val="36494D"/>
                </a:solidFill>
              </a:rPr>
              <a:t>DAI provides the </a:t>
            </a:r>
            <a:r>
              <a:rPr lang="en-US" sz="1500" dirty="0">
                <a:solidFill>
                  <a:srgbClr val="0070C0"/>
                </a:solidFill>
                <a:hlinkClick r:id="rId7">
                  <a:extLst>
                    <a:ext uri="{A12FA001-AC4F-418D-AE19-62706E023703}">
                      <ahyp:hlinkClr xmlns:ahyp="http://schemas.microsoft.com/office/drawing/2018/hyperlinkcolor" val="tx"/>
                    </a:ext>
                  </a:extLst>
                </a:hlinkClick>
              </a:rPr>
              <a:t>names of local partners they work with</a:t>
            </a:r>
            <a:r>
              <a:rPr lang="en-US" sz="1500" dirty="0">
                <a:solidFill>
                  <a:srgbClr val="36494D"/>
                </a:solidFill>
              </a:rPr>
              <a:t>, but not funding information</a:t>
            </a:r>
          </a:p>
          <a:p>
            <a:pPr marL="742950" lvl="1" indent="-285750">
              <a:spcBef>
                <a:spcPts val="0"/>
              </a:spcBef>
              <a:buFont typeface="Courier New" panose="02070309020205020404" pitchFamily="49" charset="0"/>
              <a:buChar char="o"/>
            </a:pPr>
            <a:r>
              <a:rPr lang="en-US" sz="1500" dirty="0">
                <a:solidFill>
                  <a:srgbClr val="36494D"/>
                </a:solidFill>
              </a:rPr>
              <a:t>ACDI/VOCA has a </a:t>
            </a:r>
            <a:r>
              <a:rPr lang="en-US" sz="1500" dirty="0">
                <a:solidFill>
                  <a:srgbClr val="36494D"/>
                </a:solidFill>
                <a:hlinkClick r:id="rId8"/>
              </a:rPr>
              <a:t>webpage for their Colombia projects</a:t>
            </a:r>
            <a:r>
              <a:rPr lang="en-US" sz="1500" dirty="0">
                <a:solidFill>
                  <a:srgbClr val="36494D"/>
                </a:solidFill>
              </a:rPr>
              <a:t>, but it does not clearly provide funding information </a:t>
            </a:r>
          </a:p>
          <a:p>
            <a:pPr marL="742950" lvl="1" indent="-285750">
              <a:spcBef>
                <a:spcPts val="0"/>
              </a:spcBef>
              <a:buFont typeface="Courier New" panose="02070309020205020404" pitchFamily="49" charset="0"/>
              <a:buChar char="o"/>
            </a:pPr>
            <a:r>
              <a:rPr lang="en-US" sz="1500" dirty="0">
                <a:solidFill>
                  <a:srgbClr val="36494D"/>
                </a:solidFill>
              </a:rPr>
              <a:t>Some other implementing partners are more opaque. ARD, Inc. was awarded the third highest dollar amount of USAID managed Colombia projects, yet they do not have their own website. ARD, Inc. is a subsidiary of Tetra Tech, but the Tetra Tech website does not provide information on their $18,000,000 contract for the </a:t>
            </a:r>
            <a:r>
              <a:rPr lang="en-US" sz="1500" u="none" strike="noStrike" dirty="0">
                <a:solidFill>
                  <a:srgbClr val="36494D"/>
                </a:solidFill>
                <a:effectLst/>
                <a:latin typeface="+mn-lt"/>
              </a:rPr>
              <a:t>Strengthening Tenure and Resource Rights (STARR ) II project (2021)</a:t>
            </a: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2602" y="740107"/>
            <a:ext cx="575598" cy="575598"/>
          </a:xfrm>
          <a:prstGeom prst="rect">
            <a:avLst/>
          </a:prstGeom>
        </p:spPr>
      </p:pic>
    </p:spTree>
    <p:extLst>
      <p:ext uri="{BB962C8B-B14F-4D97-AF65-F5344CB8AC3E}">
        <p14:creationId xmlns:p14="http://schemas.microsoft.com/office/powerpoint/2010/main" val="2292474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1021912" y="767381"/>
            <a:ext cx="10907486" cy="521049"/>
          </a:xfrm>
        </p:spPr>
        <p:txBody>
          <a:bodyPr>
            <a:noAutofit/>
          </a:bodyPr>
          <a:lstStyle/>
          <a:p>
            <a:r>
              <a:rPr lang="en-US" sz="3300" i="0" dirty="0">
                <a:solidFill>
                  <a:srgbClr val="036C9E"/>
                </a:solidFill>
                <a:effectLst/>
              </a:rPr>
              <a:t>Open government </a:t>
            </a:r>
            <a:r>
              <a:rPr lang="en-US" sz="3300" dirty="0">
                <a:solidFill>
                  <a:srgbClr val="036C9E"/>
                </a:solidFill>
              </a:rPr>
              <a:t>r</a:t>
            </a:r>
            <a:r>
              <a:rPr lang="en-US" sz="3300" i="0" dirty="0">
                <a:solidFill>
                  <a:srgbClr val="036C9E"/>
                </a:solidFill>
                <a:effectLst/>
              </a:rPr>
              <a:t>eview of USAID Colombia website</a:t>
            </a:r>
            <a:endParaRPr lang="en-US" sz="3300" dirty="0">
              <a:solidFill>
                <a:srgbClr val="036C9E"/>
              </a:solidFill>
              <a:latin typeface="Myriad Pro SemiCond" panose="020B0503030403020204" pitchFamily="34" charset="0"/>
            </a:endParaRP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2">
            <a:alphaModFix amt="27000"/>
            <a:extLst>
              <a:ext uri="{96DAC541-7B7A-43D3-8B79-37D633B846F1}">
                <asvg:svgBlip xmlns:asvg="http://schemas.microsoft.com/office/drawing/2016/SVG/main" r:embed="rId3"/>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838200" y="1550629"/>
            <a:ext cx="10681252" cy="4539990"/>
          </a:xfrm>
          <a:prstGeom prst="rect">
            <a:avLst/>
          </a:prstGeom>
          <a:noFill/>
        </p:spPr>
        <p:txBody>
          <a:bodyPr wrap="square" rtlCol="0">
            <a:noAutofit/>
          </a:bodyPr>
          <a:lstStyle/>
          <a:p>
            <a:pPr marL="342900" indent="-342900">
              <a:buFont typeface="Arial" panose="020B0604020202020204" pitchFamily="34" charset="0"/>
              <a:buChar char="•"/>
            </a:pPr>
            <a:r>
              <a:rPr lang="en-US" sz="2100" dirty="0">
                <a:solidFill>
                  <a:srgbClr val="36494D"/>
                </a:solidFill>
                <a:hlinkClick r:id="rId4"/>
              </a:rPr>
              <a:t>USAID Colombia provides fact sheets</a:t>
            </a:r>
            <a:r>
              <a:rPr lang="en-US" sz="2100" dirty="0">
                <a:solidFill>
                  <a:srgbClr val="36494D"/>
                </a:solidFill>
              </a:rPr>
              <a:t> on 45 different projects*</a:t>
            </a:r>
          </a:p>
          <a:p>
            <a:pPr marL="800100" lvl="1" indent="-342900">
              <a:buFont typeface="Courier New" panose="02070309020205020404" pitchFamily="49" charset="0"/>
              <a:buChar char="o"/>
            </a:pPr>
            <a:r>
              <a:rPr lang="en-US" sz="2000" dirty="0">
                <a:solidFill>
                  <a:srgbClr val="36494D"/>
                </a:solidFill>
              </a:rPr>
              <a:t>More than half do not list the project’s implementing partners </a:t>
            </a:r>
          </a:p>
          <a:p>
            <a:pPr marL="800100" lvl="1" indent="-342900">
              <a:buFont typeface="Courier New" panose="02070309020205020404" pitchFamily="49" charset="0"/>
              <a:buChar char="o"/>
            </a:pPr>
            <a:r>
              <a:rPr lang="en-US" sz="2000" dirty="0">
                <a:solidFill>
                  <a:srgbClr val="36494D"/>
                </a:solidFill>
              </a:rPr>
              <a:t>16% refer to total project funding </a:t>
            </a:r>
          </a:p>
          <a:p>
            <a:pPr marL="800100" lvl="1" indent="-342900">
              <a:buFont typeface="Courier New" panose="02070309020205020404" pitchFamily="49" charset="0"/>
              <a:buChar char="o"/>
            </a:pPr>
            <a:r>
              <a:rPr lang="en-US" sz="2000" dirty="0">
                <a:solidFill>
                  <a:srgbClr val="36494D"/>
                </a:solidFill>
              </a:rPr>
              <a:t>Almost all fact sheets are in Spanish and English</a:t>
            </a:r>
          </a:p>
          <a:p>
            <a:pPr marL="342900" indent="-342900">
              <a:buFont typeface="Arial" panose="020B0604020202020204" pitchFamily="34" charset="0"/>
              <a:buChar char="•"/>
            </a:pPr>
            <a:r>
              <a:rPr lang="en-US" sz="2100" dirty="0">
                <a:solidFill>
                  <a:srgbClr val="36494D"/>
                </a:solidFill>
              </a:rPr>
              <a:t>Most fact sheet portals include project contact information</a:t>
            </a:r>
          </a:p>
          <a:p>
            <a:pPr marL="342900" indent="-342900">
              <a:buFont typeface="Arial" panose="020B0604020202020204" pitchFamily="34" charset="0"/>
              <a:buChar char="•"/>
            </a:pPr>
            <a:r>
              <a:rPr lang="en-US" sz="2100" dirty="0">
                <a:solidFill>
                  <a:srgbClr val="36494D"/>
                </a:solidFill>
              </a:rPr>
              <a:t>USAID Colombia project implementors can be found by going to the USAID Colombia homepage, selecting the drop-down menu for “Work With Us” and then clicking “</a:t>
            </a:r>
            <a:r>
              <a:rPr lang="en-US" sz="2100" dirty="0">
                <a:solidFill>
                  <a:srgbClr val="36494D"/>
                </a:solidFill>
                <a:hlinkClick r:id="rId5"/>
              </a:rPr>
              <a:t>Partnership Opportunities</a:t>
            </a:r>
            <a:r>
              <a:rPr lang="en-US" sz="2100" dirty="0">
                <a:solidFill>
                  <a:srgbClr val="36494D"/>
                </a:solidFill>
              </a:rPr>
              <a:t>” </a:t>
            </a:r>
          </a:p>
          <a:p>
            <a:pPr marL="342900" indent="-342900">
              <a:buFont typeface="Arial" panose="020B0604020202020204" pitchFamily="34" charset="0"/>
              <a:buChar char="•"/>
            </a:pPr>
            <a:r>
              <a:rPr lang="en-US" sz="2100" dirty="0">
                <a:solidFill>
                  <a:srgbClr val="36494D"/>
                </a:solidFill>
              </a:rPr>
              <a:t>The USAID Colombia page does not provide clear or consistent budget information</a:t>
            </a:r>
          </a:p>
          <a:p>
            <a:pPr marL="342900" indent="-342900">
              <a:buFont typeface="Arial" panose="020B0604020202020204" pitchFamily="34" charset="0"/>
              <a:buChar char="•"/>
            </a:pPr>
            <a:r>
              <a:rPr lang="en-US" sz="2100" dirty="0">
                <a:solidFill>
                  <a:srgbClr val="36494D"/>
                </a:solidFill>
              </a:rPr>
              <a:t>Some USAID Colombia reports can be found on USAID’s </a:t>
            </a:r>
            <a:r>
              <a:rPr lang="en-US" sz="2100" dirty="0">
                <a:solidFill>
                  <a:srgbClr val="36494D"/>
                </a:solidFill>
                <a:hlinkClick r:id="rId6"/>
              </a:rPr>
              <a:t>Development Experience Clearinghouse</a:t>
            </a:r>
            <a:r>
              <a:rPr lang="en-US" sz="2100" dirty="0">
                <a:solidFill>
                  <a:srgbClr val="36494D"/>
                </a:solidFill>
              </a:rPr>
              <a:t> or the </a:t>
            </a:r>
            <a:r>
              <a:rPr lang="en-US" sz="2100" dirty="0">
                <a:solidFill>
                  <a:srgbClr val="36494D"/>
                </a:solidFill>
                <a:hlinkClick r:id="rId7"/>
              </a:rPr>
              <a:t>USAID Evaluations Dashboard</a:t>
            </a:r>
            <a:r>
              <a:rPr lang="en-US" sz="2100" dirty="0">
                <a:solidFill>
                  <a:srgbClr val="36494D"/>
                </a:solidFill>
              </a:rPr>
              <a:t>, but the USAID Colombia site does not provide links to them</a:t>
            </a:r>
          </a:p>
          <a:p>
            <a:pPr marL="800100" lvl="1" indent="-342900">
              <a:buFont typeface="Courier New" panose="02070309020205020404" pitchFamily="49" charset="0"/>
              <a:buChar char="o"/>
            </a:pPr>
            <a:r>
              <a:rPr lang="en-US" sz="1700" dirty="0">
                <a:solidFill>
                  <a:srgbClr val="36494D"/>
                </a:solidFill>
              </a:rPr>
              <a:t>The “Land for Prosperity”, “Partners for Transparency”, and “Indigenous Peoples and Afro-Colombian Empowerment Activity” slides detail the process required for obtaining relevant project information</a:t>
            </a: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2602" y="740107"/>
            <a:ext cx="575598" cy="575598"/>
          </a:xfrm>
          <a:prstGeom prst="rect">
            <a:avLst/>
          </a:prstGeom>
        </p:spPr>
      </p:pic>
      <p:sp>
        <p:nvSpPr>
          <p:cNvPr id="3" name="TextBox 2">
            <a:extLst>
              <a:ext uri="{FF2B5EF4-FFF2-40B4-BE49-F238E27FC236}">
                <a16:creationId xmlns:a16="http://schemas.microsoft.com/office/drawing/2014/main" id="{25CFD904-D035-7C79-9DB3-8FB869890DC7}"/>
              </a:ext>
            </a:extLst>
          </p:cNvPr>
          <p:cNvSpPr txBox="1"/>
          <p:nvPr/>
        </p:nvSpPr>
        <p:spPr>
          <a:xfrm>
            <a:off x="0" y="6611779"/>
            <a:ext cx="4610100" cy="246221"/>
          </a:xfrm>
          <a:prstGeom prst="rect">
            <a:avLst/>
          </a:prstGeom>
          <a:noFill/>
        </p:spPr>
        <p:txBody>
          <a:bodyPr wrap="square" rtlCol="0">
            <a:spAutoFit/>
          </a:bodyPr>
          <a:lstStyle/>
          <a:p>
            <a:r>
              <a:rPr lang="en-US" sz="1000" b="1" dirty="0"/>
              <a:t>*Note</a:t>
            </a:r>
            <a:r>
              <a:rPr lang="en-US" sz="1000" dirty="0"/>
              <a:t>: Accurate as of July 11, 2023</a:t>
            </a:r>
          </a:p>
        </p:txBody>
      </p:sp>
    </p:spTree>
    <p:extLst>
      <p:ext uri="{BB962C8B-B14F-4D97-AF65-F5344CB8AC3E}">
        <p14:creationId xmlns:p14="http://schemas.microsoft.com/office/powerpoint/2010/main" val="2065557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1021912" y="479582"/>
            <a:ext cx="10907486" cy="521049"/>
          </a:xfrm>
        </p:spPr>
        <p:txBody>
          <a:bodyPr>
            <a:noAutofit/>
          </a:bodyPr>
          <a:lstStyle/>
          <a:p>
            <a:r>
              <a:rPr lang="en-US" sz="3000" i="0" dirty="0">
                <a:solidFill>
                  <a:srgbClr val="036C9E"/>
                </a:solidFill>
                <a:effectLst/>
              </a:rPr>
              <a:t>Open government </a:t>
            </a:r>
            <a:r>
              <a:rPr lang="en-US" sz="3000" dirty="0">
                <a:solidFill>
                  <a:srgbClr val="036C9E"/>
                </a:solidFill>
              </a:rPr>
              <a:t>indicators: USAID Colombia current projects</a:t>
            </a:r>
            <a:endParaRPr lang="en-US" sz="3000" dirty="0">
              <a:solidFill>
                <a:srgbClr val="036C9E"/>
              </a:solidFill>
              <a:latin typeface="Myriad Pro SemiCond" panose="020B0503030403020204" pitchFamily="34" charset="0"/>
            </a:endParaRP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2">
            <a:alphaModFix amt="27000"/>
            <a:extLst>
              <a:ext uri="{96DAC541-7B7A-43D3-8B79-37D633B846F1}">
                <asvg:svgBlip xmlns:asvg="http://schemas.microsoft.com/office/drawing/2016/SVG/main" r:embed="rId3"/>
              </a:ext>
            </a:extLst>
          </a:blip>
          <a:stretch>
            <a:fillRect/>
          </a:stretch>
        </p:blipFill>
        <p:spPr>
          <a:xfrm>
            <a:off x="3643424" y="4720856"/>
            <a:ext cx="8548576" cy="2137144"/>
          </a:xfrm>
          <a:prstGeom prst="rect">
            <a:avLst/>
          </a:prstGeom>
        </p:spPr>
      </p:pic>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2602" y="462916"/>
            <a:ext cx="575598" cy="575598"/>
          </a:xfrm>
          <a:prstGeom prst="rect">
            <a:avLst/>
          </a:prstGeom>
        </p:spPr>
      </p:pic>
      <p:sp>
        <p:nvSpPr>
          <p:cNvPr id="3" name="TextBox 2">
            <a:extLst>
              <a:ext uri="{FF2B5EF4-FFF2-40B4-BE49-F238E27FC236}">
                <a16:creationId xmlns:a16="http://schemas.microsoft.com/office/drawing/2014/main" id="{17CA1334-7330-388A-6E7F-7F43BC77CC54}"/>
              </a:ext>
            </a:extLst>
          </p:cNvPr>
          <p:cNvSpPr txBox="1"/>
          <p:nvPr/>
        </p:nvSpPr>
        <p:spPr>
          <a:xfrm>
            <a:off x="2746204" y="1008432"/>
            <a:ext cx="6699592" cy="338554"/>
          </a:xfrm>
          <a:prstGeom prst="rect">
            <a:avLst/>
          </a:prstGeom>
          <a:noFill/>
        </p:spPr>
        <p:txBody>
          <a:bodyPr wrap="square" rtlCol="0">
            <a:spAutoFit/>
          </a:bodyPr>
          <a:lstStyle/>
          <a:p>
            <a:r>
              <a:rPr lang="en-US" sz="1600" dirty="0">
                <a:solidFill>
                  <a:srgbClr val="036C9E"/>
                </a:solidFill>
              </a:rPr>
              <a:t>Data based on 45 projects with fact sheets available on </a:t>
            </a:r>
            <a:r>
              <a:rPr lang="en-US" sz="1600" dirty="0">
                <a:solidFill>
                  <a:srgbClr val="036C9E"/>
                </a:solidFill>
                <a:hlinkClick r:id="rId6"/>
              </a:rPr>
              <a:t>USAID Colombia</a:t>
            </a:r>
            <a:endParaRPr lang="en-US" sz="1600" dirty="0"/>
          </a:p>
        </p:txBody>
      </p:sp>
      <p:sp>
        <p:nvSpPr>
          <p:cNvPr id="9" name="TextBox 8">
            <a:extLst>
              <a:ext uri="{FF2B5EF4-FFF2-40B4-BE49-F238E27FC236}">
                <a16:creationId xmlns:a16="http://schemas.microsoft.com/office/drawing/2014/main" id="{59B59B1B-E773-119D-36DD-157C16D255EB}"/>
              </a:ext>
            </a:extLst>
          </p:cNvPr>
          <p:cNvSpPr txBox="1"/>
          <p:nvPr/>
        </p:nvSpPr>
        <p:spPr>
          <a:xfrm>
            <a:off x="0" y="6432664"/>
            <a:ext cx="10432473" cy="400110"/>
          </a:xfrm>
          <a:prstGeom prst="rect">
            <a:avLst/>
          </a:prstGeom>
          <a:noFill/>
        </p:spPr>
        <p:txBody>
          <a:bodyPr wrap="square" rtlCol="0">
            <a:spAutoFit/>
          </a:bodyPr>
          <a:lstStyle/>
          <a:p>
            <a:r>
              <a:rPr lang="en-US" sz="1000" b="1" i="0" u="none" strike="noStrike" kern="1200" baseline="0" dirty="0"/>
              <a:t>Sources</a:t>
            </a:r>
            <a:r>
              <a:rPr lang="en-US" sz="1000" b="0" i="0" u="none" strike="noStrike" kern="1200" baseline="0" dirty="0"/>
              <a:t>: </a:t>
            </a:r>
            <a:r>
              <a:rPr lang="en-US" sz="1000" b="0" i="0" u="none" strike="noStrike" kern="1200" baseline="0" dirty="0">
                <a:solidFill>
                  <a:sysClr val="windowText" lastClr="000000">
                    <a:lumMod val="65000"/>
                    <a:lumOff val="35000"/>
                  </a:sysClr>
                </a:solidFill>
                <a:hlinkClick r:id="rId6"/>
              </a:rPr>
              <a:t>https://www.usaid.gov/colombia/newsroom/fact-sheets</a:t>
            </a:r>
            <a:r>
              <a:rPr lang="en-US" sz="1000" b="0" i="0" u="none" strike="noStrike" kern="1200" baseline="0" dirty="0">
                <a:solidFill>
                  <a:sysClr val="windowText" lastClr="000000">
                    <a:lumMod val="65000"/>
                    <a:lumOff val="35000"/>
                  </a:sysClr>
                </a:solidFill>
              </a:rPr>
              <a:t>; </a:t>
            </a:r>
            <a:r>
              <a:rPr lang="en-US" sz="1000" b="0" i="0" u="none" strike="noStrike" kern="1200" baseline="0" dirty="0">
                <a:solidFill>
                  <a:sysClr val="windowText" lastClr="000000">
                    <a:lumMod val="65000"/>
                    <a:lumOff val="35000"/>
                  </a:sysClr>
                </a:solidFill>
                <a:hlinkClick r:id="rId7"/>
              </a:rPr>
              <a:t>https://www.usaid.gov/colombia/newsroom/key-documents</a:t>
            </a:r>
            <a:r>
              <a:rPr lang="en-US" sz="1000" b="0" i="0" u="none" strike="noStrike" kern="1200" baseline="0" dirty="0">
                <a:solidFill>
                  <a:sysClr val="windowText" lastClr="000000">
                    <a:lumMod val="65000"/>
                    <a:lumOff val="35000"/>
                  </a:sysClr>
                </a:solidFill>
              </a:rPr>
              <a:t>;  </a:t>
            </a:r>
            <a:r>
              <a:rPr lang="en-US" sz="1000" b="0" i="0" u="none" strike="noStrike" kern="1200" baseline="0" dirty="0">
                <a:solidFill>
                  <a:sysClr val="windowText" lastClr="000000">
                    <a:lumMod val="65000"/>
                    <a:lumOff val="35000"/>
                  </a:sysClr>
                </a:solidFill>
                <a:hlinkClick r:id="rId8"/>
              </a:rPr>
              <a:t>https://www.usaspending.gov</a:t>
            </a:r>
            <a:r>
              <a:rPr lang="en-US" sz="1000" b="0" i="0" u="none" strike="noStrike" kern="1200" baseline="0" dirty="0">
                <a:solidFill>
                  <a:sysClr val="windowText" lastClr="000000">
                    <a:lumMod val="65000"/>
                    <a:lumOff val="35000"/>
                  </a:sysClr>
                </a:solidFill>
              </a:rPr>
              <a:t>; </a:t>
            </a:r>
            <a:r>
              <a:rPr lang="en-US" sz="1000" b="0" i="0" u="none" strike="noStrike" kern="1200" baseline="0" dirty="0">
                <a:solidFill>
                  <a:sysClr val="windowText" lastClr="000000">
                    <a:lumMod val="65000"/>
                    <a:lumOff val="35000"/>
                  </a:sysClr>
                </a:solidFill>
                <a:hlinkClick r:id="rId9"/>
              </a:rPr>
              <a:t>https://www.usaid.gov/evaluation/evaluations-usaid-dashboard</a:t>
            </a:r>
            <a:r>
              <a:rPr lang="en-US" sz="1000" b="0" i="0" u="none" strike="noStrike" kern="1200" baseline="0" dirty="0">
                <a:solidFill>
                  <a:sysClr val="windowText" lastClr="000000">
                    <a:lumMod val="65000"/>
                    <a:lumOff val="35000"/>
                  </a:sysClr>
                </a:solidFill>
              </a:rPr>
              <a:t>. </a:t>
            </a:r>
            <a:r>
              <a:rPr lang="en-US" sz="1000" b="0" i="0" u="none" strike="noStrike" kern="1200" baseline="0" dirty="0"/>
              <a:t>*The 45 project fact sheets analyzed represent all unique fact sheets on the USAID Colombia webpage on July 1, 2023</a:t>
            </a:r>
            <a:endParaRPr lang="en-US" sz="1000" dirty="0"/>
          </a:p>
        </p:txBody>
      </p:sp>
      <p:pic>
        <p:nvPicPr>
          <p:cNvPr id="7" name="Picture 6" descr="A graph of blue and yellow bars&#10;&#10;Description automatically generated">
            <a:extLst>
              <a:ext uri="{FF2B5EF4-FFF2-40B4-BE49-F238E27FC236}">
                <a16:creationId xmlns:a16="http://schemas.microsoft.com/office/drawing/2014/main" id="{30DFCC66-F3C4-8F07-C281-EB6A2DE73C7B}"/>
              </a:ext>
            </a:extLst>
          </p:cNvPr>
          <p:cNvPicPr>
            <a:picLocks noChangeAspect="1"/>
          </p:cNvPicPr>
          <p:nvPr/>
        </p:nvPicPr>
        <p:blipFill rotWithShape="1">
          <a:blip r:embed="rId10"/>
          <a:srcRect t="5256"/>
          <a:stretch/>
        </p:blipFill>
        <p:spPr>
          <a:xfrm>
            <a:off x="1432879" y="1309272"/>
            <a:ext cx="9326241" cy="5123392"/>
          </a:xfrm>
          <a:prstGeom prst="rect">
            <a:avLst/>
          </a:prstGeom>
        </p:spPr>
      </p:pic>
    </p:spTree>
    <p:extLst>
      <p:ext uri="{BB962C8B-B14F-4D97-AF65-F5344CB8AC3E}">
        <p14:creationId xmlns:p14="http://schemas.microsoft.com/office/powerpoint/2010/main" val="80855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977774" y="609008"/>
            <a:ext cx="10951624" cy="837796"/>
          </a:xfrm>
        </p:spPr>
        <p:txBody>
          <a:bodyPr>
            <a:noAutofit/>
          </a:bodyPr>
          <a:lstStyle/>
          <a:p>
            <a:r>
              <a:rPr lang="en-US" sz="2300" dirty="0">
                <a:solidFill>
                  <a:srgbClr val="036C9E"/>
                </a:solidFill>
                <a:latin typeface="Myriad Pro SemiCond" panose="020B0503030403020204" pitchFamily="34" charset="0"/>
              </a:rPr>
              <a:t>Context: Publicly available U.S. foreign assistance data is incomplete for FY2020-23</a:t>
            </a: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212581" y="1719228"/>
            <a:ext cx="11766837" cy="4785712"/>
          </a:xfrm>
          <a:prstGeom prst="rect">
            <a:avLst/>
          </a:prstGeom>
          <a:noFill/>
        </p:spPr>
        <p:txBody>
          <a:bodyPr wrap="square" rtlCol="0">
            <a:noAutofit/>
          </a:bodyPr>
          <a:lstStyle/>
          <a:p>
            <a:pPr marL="285750" indent="-285750">
              <a:buFont typeface="Arial" panose="020B0604020202020204" pitchFamily="34" charset="0"/>
              <a:buChar char="•"/>
            </a:pPr>
            <a:r>
              <a:rPr lang="en-US" sz="2000" b="1" dirty="0">
                <a:solidFill>
                  <a:srgbClr val="36494D"/>
                </a:solidFill>
              </a:rPr>
              <a:t>U.S. bilateral aid is still key. </a:t>
            </a:r>
            <a:r>
              <a:rPr lang="en-US" sz="2000" dirty="0">
                <a:solidFill>
                  <a:srgbClr val="36494D"/>
                </a:solidFill>
              </a:rPr>
              <a:t>The U.S. is Colombia’s leading bilateral donor, providing more funding than the next four donors combined (the most recent available data is from 2019). Yet priorities have changed significantly since Plan Colombia</a:t>
            </a:r>
          </a:p>
          <a:p>
            <a:pPr marL="285750" indent="-285750">
              <a:buFont typeface="Arial" panose="020B0604020202020204" pitchFamily="34" charset="0"/>
              <a:buChar char="•"/>
            </a:pPr>
            <a:r>
              <a:rPr lang="en-US" sz="2000" b="1" dirty="0">
                <a:solidFill>
                  <a:srgbClr val="36494D"/>
                </a:solidFill>
              </a:rPr>
              <a:t>WOLA finds </a:t>
            </a:r>
            <a:r>
              <a:rPr lang="en-US" sz="2000" b="1" dirty="0">
                <a:solidFill>
                  <a:srgbClr val="36494D"/>
                </a:solidFill>
                <a:hlinkClick r:id="rId5"/>
              </a:rPr>
              <a:t>the focus of U.S. funding</a:t>
            </a:r>
            <a:r>
              <a:rPr lang="en-US" sz="2000" b="1" dirty="0">
                <a:solidFill>
                  <a:srgbClr val="36494D"/>
                </a:solidFill>
              </a:rPr>
              <a:t> shifted to peace and development following Colombia’s 2016 Accord. </a:t>
            </a:r>
            <a:r>
              <a:rPr lang="en-US" sz="2000" dirty="0">
                <a:solidFill>
                  <a:srgbClr val="36494D"/>
                </a:solidFill>
              </a:rPr>
              <a:t>The </a:t>
            </a:r>
            <a:r>
              <a:rPr lang="en-US" sz="2000" dirty="0">
                <a:solidFill>
                  <a:srgbClr val="36494D"/>
                </a:solidFill>
                <a:hlinkClick r:id="rId6"/>
              </a:rPr>
              <a:t>military &amp; law enforcement share</a:t>
            </a:r>
            <a:r>
              <a:rPr lang="en-US" sz="2000" dirty="0">
                <a:solidFill>
                  <a:srgbClr val="36494D"/>
                </a:solidFill>
              </a:rPr>
              <a:t> of total bilateral aid requested by the President to Congress fell from 76% in 2008 to 49% in 2023</a:t>
            </a:r>
          </a:p>
          <a:p>
            <a:pPr marL="285750" indent="-285750">
              <a:buFont typeface="Arial" panose="020B0604020202020204" pitchFamily="34" charset="0"/>
              <a:buChar char="•"/>
            </a:pPr>
            <a:r>
              <a:rPr lang="en-US" sz="2000" b="1" dirty="0">
                <a:solidFill>
                  <a:srgbClr val="36494D"/>
                </a:solidFill>
              </a:rPr>
              <a:t>The amount of U.S. humanitarian aid has grown significantly. </a:t>
            </a:r>
            <a:r>
              <a:rPr lang="en-US" sz="2000" dirty="0">
                <a:solidFill>
                  <a:srgbClr val="36494D"/>
                </a:solidFill>
              </a:rPr>
              <a:t>In the most recent year </a:t>
            </a:r>
            <a:r>
              <a:rPr lang="en-US" sz="2000" dirty="0" err="1">
                <a:solidFill>
                  <a:srgbClr val="36494D"/>
                </a:solidFill>
              </a:rPr>
              <a:t>ForeignAssistance.gov</a:t>
            </a:r>
            <a:r>
              <a:rPr lang="en-US" sz="2000" dirty="0">
                <a:solidFill>
                  <a:srgbClr val="36494D"/>
                </a:solidFill>
              </a:rPr>
              <a:t> lists data as fully reported (2022), humanitarian aid was 33% </a:t>
            </a:r>
            <a:r>
              <a:rPr lang="en-US" sz="2000" dirty="0" err="1">
                <a:solidFill>
                  <a:srgbClr val="36494D"/>
                </a:solidFill>
              </a:rPr>
              <a:t>ofof</a:t>
            </a:r>
            <a:r>
              <a:rPr lang="en-US" sz="2000" dirty="0">
                <a:solidFill>
                  <a:srgbClr val="36494D"/>
                </a:solidFill>
              </a:rPr>
              <a:t> Colombia’s FY2021 total. A clearer picture of sectoral trends requires rethinking official categories (e.g., “peace and security”)</a:t>
            </a:r>
          </a:p>
          <a:p>
            <a:pPr marL="285750" indent="-285750">
              <a:buFont typeface="Arial" panose="020B0604020202020204" pitchFamily="34" charset="0"/>
              <a:buChar char="•"/>
            </a:pPr>
            <a:r>
              <a:rPr lang="en-US" sz="2000" b="1" dirty="0">
                <a:solidFill>
                  <a:srgbClr val="36494D"/>
                </a:solidFill>
              </a:rPr>
              <a:t>Lack of public disclosure of U.S. military aid prevents a comprehensive overview of U.S. aid trends. </a:t>
            </a:r>
            <a:r>
              <a:rPr lang="en-US" sz="2000" dirty="0">
                <a:solidFill>
                  <a:srgbClr val="36494D"/>
                </a:solidFill>
              </a:rPr>
              <a:t>The U.S. government has not published complete military aid data since FY2019</a:t>
            </a:r>
          </a:p>
          <a:p>
            <a:pPr marL="742950" lvl="1" indent="-285750">
              <a:buFont typeface="Arial" panose="020B0604020202020204" pitchFamily="34" charset="0"/>
              <a:buChar char="•"/>
            </a:pPr>
            <a:r>
              <a:rPr lang="en-US" sz="2000" dirty="0">
                <a:solidFill>
                  <a:srgbClr val="36494D"/>
                </a:solidFill>
              </a:rPr>
              <a:t>Department of Defense FY2020-23 data are listed as ”partial agency”</a:t>
            </a:r>
          </a:p>
          <a:p>
            <a:pPr marL="742950" lvl="1" indent="-285750">
              <a:buFont typeface="Arial" panose="020B0604020202020204" pitchFamily="34" charset="0"/>
              <a:buChar char="•"/>
            </a:pPr>
            <a:r>
              <a:rPr lang="en-US" sz="2000" dirty="0">
                <a:solidFill>
                  <a:srgbClr val="36494D"/>
                </a:solidFill>
              </a:rPr>
              <a:t>State Department data provide limited information on funding priorities for counter-narcotics projects</a:t>
            </a:r>
          </a:p>
          <a:p>
            <a:pPr lvl="1"/>
            <a:r>
              <a:rPr lang="en-US" sz="1900" dirty="0">
                <a:solidFill>
                  <a:srgbClr val="36494D"/>
                </a:solidFill>
              </a:rPr>
              <a:t> </a:t>
            </a: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2602" y="740107"/>
            <a:ext cx="575598" cy="575598"/>
          </a:xfrm>
          <a:prstGeom prst="rect">
            <a:avLst/>
          </a:prstGeom>
        </p:spPr>
      </p:pic>
    </p:spTree>
    <p:extLst>
      <p:ext uri="{BB962C8B-B14F-4D97-AF65-F5344CB8AC3E}">
        <p14:creationId xmlns:p14="http://schemas.microsoft.com/office/powerpoint/2010/main" val="2140442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1021912" y="286118"/>
            <a:ext cx="10907486" cy="521049"/>
          </a:xfrm>
        </p:spPr>
        <p:txBody>
          <a:bodyPr>
            <a:noAutofit/>
          </a:bodyPr>
          <a:lstStyle/>
          <a:p>
            <a:r>
              <a:rPr lang="en-US" sz="2800" i="0" dirty="0">
                <a:solidFill>
                  <a:srgbClr val="036C9E"/>
                </a:solidFill>
                <a:effectLst/>
              </a:rPr>
              <a:t>Open government indicators: Largest 20 USAID Colombia projects†</a:t>
            </a:r>
            <a:endParaRPr lang="en-US" sz="2800" dirty="0">
              <a:solidFill>
                <a:srgbClr val="036C9E"/>
              </a:solidFill>
              <a:latin typeface="Myriad Pro SemiCond" panose="020B0503030403020204" pitchFamily="34" charset="0"/>
            </a:endParaRP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2">
            <a:alphaModFix amt="27000"/>
            <a:extLst>
              <a:ext uri="{96DAC541-7B7A-43D3-8B79-37D633B846F1}">
                <asvg:svgBlip xmlns:asvg="http://schemas.microsoft.com/office/drawing/2016/SVG/main" r:embed="rId3"/>
              </a:ext>
            </a:extLst>
          </a:blip>
          <a:stretch>
            <a:fillRect/>
          </a:stretch>
        </p:blipFill>
        <p:spPr>
          <a:xfrm>
            <a:off x="3643424" y="4720856"/>
            <a:ext cx="8548576" cy="2137144"/>
          </a:xfrm>
          <a:prstGeom prst="rect">
            <a:avLst/>
          </a:prstGeom>
        </p:spPr>
      </p:pic>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2602" y="258844"/>
            <a:ext cx="575598" cy="575598"/>
          </a:xfrm>
          <a:prstGeom prst="rect">
            <a:avLst/>
          </a:prstGeom>
        </p:spPr>
      </p:pic>
      <p:sp>
        <p:nvSpPr>
          <p:cNvPr id="7" name="TextBox 6">
            <a:extLst>
              <a:ext uri="{FF2B5EF4-FFF2-40B4-BE49-F238E27FC236}">
                <a16:creationId xmlns:a16="http://schemas.microsoft.com/office/drawing/2014/main" id="{E1313D1E-ADD5-6F18-79DE-F7F64803490E}"/>
              </a:ext>
            </a:extLst>
          </p:cNvPr>
          <p:cNvSpPr txBox="1"/>
          <p:nvPr/>
        </p:nvSpPr>
        <p:spPr>
          <a:xfrm>
            <a:off x="0" y="6398565"/>
            <a:ext cx="12192000" cy="461665"/>
          </a:xfrm>
          <a:prstGeom prst="rect">
            <a:avLst/>
          </a:prstGeom>
          <a:noFill/>
        </p:spPr>
        <p:txBody>
          <a:bodyPr wrap="square" rtlCol="0">
            <a:spAutoFit/>
          </a:bodyPr>
          <a:lstStyle/>
          <a:p>
            <a:r>
              <a:rPr lang="en-US" sz="800" b="1" dirty="0"/>
              <a:t>†Note: </a:t>
            </a:r>
            <a:r>
              <a:rPr lang="en-US" sz="800" dirty="0"/>
              <a:t>This list is inclusive of projects with fact sheets on Colombia’s </a:t>
            </a:r>
            <a:r>
              <a:rPr lang="en-US" sz="800" dirty="0" err="1"/>
              <a:t>USAID.gov</a:t>
            </a:r>
            <a:r>
              <a:rPr lang="en-US" sz="800" dirty="0"/>
              <a:t> webpage that have publicly available budget data. The slide “Open government indicators: USAID Colombia fact sheets” reveals the finding that 22% of projects do not have searchable budget data available on USASpending.gov</a:t>
            </a:r>
          </a:p>
          <a:p>
            <a:r>
              <a:rPr lang="en-US" sz="800" b="1" dirty="0"/>
              <a:t>*Note:</a:t>
            </a:r>
            <a:r>
              <a:rPr lang="en-US" sz="800" dirty="0"/>
              <a:t>. Obligated is defined by USASpending.gov as “The amount of money that an agency has promised to pay, usually because the agency has signed a contract, awarded a grant, or placed an order for goods or services.”</a:t>
            </a:r>
            <a:endParaRPr lang="en-US" sz="800" b="1" dirty="0"/>
          </a:p>
        </p:txBody>
      </p:sp>
      <p:graphicFrame>
        <p:nvGraphicFramePr>
          <p:cNvPr id="14" name="Table 13">
            <a:extLst>
              <a:ext uri="{FF2B5EF4-FFF2-40B4-BE49-F238E27FC236}">
                <a16:creationId xmlns:a16="http://schemas.microsoft.com/office/drawing/2014/main" id="{96CA9FB8-8572-6542-7659-9EC6E49D8542}"/>
              </a:ext>
            </a:extLst>
          </p:cNvPr>
          <p:cNvGraphicFramePr>
            <a:graphicFrameLocks noGrp="1"/>
          </p:cNvGraphicFramePr>
          <p:nvPr>
            <p:extLst>
              <p:ext uri="{D42A27DB-BD31-4B8C-83A1-F6EECF244321}">
                <p14:modId xmlns:p14="http://schemas.microsoft.com/office/powerpoint/2010/main" val="2364000540"/>
              </p:ext>
            </p:extLst>
          </p:nvPr>
        </p:nvGraphicFramePr>
        <p:xfrm>
          <a:off x="60159" y="1032950"/>
          <a:ext cx="11869239" cy="5367845"/>
        </p:xfrm>
        <a:graphic>
          <a:graphicData uri="http://schemas.openxmlformats.org/drawingml/2006/table">
            <a:tbl>
              <a:tblPr/>
              <a:tblGrid>
                <a:gridCol w="2226874">
                  <a:extLst>
                    <a:ext uri="{9D8B030D-6E8A-4147-A177-3AD203B41FA5}">
                      <a16:colId xmlns:a16="http://schemas.microsoft.com/office/drawing/2014/main" val="4215669076"/>
                    </a:ext>
                  </a:extLst>
                </a:gridCol>
                <a:gridCol w="1078797">
                  <a:extLst>
                    <a:ext uri="{9D8B030D-6E8A-4147-A177-3AD203B41FA5}">
                      <a16:colId xmlns:a16="http://schemas.microsoft.com/office/drawing/2014/main" val="1423822823"/>
                    </a:ext>
                  </a:extLst>
                </a:gridCol>
                <a:gridCol w="1078797">
                  <a:extLst>
                    <a:ext uri="{9D8B030D-6E8A-4147-A177-3AD203B41FA5}">
                      <a16:colId xmlns:a16="http://schemas.microsoft.com/office/drawing/2014/main" val="4058210096"/>
                    </a:ext>
                  </a:extLst>
                </a:gridCol>
                <a:gridCol w="1078797">
                  <a:extLst>
                    <a:ext uri="{9D8B030D-6E8A-4147-A177-3AD203B41FA5}">
                      <a16:colId xmlns:a16="http://schemas.microsoft.com/office/drawing/2014/main" val="3616148956"/>
                    </a:ext>
                  </a:extLst>
                </a:gridCol>
                <a:gridCol w="1078797">
                  <a:extLst>
                    <a:ext uri="{9D8B030D-6E8A-4147-A177-3AD203B41FA5}">
                      <a16:colId xmlns:a16="http://schemas.microsoft.com/office/drawing/2014/main" val="1689246590"/>
                    </a:ext>
                  </a:extLst>
                </a:gridCol>
                <a:gridCol w="1078797">
                  <a:extLst>
                    <a:ext uri="{9D8B030D-6E8A-4147-A177-3AD203B41FA5}">
                      <a16:colId xmlns:a16="http://schemas.microsoft.com/office/drawing/2014/main" val="3115115200"/>
                    </a:ext>
                  </a:extLst>
                </a:gridCol>
                <a:gridCol w="1417776">
                  <a:extLst>
                    <a:ext uri="{9D8B030D-6E8A-4147-A177-3AD203B41FA5}">
                      <a16:colId xmlns:a16="http://schemas.microsoft.com/office/drawing/2014/main" val="3902283708"/>
                    </a:ext>
                  </a:extLst>
                </a:gridCol>
                <a:gridCol w="1078797">
                  <a:extLst>
                    <a:ext uri="{9D8B030D-6E8A-4147-A177-3AD203B41FA5}">
                      <a16:colId xmlns:a16="http://schemas.microsoft.com/office/drawing/2014/main" val="3592603502"/>
                    </a:ext>
                  </a:extLst>
                </a:gridCol>
                <a:gridCol w="1751807">
                  <a:extLst>
                    <a:ext uri="{9D8B030D-6E8A-4147-A177-3AD203B41FA5}">
                      <a16:colId xmlns:a16="http://schemas.microsoft.com/office/drawing/2014/main" val="765412714"/>
                    </a:ext>
                  </a:extLst>
                </a:gridCol>
              </a:tblGrid>
              <a:tr h="777449">
                <a:tc>
                  <a:txBody>
                    <a:bodyPr/>
                    <a:lstStyle/>
                    <a:p>
                      <a:pPr algn="l" fontAlgn="t"/>
                      <a:r>
                        <a:rPr lang="en-US" sz="1000" b="1" i="0" u="none" strike="noStrike" dirty="0">
                          <a:solidFill>
                            <a:srgbClr val="FFFFFF"/>
                          </a:solidFill>
                          <a:effectLst/>
                          <a:latin typeface="Calibri" panose="020F0502020204030204" pitchFamily="34" charset="0"/>
                        </a:rPr>
                        <a:t>Project Name</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t"/>
                      <a:r>
                        <a:rPr lang="en-US" sz="1000" b="1" i="0" u="none" strike="noStrike" dirty="0">
                          <a:solidFill>
                            <a:srgbClr val="FFFFFF"/>
                          </a:solidFill>
                          <a:effectLst/>
                          <a:latin typeface="Calibri" panose="020F0502020204030204" pitchFamily="34" charset="0"/>
                        </a:rPr>
                        <a:t>Implementing Partner</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t"/>
                      <a:r>
                        <a:rPr lang="en-US" sz="1000" b="1" i="0" u="none" strike="noStrike" dirty="0">
                          <a:solidFill>
                            <a:srgbClr val="FFFFFF"/>
                          </a:solidFill>
                          <a:effectLst/>
                          <a:latin typeface="Calibri" panose="020F0502020204030204" pitchFamily="34" charset="0"/>
                        </a:rPr>
                        <a:t>Total Project Funding Obligated* as of July 12, 2023</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t"/>
                      <a:r>
                        <a:rPr lang="en-US" sz="1000" b="1" i="0" u="none" strike="noStrike">
                          <a:solidFill>
                            <a:srgbClr val="FFFFFF"/>
                          </a:solidFill>
                          <a:effectLst/>
                          <a:latin typeface="Calibri" panose="020F0502020204030204" pitchFamily="34" charset="0"/>
                        </a:rPr>
                        <a:t>Does the USAID fact sheet clearly identify the implementing partner?</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t"/>
                      <a:r>
                        <a:rPr lang="en-US" sz="1000" b="1" i="0" u="none" strike="noStrike">
                          <a:solidFill>
                            <a:srgbClr val="FFFFFF"/>
                          </a:solidFill>
                          <a:effectLst/>
                          <a:latin typeface="Calibri" panose="020F0502020204030204" pitchFamily="34" charset="0"/>
                        </a:rPr>
                        <a:t>Does the USAID fact sheet list the total project budget?</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t"/>
                      <a:r>
                        <a:rPr lang="en-US" sz="1000" b="1" i="0" u="none" strike="noStrike">
                          <a:solidFill>
                            <a:srgbClr val="FFFFFF"/>
                          </a:solidFill>
                          <a:effectLst/>
                          <a:latin typeface="Calibri" panose="020F0502020204030204" pitchFamily="34" charset="0"/>
                        </a:rPr>
                        <a:t>Does the USAID fact sheet portal page list an e-mail contact?</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t"/>
                      <a:r>
                        <a:rPr lang="en-US" sz="1000" b="1" i="0" u="none" strike="noStrike">
                          <a:solidFill>
                            <a:srgbClr val="FFFFFF"/>
                          </a:solidFill>
                          <a:effectLst/>
                          <a:latin typeface="Calibri" panose="020F0502020204030204" pitchFamily="34" charset="0"/>
                        </a:rPr>
                        <a:t>Is project data searchable on USASpending using project name or implementing partner name?</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t"/>
                      <a:r>
                        <a:rPr lang="en-US" sz="1000" b="1" i="0" u="none" strike="noStrike">
                          <a:solidFill>
                            <a:srgbClr val="FFFFFF"/>
                          </a:solidFill>
                          <a:effectLst/>
                          <a:latin typeface="Calibri" panose="020F0502020204030204" pitchFamily="34" charset="0"/>
                        </a:rPr>
                        <a:t>Does USASpending list sub-award data for the project?</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l" fontAlgn="t"/>
                      <a:r>
                        <a:rPr lang="en-US" sz="1000" b="1" i="0" u="none" strike="noStrike">
                          <a:solidFill>
                            <a:srgbClr val="FFFFFF"/>
                          </a:solidFill>
                          <a:effectLst/>
                          <a:latin typeface="Calibri" panose="020F0502020204030204" pitchFamily="34" charset="0"/>
                        </a:rPr>
                        <a:t>Does the USAID Evaluations dashboard provide project baseline, impact, or performance evaluation reports?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702097920"/>
                  </a:ext>
                </a:extLst>
              </a:tr>
              <a:tr h="160064">
                <a:tc>
                  <a:txBody>
                    <a:bodyPr/>
                    <a:lstStyle/>
                    <a:p>
                      <a:pPr algn="l" fontAlgn="t"/>
                      <a:r>
                        <a:rPr lang="en-US" sz="1000" b="1" i="0" u="sng" strike="noStrike">
                          <a:solidFill>
                            <a:srgbClr val="0563C1"/>
                          </a:solidFill>
                          <a:effectLst/>
                          <a:latin typeface="Calibri" panose="020F0502020204030204" pitchFamily="34" charset="0"/>
                          <a:hlinkClick r:id="rId6"/>
                        </a:rPr>
                        <a:t>Land for Prosperity</a:t>
                      </a:r>
                      <a:endParaRPr lang="en-US" sz="1000" b="1"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rPr>
                        <a:t>Tetra Tech</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sng" strike="noStrike" dirty="0">
                          <a:solidFill>
                            <a:srgbClr val="0563C1"/>
                          </a:solidFill>
                          <a:effectLst/>
                          <a:latin typeface="Calibri" panose="020F0502020204030204" pitchFamily="34" charset="0"/>
                          <a:hlinkClick r:id="rId7"/>
                        </a:rPr>
                        <a:t>$77,142,756 </a:t>
                      </a:r>
                      <a:endParaRPr lang="en-US" sz="1000" b="0" i="0" u="sng" strike="noStrike" dirty="0">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548686770"/>
                  </a:ext>
                </a:extLst>
              </a:tr>
              <a:tr h="314410">
                <a:tc>
                  <a:txBody>
                    <a:bodyPr/>
                    <a:lstStyle/>
                    <a:p>
                      <a:pPr algn="l" fontAlgn="t"/>
                      <a:r>
                        <a:rPr lang="en-US" sz="1000" b="1" i="0" u="sng" strike="noStrike" dirty="0">
                          <a:solidFill>
                            <a:srgbClr val="0563C1"/>
                          </a:solidFill>
                          <a:effectLst/>
                          <a:latin typeface="Calibri" panose="020F0502020204030204" pitchFamily="34" charset="0"/>
                          <a:hlinkClick r:id="rId8"/>
                        </a:rPr>
                        <a:t>Community Development and Licit Opportunities (CDLO)</a:t>
                      </a:r>
                      <a:endParaRPr lang="en-US" sz="1000" b="1" i="0" u="sng" strike="noStrike" dirty="0">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Tetra Tech</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sng" strike="noStrike" dirty="0">
                          <a:solidFill>
                            <a:srgbClr val="0563C1"/>
                          </a:solidFill>
                          <a:effectLst/>
                          <a:latin typeface="Calibri" panose="020F0502020204030204" pitchFamily="34" charset="0"/>
                          <a:hlinkClick r:id="rId9"/>
                        </a:rPr>
                        <a:t>$71,548,083 </a:t>
                      </a:r>
                      <a:endParaRPr lang="en-US" sz="1000" b="0" i="0" u="sng" strike="noStrike" dirty="0">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6100"/>
                          </a:solidFill>
                          <a:effectLst/>
                          <a:latin typeface="Calibri" panose="020F0502020204030204" pitchFamily="34" charset="0"/>
                        </a:rPr>
                        <a:t>Yes</a:t>
                      </a:r>
                    </a:p>
                    <a:p>
                      <a:pPr algn="ctr" fontAlgn="t"/>
                      <a:endParaRPr lang="en-US" sz="1000" b="0" i="0" u="none" strike="noStrike" dirty="0">
                        <a:solidFill>
                          <a:srgbClr val="9C0006"/>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198547650"/>
                  </a:ext>
                </a:extLst>
              </a:tr>
              <a:tr h="160064">
                <a:tc>
                  <a:txBody>
                    <a:bodyPr/>
                    <a:lstStyle/>
                    <a:p>
                      <a:pPr algn="l" fontAlgn="t"/>
                      <a:r>
                        <a:rPr lang="en-US" sz="1000" b="1" i="0" u="sng" strike="noStrike">
                          <a:solidFill>
                            <a:srgbClr val="0563C1"/>
                          </a:solidFill>
                          <a:effectLst/>
                          <a:latin typeface="Calibri" panose="020F0502020204030204" pitchFamily="34" charset="0"/>
                          <a:hlinkClick r:id="rId10"/>
                        </a:rPr>
                        <a:t>Paramos and Forests Activity</a:t>
                      </a:r>
                      <a:endParaRPr lang="en-US" sz="1000" b="1"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rPr>
                        <a:t>Chemonics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sng" strike="noStrike" dirty="0">
                          <a:solidFill>
                            <a:srgbClr val="0563C1"/>
                          </a:solidFill>
                          <a:effectLst/>
                          <a:latin typeface="Calibri" panose="020F0502020204030204" pitchFamily="34" charset="0"/>
                          <a:hlinkClick r:id="rId11"/>
                        </a:rPr>
                        <a:t>$37,934,306 </a:t>
                      </a:r>
                      <a:endParaRPr lang="en-US" sz="1000" b="0" i="0" u="sng" strike="noStrike" dirty="0">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936489269"/>
                  </a:ext>
                </a:extLst>
              </a:tr>
              <a:tr h="160064">
                <a:tc>
                  <a:txBody>
                    <a:bodyPr/>
                    <a:lstStyle/>
                    <a:p>
                      <a:pPr algn="l" fontAlgn="t"/>
                      <a:r>
                        <a:rPr lang="en-US" sz="1000" b="1" i="0" u="sng" strike="noStrike">
                          <a:solidFill>
                            <a:srgbClr val="0563C1"/>
                          </a:solidFill>
                          <a:effectLst/>
                          <a:latin typeface="Calibri" panose="020F0502020204030204" pitchFamily="34" charset="0"/>
                          <a:hlinkClick r:id="rId12"/>
                        </a:rPr>
                        <a:t>Community Stabilization Activity (CSA)</a:t>
                      </a:r>
                      <a:endParaRPr lang="en-US" sz="1000" b="1"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IOM</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sng" strike="noStrike" dirty="0">
                          <a:solidFill>
                            <a:srgbClr val="0563C1"/>
                          </a:solidFill>
                          <a:effectLst/>
                          <a:latin typeface="Calibri" panose="020F0502020204030204" pitchFamily="34" charset="0"/>
                          <a:hlinkClick r:id="rId13"/>
                        </a:rPr>
                        <a:t>$31,174,669 </a:t>
                      </a:r>
                      <a:endParaRPr lang="en-US" sz="1000" b="0" i="0" u="sng" strike="noStrike" dirty="0">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068680488"/>
                  </a:ext>
                </a:extLst>
              </a:tr>
              <a:tr h="160064">
                <a:tc>
                  <a:txBody>
                    <a:bodyPr/>
                    <a:lstStyle/>
                    <a:p>
                      <a:pPr algn="l" fontAlgn="t"/>
                      <a:r>
                        <a:rPr lang="en-US" sz="1000" b="1" i="0" u="sng" strike="noStrike">
                          <a:solidFill>
                            <a:srgbClr val="0563C1"/>
                          </a:solidFill>
                          <a:effectLst/>
                          <a:latin typeface="Calibri" panose="020F0502020204030204" pitchFamily="34" charset="0"/>
                          <a:hlinkClick r:id="rId14"/>
                        </a:rPr>
                        <a:t>Responsive Governacne</a:t>
                      </a:r>
                      <a:endParaRPr lang="en-US" sz="1000" b="1"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rPr>
                        <a:t>DAI</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sng" strike="noStrike">
                          <a:solidFill>
                            <a:srgbClr val="0563C1"/>
                          </a:solidFill>
                          <a:effectLst/>
                          <a:latin typeface="Calibri" panose="020F0502020204030204" pitchFamily="34" charset="0"/>
                          <a:hlinkClick r:id="rId15"/>
                        </a:rPr>
                        <a:t>$25,000,000 </a:t>
                      </a:r>
                      <a:endParaRPr lang="en-US" sz="1000" b="0"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dirty="0">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878678255"/>
                  </a:ext>
                </a:extLst>
              </a:tr>
              <a:tr h="468757">
                <a:tc>
                  <a:txBody>
                    <a:bodyPr/>
                    <a:lstStyle/>
                    <a:p>
                      <a:pPr algn="l" fontAlgn="t"/>
                      <a:r>
                        <a:rPr lang="en-US" sz="1000" b="1" i="0" u="sng" strike="noStrike">
                          <a:solidFill>
                            <a:srgbClr val="0563C1"/>
                          </a:solidFill>
                          <a:effectLst/>
                          <a:latin typeface="Calibri" panose="020F0502020204030204" pitchFamily="34" charset="0"/>
                          <a:hlinkClick r:id="rId16"/>
                        </a:rPr>
                        <a:t>Resilient Communities</a:t>
                      </a:r>
                      <a:endParaRPr lang="en-US" sz="1000" b="1"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Pan American Development Foundation (PADF)</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sng" strike="noStrike">
                          <a:solidFill>
                            <a:srgbClr val="0563C1"/>
                          </a:solidFill>
                          <a:effectLst/>
                          <a:latin typeface="Calibri" panose="020F0502020204030204" pitchFamily="34" charset="0"/>
                          <a:hlinkClick r:id="rId17"/>
                        </a:rPr>
                        <a:t>$21,453,386 </a:t>
                      </a:r>
                      <a:endParaRPr lang="en-US" sz="1000" b="0"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dirty="0">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dirty="0">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61393332"/>
                  </a:ext>
                </a:extLst>
              </a:tr>
              <a:tr h="160064">
                <a:tc>
                  <a:txBody>
                    <a:bodyPr/>
                    <a:lstStyle/>
                    <a:p>
                      <a:pPr algn="l" fontAlgn="t"/>
                      <a:r>
                        <a:rPr lang="en-US" sz="1000" b="1" i="0" u="sng" strike="noStrike">
                          <a:solidFill>
                            <a:srgbClr val="0563C1"/>
                          </a:solidFill>
                          <a:effectLst/>
                          <a:latin typeface="Calibri" panose="020F0502020204030204" pitchFamily="34" charset="0"/>
                          <a:hlinkClick r:id="rId18"/>
                        </a:rPr>
                        <a:t>Inclusive Justice</a:t>
                      </a:r>
                      <a:endParaRPr lang="en-US" sz="1000" b="1"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rPr>
                        <a:t>Chemonics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sng" strike="noStrike">
                          <a:solidFill>
                            <a:srgbClr val="0563C1"/>
                          </a:solidFill>
                          <a:effectLst/>
                          <a:latin typeface="Calibri" panose="020F0502020204030204" pitchFamily="34" charset="0"/>
                          <a:hlinkClick r:id="rId19"/>
                        </a:rPr>
                        <a:t>$20,368,108 </a:t>
                      </a:r>
                      <a:endParaRPr lang="en-US" sz="1000" b="0"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dirty="0">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dirty="0">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949515315"/>
                  </a:ext>
                </a:extLst>
              </a:tr>
              <a:tr h="468757">
                <a:tc>
                  <a:txBody>
                    <a:bodyPr/>
                    <a:lstStyle/>
                    <a:p>
                      <a:pPr algn="l" fontAlgn="t"/>
                      <a:r>
                        <a:rPr lang="en-US" sz="1000" b="1" i="0" u="sng" strike="noStrike">
                          <a:solidFill>
                            <a:srgbClr val="0563C1"/>
                          </a:solidFill>
                          <a:effectLst/>
                          <a:latin typeface="Calibri" panose="020F0502020204030204" pitchFamily="34" charset="0"/>
                          <a:hlinkClick r:id="rId20"/>
                        </a:rPr>
                        <a:t>Colombia Transforma</a:t>
                      </a:r>
                      <a:endParaRPr lang="en-US" sz="1000" b="1"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Management Systems International</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sng" strike="noStrike">
                          <a:solidFill>
                            <a:srgbClr val="0563C1"/>
                          </a:solidFill>
                          <a:effectLst/>
                          <a:latin typeface="Calibri" panose="020F0502020204030204" pitchFamily="34" charset="0"/>
                          <a:hlinkClick r:id="rId21"/>
                        </a:rPr>
                        <a:t>$20,191,131 </a:t>
                      </a:r>
                      <a:endParaRPr lang="en-US" sz="1000" b="0"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dirty="0">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dirty="0">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110854740"/>
                  </a:ext>
                </a:extLst>
              </a:tr>
              <a:tr h="314410">
                <a:tc>
                  <a:txBody>
                    <a:bodyPr/>
                    <a:lstStyle/>
                    <a:p>
                      <a:pPr algn="l" fontAlgn="t"/>
                      <a:r>
                        <a:rPr lang="en-US" sz="1000" b="1" i="0" u="sng" strike="noStrike">
                          <a:solidFill>
                            <a:srgbClr val="0563C1"/>
                          </a:solidFill>
                          <a:effectLst/>
                          <a:latin typeface="Calibri" panose="020F0502020204030204" pitchFamily="34" charset="0"/>
                          <a:hlinkClick r:id="rId22"/>
                        </a:rPr>
                        <a:t>Indigenous Peoples and Afro-Colombian Empowerment Activity (IPACE)</a:t>
                      </a:r>
                      <a:endParaRPr lang="en-US" sz="1000" b="1"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rPr>
                        <a:t>ACDI/VOCA</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sng" strike="noStrike">
                          <a:solidFill>
                            <a:srgbClr val="0563C1"/>
                          </a:solidFill>
                          <a:effectLst/>
                          <a:latin typeface="Calibri" panose="020F0502020204030204" pitchFamily="34" charset="0"/>
                          <a:hlinkClick r:id="rId23"/>
                        </a:rPr>
                        <a:t>$18,852,129 </a:t>
                      </a:r>
                      <a:endParaRPr lang="en-US" sz="1000" b="0"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dirty="0">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098835957"/>
                  </a:ext>
                </a:extLst>
              </a:tr>
              <a:tr h="160064">
                <a:tc>
                  <a:txBody>
                    <a:bodyPr/>
                    <a:lstStyle/>
                    <a:p>
                      <a:pPr algn="l" fontAlgn="t"/>
                      <a:r>
                        <a:rPr lang="en-US" sz="1000" b="1" i="0" u="sng" strike="noStrike">
                          <a:solidFill>
                            <a:srgbClr val="0563C1"/>
                          </a:solidFill>
                          <a:effectLst/>
                          <a:latin typeface="Calibri" panose="020F0502020204030204" pitchFamily="34" charset="0"/>
                          <a:hlinkClick r:id="rId24"/>
                        </a:rPr>
                        <a:t>Youth Resilience</a:t>
                      </a:r>
                      <a:endParaRPr lang="en-US" sz="1000" b="1"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ACDI/VOCA</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sng" strike="noStrike">
                          <a:solidFill>
                            <a:srgbClr val="0563C1"/>
                          </a:solidFill>
                          <a:effectLst/>
                          <a:latin typeface="Calibri" panose="020F0502020204030204" pitchFamily="34" charset="0"/>
                          <a:hlinkClick r:id="rId25"/>
                        </a:rPr>
                        <a:t>$18,419,207 </a:t>
                      </a:r>
                      <a:endParaRPr lang="en-US" sz="1000" b="0"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974910698"/>
                  </a:ext>
                </a:extLst>
              </a:tr>
              <a:tr h="160064">
                <a:tc>
                  <a:txBody>
                    <a:bodyPr/>
                    <a:lstStyle/>
                    <a:p>
                      <a:pPr algn="l" fontAlgn="t"/>
                      <a:r>
                        <a:rPr lang="en-US" sz="1000" b="1" i="0" u="sng" strike="noStrike">
                          <a:solidFill>
                            <a:srgbClr val="0563C1"/>
                          </a:solidFill>
                          <a:effectLst/>
                          <a:latin typeface="Calibri" panose="020F0502020204030204" pitchFamily="34" charset="0"/>
                          <a:hlinkClick r:id="rId26"/>
                        </a:rPr>
                        <a:t>Weaving Lives and Hope Activity (WLH)</a:t>
                      </a:r>
                      <a:endParaRPr lang="en-US" sz="1000" b="1"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rPr>
                        <a:t>IOM</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sng" strike="noStrike">
                          <a:solidFill>
                            <a:srgbClr val="0563C1"/>
                          </a:solidFill>
                          <a:effectLst/>
                          <a:latin typeface="Calibri" panose="020F0502020204030204" pitchFamily="34" charset="0"/>
                          <a:hlinkClick r:id="rId27"/>
                        </a:rPr>
                        <a:t>$18,000,000 </a:t>
                      </a:r>
                      <a:endParaRPr lang="en-US" sz="1000" b="0"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047981951"/>
                  </a:ext>
                </a:extLst>
              </a:tr>
              <a:tr h="314410">
                <a:tc>
                  <a:txBody>
                    <a:bodyPr/>
                    <a:lstStyle/>
                    <a:p>
                      <a:pPr algn="l" fontAlgn="t"/>
                      <a:r>
                        <a:rPr lang="en-US" sz="1000" b="1" i="0" u="sng" strike="noStrike">
                          <a:solidFill>
                            <a:srgbClr val="0563C1"/>
                          </a:solidFill>
                          <a:effectLst/>
                          <a:latin typeface="Calibri" panose="020F0502020204030204" pitchFamily="34" charset="0"/>
                          <a:hlinkClick r:id="rId28"/>
                        </a:rPr>
                        <a:t>Victims Participation And Collective Reparation</a:t>
                      </a:r>
                      <a:endParaRPr lang="en-US" sz="1000" b="1"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CODHES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sng" strike="noStrike" dirty="0">
                          <a:solidFill>
                            <a:srgbClr val="0563C1"/>
                          </a:solidFill>
                          <a:effectLst/>
                          <a:latin typeface="Calibri" panose="020F0502020204030204" pitchFamily="34" charset="0"/>
                          <a:hlinkClick r:id="rId29"/>
                        </a:rPr>
                        <a:t>$16,433,207 </a:t>
                      </a:r>
                      <a:endParaRPr lang="en-US" sz="1000" b="0" i="0" u="sng" strike="noStrike" dirty="0">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dirty="0">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42524886"/>
                  </a:ext>
                </a:extLst>
              </a:tr>
              <a:tr h="314410">
                <a:tc>
                  <a:txBody>
                    <a:bodyPr/>
                    <a:lstStyle/>
                    <a:p>
                      <a:pPr algn="l" fontAlgn="t"/>
                      <a:r>
                        <a:rPr lang="en-US" sz="1000" b="1" i="0" u="sng" strike="noStrike">
                          <a:solidFill>
                            <a:srgbClr val="0563C1"/>
                          </a:solidFill>
                          <a:effectLst/>
                          <a:latin typeface="Calibri" panose="020F0502020204030204" pitchFamily="34" charset="0"/>
                          <a:hlinkClick r:id="rId30"/>
                        </a:rPr>
                        <a:t>Juntos Aprendemos</a:t>
                      </a:r>
                      <a:endParaRPr lang="en-US" sz="1000" b="1"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rPr>
                        <a:t>Partners of the Americas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sng" strike="noStrike">
                          <a:solidFill>
                            <a:srgbClr val="0563C1"/>
                          </a:solidFill>
                          <a:effectLst/>
                          <a:latin typeface="Calibri" panose="020F0502020204030204" pitchFamily="34" charset="0"/>
                          <a:hlinkClick r:id="rId31"/>
                        </a:rPr>
                        <a:t>$15,987,000 </a:t>
                      </a:r>
                      <a:endParaRPr lang="en-US" sz="1000" b="0"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dirty="0">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77611845"/>
                  </a:ext>
                </a:extLst>
              </a:tr>
              <a:tr h="160064">
                <a:tc>
                  <a:txBody>
                    <a:bodyPr/>
                    <a:lstStyle/>
                    <a:p>
                      <a:pPr algn="l" fontAlgn="t"/>
                      <a:r>
                        <a:rPr lang="en-US" sz="1000" b="1" i="0" u="sng" strike="noStrike">
                          <a:solidFill>
                            <a:srgbClr val="0563C1"/>
                          </a:solidFill>
                          <a:effectLst/>
                          <a:latin typeface="Calibri" panose="020F0502020204030204" pitchFamily="34" charset="0"/>
                          <a:hlinkClick r:id="rId32"/>
                        </a:rPr>
                        <a:t>Integra</a:t>
                      </a:r>
                      <a:endParaRPr lang="en-US" sz="1000" b="1"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Chemonics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sng" strike="noStrike">
                          <a:solidFill>
                            <a:srgbClr val="0563C1"/>
                          </a:solidFill>
                          <a:effectLst/>
                          <a:latin typeface="Calibri" panose="020F0502020204030204" pitchFamily="34" charset="0"/>
                          <a:hlinkClick r:id="rId33"/>
                        </a:rPr>
                        <a:t>$15,250,000 </a:t>
                      </a:r>
                      <a:endParaRPr lang="en-US" sz="1000" b="0"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242514079"/>
                  </a:ext>
                </a:extLst>
              </a:tr>
              <a:tr h="314410">
                <a:tc>
                  <a:txBody>
                    <a:bodyPr/>
                    <a:lstStyle/>
                    <a:p>
                      <a:pPr algn="l" fontAlgn="t"/>
                      <a:r>
                        <a:rPr lang="en-US" sz="1000" b="1" i="0" u="sng" strike="noStrike">
                          <a:solidFill>
                            <a:srgbClr val="0563C1"/>
                          </a:solidFill>
                          <a:effectLst/>
                          <a:latin typeface="Calibri" panose="020F0502020204030204" pitchFamily="34" charset="0"/>
                          <a:hlinkClick r:id="rId34"/>
                        </a:rPr>
                        <a:t>Amazon Indigenous Rights and Resources Activity (AIRR)</a:t>
                      </a:r>
                      <a:endParaRPr lang="en-US" sz="1000" b="1"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rPr>
                        <a:t>World Wildlife Fund</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sng" strike="noStrike">
                          <a:solidFill>
                            <a:srgbClr val="0563C1"/>
                          </a:solidFill>
                          <a:effectLst/>
                          <a:latin typeface="Calibri" panose="020F0502020204030204" pitchFamily="34" charset="0"/>
                          <a:hlinkClick r:id="rId35"/>
                        </a:rPr>
                        <a:t>$14,815,000 </a:t>
                      </a:r>
                      <a:endParaRPr lang="en-US" sz="1000" b="0"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dirty="0">
                          <a:solidFill>
                            <a:srgbClr val="006100"/>
                          </a:solidFill>
                          <a:effectLst/>
                          <a:latin typeface="Calibri" panose="020F0502020204030204" pitchFamily="34" charset="0"/>
                        </a:rPr>
                        <a:t>Yes</a:t>
                      </a:r>
                      <a:endParaRPr lang="en-US" sz="1000" b="0" i="0" u="none" strike="noStrike" dirty="0">
                        <a:solidFill>
                          <a:srgbClr val="9C0006"/>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899014905"/>
                  </a:ext>
                </a:extLst>
              </a:tr>
              <a:tr h="160064">
                <a:tc>
                  <a:txBody>
                    <a:bodyPr/>
                    <a:lstStyle/>
                    <a:p>
                      <a:pPr algn="l" fontAlgn="t"/>
                      <a:r>
                        <a:rPr lang="en-US" sz="1000" b="1" i="0" u="sng" strike="noStrike">
                          <a:solidFill>
                            <a:srgbClr val="0563C1"/>
                          </a:solidFill>
                          <a:effectLst/>
                          <a:latin typeface="Calibri" panose="020F0502020204030204" pitchFamily="34" charset="0"/>
                          <a:hlinkClick r:id="rId36"/>
                        </a:rPr>
                        <a:t>Partners for Transparency</a:t>
                      </a:r>
                      <a:endParaRPr lang="en-US" sz="1000" b="1"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DAI</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sng" strike="noStrike">
                          <a:solidFill>
                            <a:srgbClr val="0563C1"/>
                          </a:solidFill>
                          <a:effectLst/>
                          <a:latin typeface="Calibri" panose="020F0502020204030204" pitchFamily="34" charset="0"/>
                          <a:hlinkClick r:id="rId37"/>
                        </a:rPr>
                        <a:t>$13,457,061 </a:t>
                      </a:r>
                      <a:endParaRPr lang="en-US" sz="1000" b="0"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837224990"/>
                  </a:ext>
                </a:extLst>
              </a:tr>
              <a:tr h="160064">
                <a:tc>
                  <a:txBody>
                    <a:bodyPr/>
                    <a:lstStyle/>
                    <a:p>
                      <a:pPr algn="l" fontAlgn="t"/>
                      <a:r>
                        <a:rPr lang="en-US" sz="1000" b="1" i="0" u="sng" strike="noStrike">
                          <a:solidFill>
                            <a:srgbClr val="0563C1"/>
                          </a:solidFill>
                          <a:effectLst/>
                          <a:latin typeface="Calibri" panose="020F0502020204030204" pitchFamily="34" charset="0"/>
                          <a:hlinkClick r:id="rId38"/>
                        </a:rPr>
                        <a:t>Reactivation Colombia</a:t>
                      </a:r>
                      <a:endParaRPr lang="en-US" sz="1000" b="1"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rPr>
                        <a:t>UNDP</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sng" strike="noStrike">
                          <a:solidFill>
                            <a:srgbClr val="0563C1"/>
                          </a:solidFill>
                          <a:effectLst/>
                          <a:latin typeface="Calibri" panose="020F0502020204030204" pitchFamily="34" charset="0"/>
                          <a:hlinkClick r:id="rId39"/>
                        </a:rPr>
                        <a:t>$11,800,498 </a:t>
                      </a:r>
                      <a:endParaRPr lang="en-US" sz="1000" b="0"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689850061"/>
                  </a:ext>
                </a:extLst>
              </a:tr>
              <a:tr h="160064">
                <a:tc>
                  <a:txBody>
                    <a:bodyPr/>
                    <a:lstStyle/>
                    <a:p>
                      <a:pPr algn="l" fontAlgn="t"/>
                      <a:r>
                        <a:rPr lang="en-US" sz="1000" b="1" i="0" u="sng" strike="noStrike">
                          <a:solidFill>
                            <a:srgbClr val="0563C1"/>
                          </a:solidFill>
                          <a:effectLst/>
                          <a:latin typeface="Calibri" panose="020F0502020204030204" pitchFamily="34" charset="0"/>
                          <a:hlinkClick r:id="rId40"/>
                        </a:rPr>
                        <a:t>Amazon Alive</a:t>
                      </a:r>
                      <a:endParaRPr lang="en-US" sz="1000" b="1"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Chemonics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sng" strike="noStrike">
                          <a:solidFill>
                            <a:srgbClr val="0563C1"/>
                          </a:solidFill>
                          <a:effectLst/>
                          <a:latin typeface="Calibri" panose="020F0502020204030204" pitchFamily="34" charset="0"/>
                          <a:hlinkClick r:id="rId41"/>
                        </a:rPr>
                        <a:t>$11,026,034 </a:t>
                      </a:r>
                      <a:endParaRPr lang="en-US" sz="1000" b="0"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dirty="0">
                          <a:solidFill>
                            <a:srgbClr val="006100"/>
                          </a:solidFill>
                          <a:effectLst/>
                          <a:latin typeface="Calibri" panose="020F0502020204030204" pitchFamily="34" charset="0"/>
                        </a:rPr>
                        <a:t>Yes</a:t>
                      </a:r>
                      <a:endParaRPr lang="en-US" sz="1000" b="0" i="0" u="none" strike="noStrike" dirty="0">
                        <a:solidFill>
                          <a:srgbClr val="9C0006"/>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dirty="0">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974451351"/>
                  </a:ext>
                </a:extLst>
              </a:tr>
              <a:tr h="160064">
                <a:tc>
                  <a:txBody>
                    <a:bodyPr/>
                    <a:lstStyle/>
                    <a:p>
                      <a:pPr algn="l" fontAlgn="t"/>
                      <a:r>
                        <a:rPr lang="en-US" sz="1000" b="1" i="0" u="sng" strike="noStrike">
                          <a:solidFill>
                            <a:srgbClr val="0563C1"/>
                          </a:solidFill>
                          <a:effectLst/>
                          <a:latin typeface="Calibri" panose="020F0502020204030204" pitchFamily="34" charset="0"/>
                          <a:hlinkClick r:id="rId42"/>
                        </a:rPr>
                        <a:t>Restoring Our Future</a:t>
                      </a:r>
                      <a:endParaRPr lang="en-US" sz="1000" b="1"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000" b="0" i="0" u="none" strike="noStrike">
                          <a:solidFill>
                            <a:srgbClr val="000000"/>
                          </a:solidFill>
                          <a:effectLst/>
                          <a:latin typeface="Calibri" panose="020F0502020204030204" pitchFamily="34" charset="0"/>
                        </a:rPr>
                        <a:t>IOM</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sng" strike="noStrike">
                          <a:solidFill>
                            <a:srgbClr val="0563C1"/>
                          </a:solidFill>
                          <a:effectLst/>
                          <a:latin typeface="Calibri" panose="020F0502020204030204" pitchFamily="34" charset="0"/>
                          <a:hlinkClick r:id="rId43"/>
                        </a:rPr>
                        <a:t>$8,000,000 </a:t>
                      </a:r>
                      <a:endParaRPr lang="en-US" sz="1000" b="0"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dirty="0">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236651089"/>
                  </a:ext>
                </a:extLst>
              </a:tr>
              <a:tr h="160064">
                <a:tc>
                  <a:txBody>
                    <a:bodyPr/>
                    <a:lstStyle/>
                    <a:p>
                      <a:pPr algn="l" fontAlgn="t"/>
                      <a:r>
                        <a:rPr lang="en-US" sz="1000" b="1" i="0" u="sng" strike="noStrike">
                          <a:solidFill>
                            <a:srgbClr val="0563C1"/>
                          </a:solidFill>
                          <a:effectLst/>
                          <a:latin typeface="Calibri" panose="020F0502020204030204" pitchFamily="34" charset="0"/>
                          <a:hlinkClick r:id="rId44"/>
                        </a:rPr>
                        <a:t>Equitable Finance</a:t>
                      </a:r>
                      <a:endParaRPr lang="en-US" sz="1000" b="1"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Calibri" panose="020F0502020204030204" pitchFamily="34" charset="0"/>
                        </a:rPr>
                        <a:t>DAI</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sng" strike="noStrike">
                          <a:solidFill>
                            <a:srgbClr val="0563C1"/>
                          </a:solidFill>
                          <a:effectLst/>
                          <a:latin typeface="Calibri" panose="020F0502020204030204" pitchFamily="34" charset="0"/>
                          <a:hlinkClick r:id="rId45"/>
                        </a:rPr>
                        <a:t>$7,737,000 </a:t>
                      </a:r>
                      <a:endParaRPr lang="en-US" sz="1000" b="0" i="0" u="sng" strike="noStrike">
                        <a:solidFill>
                          <a:srgbClr val="0563C1"/>
                        </a:solidFill>
                        <a:effectLst/>
                        <a:latin typeface="Calibri" panose="020F0502020204030204" pitchFamily="34" charset="0"/>
                      </a:endParaRP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006100"/>
                          </a:solidFill>
                          <a:effectLst/>
                          <a:latin typeface="Calibri" panose="020F0502020204030204" pitchFamily="34" charset="0"/>
                        </a:rPr>
                        <a:t>Yes</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dirty="0">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dirty="0">
                          <a:solidFill>
                            <a:srgbClr val="9C0006"/>
                          </a:solidFill>
                          <a:effectLst/>
                          <a:latin typeface="Calibri" panose="020F0502020204030204" pitchFamily="34" charset="0"/>
                        </a:rPr>
                        <a:t>No</a:t>
                      </a:r>
                    </a:p>
                  </a:txBody>
                  <a:tcPr marL="5646" marR="5646" marT="56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919604337"/>
                  </a:ext>
                </a:extLst>
              </a:tr>
            </a:tbl>
          </a:graphicData>
        </a:graphic>
      </p:graphicFrame>
    </p:spTree>
    <p:extLst>
      <p:ext uri="{BB962C8B-B14F-4D97-AF65-F5344CB8AC3E}">
        <p14:creationId xmlns:p14="http://schemas.microsoft.com/office/powerpoint/2010/main" val="2740003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587E7D93-5CE3-47AD-225F-B8EE35941150}"/>
              </a:ext>
            </a:extLst>
          </p:cNvPr>
          <p:cNvPicPr>
            <a:picLocks noGrp="1" noChangeAspect="1"/>
          </p:cNvPicPr>
          <p:nvPr>
            <p:ph idx="1"/>
          </p:nvPr>
        </p:nvPicPr>
        <p:blipFill>
          <a:blip r:embed="rId2">
            <a:alphaModFix amt="27000"/>
            <a:extLst>
              <a:ext uri="{96DAC541-7B7A-43D3-8B79-37D633B846F1}">
                <asvg:svgBlip xmlns:asvg="http://schemas.microsoft.com/office/drawing/2016/SVG/main" r:embed="rId3"/>
              </a:ext>
            </a:extLst>
          </a:blip>
          <a:stretch>
            <a:fillRect/>
          </a:stretch>
        </p:blipFill>
        <p:spPr>
          <a:xfrm>
            <a:off x="3643424" y="4720856"/>
            <a:ext cx="8548576" cy="2137144"/>
          </a:xfrm>
          <a:prstGeom prst="rect">
            <a:avLst/>
          </a:prstGeom>
        </p:spPr>
      </p:pic>
      <p:graphicFrame>
        <p:nvGraphicFramePr>
          <p:cNvPr id="7" name="Table 6">
            <a:extLst>
              <a:ext uri="{FF2B5EF4-FFF2-40B4-BE49-F238E27FC236}">
                <a16:creationId xmlns:a16="http://schemas.microsoft.com/office/drawing/2014/main" id="{81DC092B-122E-6E14-A29C-AE6C05651FAB}"/>
              </a:ext>
            </a:extLst>
          </p:cNvPr>
          <p:cNvGraphicFramePr>
            <a:graphicFrameLocks noGrp="1"/>
          </p:cNvGraphicFramePr>
          <p:nvPr>
            <p:extLst>
              <p:ext uri="{D42A27DB-BD31-4B8C-83A1-F6EECF244321}">
                <p14:modId xmlns:p14="http://schemas.microsoft.com/office/powerpoint/2010/main" val="2806120223"/>
              </p:ext>
            </p:extLst>
          </p:nvPr>
        </p:nvGraphicFramePr>
        <p:xfrm>
          <a:off x="107942" y="887041"/>
          <a:ext cx="11976115" cy="5398767"/>
        </p:xfrm>
        <a:graphic>
          <a:graphicData uri="http://schemas.openxmlformats.org/drawingml/2006/table">
            <a:tbl>
              <a:tblPr>
                <a:solidFill>
                  <a:srgbClr val="FFC7CE"/>
                </a:solidFill>
              </a:tblPr>
              <a:tblGrid>
                <a:gridCol w="3366778">
                  <a:extLst>
                    <a:ext uri="{9D8B030D-6E8A-4147-A177-3AD203B41FA5}">
                      <a16:colId xmlns:a16="http://schemas.microsoft.com/office/drawing/2014/main" val="1331697996"/>
                    </a:ext>
                  </a:extLst>
                </a:gridCol>
                <a:gridCol w="970085">
                  <a:extLst>
                    <a:ext uri="{9D8B030D-6E8A-4147-A177-3AD203B41FA5}">
                      <a16:colId xmlns:a16="http://schemas.microsoft.com/office/drawing/2014/main" val="1924041382"/>
                    </a:ext>
                  </a:extLst>
                </a:gridCol>
                <a:gridCol w="1248724">
                  <a:extLst>
                    <a:ext uri="{9D8B030D-6E8A-4147-A177-3AD203B41FA5}">
                      <a16:colId xmlns:a16="http://schemas.microsoft.com/office/drawing/2014/main" val="3350371476"/>
                    </a:ext>
                  </a:extLst>
                </a:gridCol>
                <a:gridCol w="798816">
                  <a:extLst>
                    <a:ext uri="{9D8B030D-6E8A-4147-A177-3AD203B41FA5}">
                      <a16:colId xmlns:a16="http://schemas.microsoft.com/office/drawing/2014/main" val="27430655"/>
                    </a:ext>
                  </a:extLst>
                </a:gridCol>
                <a:gridCol w="798816">
                  <a:extLst>
                    <a:ext uri="{9D8B030D-6E8A-4147-A177-3AD203B41FA5}">
                      <a16:colId xmlns:a16="http://schemas.microsoft.com/office/drawing/2014/main" val="23432077"/>
                    </a:ext>
                  </a:extLst>
                </a:gridCol>
                <a:gridCol w="798816">
                  <a:extLst>
                    <a:ext uri="{9D8B030D-6E8A-4147-A177-3AD203B41FA5}">
                      <a16:colId xmlns:a16="http://schemas.microsoft.com/office/drawing/2014/main" val="2834209492"/>
                    </a:ext>
                  </a:extLst>
                </a:gridCol>
                <a:gridCol w="798816">
                  <a:extLst>
                    <a:ext uri="{9D8B030D-6E8A-4147-A177-3AD203B41FA5}">
                      <a16:colId xmlns:a16="http://schemas.microsoft.com/office/drawing/2014/main" val="1982106620"/>
                    </a:ext>
                  </a:extLst>
                </a:gridCol>
                <a:gridCol w="798816">
                  <a:extLst>
                    <a:ext uri="{9D8B030D-6E8A-4147-A177-3AD203B41FA5}">
                      <a16:colId xmlns:a16="http://schemas.microsoft.com/office/drawing/2014/main" val="768000587"/>
                    </a:ext>
                  </a:extLst>
                </a:gridCol>
                <a:gridCol w="798816">
                  <a:extLst>
                    <a:ext uri="{9D8B030D-6E8A-4147-A177-3AD203B41FA5}">
                      <a16:colId xmlns:a16="http://schemas.microsoft.com/office/drawing/2014/main" val="406886227"/>
                    </a:ext>
                  </a:extLst>
                </a:gridCol>
                <a:gridCol w="798816">
                  <a:extLst>
                    <a:ext uri="{9D8B030D-6E8A-4147-A177-3AD203B41FA5}">
                      <a16:colId xmlns:a16="http://schemas.microsoft.com/office/drawing/2014/main" val="1469422683"/>
                    </a:ext>
                  </a:extLst>
                </a:gridCol>
                <a:gridCol w="798816">
                  <a:extLst>
                    <a:ext uri="{9D8B030D-6E8A-4147-A177-3AD203B41FA5}">
                      <a16:colId xmlns:a16="http://schemas.microsoft.com/office/drawing/2014/main" val="1967311880"/>
                    </a:ext>
                  </a:extLst>
                </a:gridCol>
              </a:tblGrid>
              <a:tr h="182402">
                <a:tc>
                  <a:txBody>
                    <a:bodyPr/>
                    <a:lstStyle/>
                    <a:p>
                      <a:pPr algn="l" fontAlgn="t"/>
                      <a:r>
                        <a:rPr lang="en-US" sz="1000" b="0" i="0" u="none" strike="noStrike" dirty="0">
                          <a:solidFill>
                            <a:srgbClr val="000000"/>
                          </a:solidFill>
                          <a:effectLst/>
                          <a:latin typeface="Calibri" panose="020F0502020204030204" pitchFamily="34" charset="0"/>
                        </a:rPr>
                        <a:t> </a:t>
                      </a:r>
                    </a:p>
                  </a:txBody>
                  <a:tcPr marL="3922" marR="3922" marT="3922" marB="0">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3922" marR="3922" marT="3922" marB="0">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Calibri" panose="020F0502020204030204" pitchFamily="34" charset="0"/>
                        </a:rPr>
                        <a:t> </a:t>
                      </a:r>
                    </a:p>
                  </a:txBody>
                  <a:tcPr marL="3922" marR="3922" marT="3922"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4">
                  <a:txBody>
                    <a:bodyPr/>
                    <a:lstStyle/>
                    <a:p>
                      <a:pPr algn="ctr" fontAlgn="t"/>
                      <a:r>
                        <a:rPr lang="en-US" sz="1000" b="1" i="0" u="none" strike="noStrike" dirty="0">
                          <a:solidFill>
                            <a:srgbClr val="FFFFFF"/>
                          </a:solidFill>
                          <a:effectLst/>
                          <a:latin typeface="Calibri" panose="020F0502020204030204" pitchFamily="34" charset="0"/>
                          <a:hlinkClick r:id="rId4"/>
                        </a:rPr>
                        <a:t>Evaluation Dashboard (New)</a:t>
                      </a:r>
                      <a:endParaRPr lang="en-US" sz="1000" b="1" i="0" u="none" strike="noStrike" dirty="0">
                        <a:solidFill>
                          <a:srgbClr val="FFFFFF"/>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1000" b="1" i="0" u="none" strike="noStrike" dirty="0">
                          <a:solidFill>
                            <a:srgbClr val="FFFFFF"/>
                          </a:solidFill>
                          <a:effectLst/>
                          <a:latin typeface="Calibri" panose="020F0502020204030204" pitchFamily="34" charset="0"/>
                          <a:hlinkClick r:id="rId5"/>
                        </a:rPr>
                        <a:t>USAID Clearing House (Legacy)</a:t>
                      </a:r>
                      <a:endParaRPr lang="en-US" sz="1000" b="1" i="0" u="none" strike="noStrike" dirty="0">
                        <a:solidFill>
                          <a:srgbClr val="FFFFFF"/>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6122080"/>
                  </a:ext>
                </a:extLst>
              </a:tr>
              <a:tr h="360229">
                <a:tc>
                  <a:txBody>
                    <a:bodyPr/>
                    <a:lstStyle/>
                    <a:p>
                      <a:pPr algn="ctr" fontAlgn="t"/>
                      <a:r>
                        <a:rPr lang="en-US" sz="1000" b="1" i="0" u="none" strike="noStrike" dirty="0">
                          <a:solidFill>
                            <a:srgbClr val="FFFFFF"/>
                          </a:solidFill>
                          <a:effectLst/>
                          <a:latin typeface="Calibri" panose="020F0502020204030204" pitchFamily="34" charset="0"/>
                        </a:rPr>
                        <a:t>Project Name</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en-US" sz="1000" b="1" i="0" u="none" strike="noStrike">
                          <a:solidFill>
                            <a:srgbClr val="FFFFFF"/>
                          </a:solidFill>
                          <a:effectLst/>
                          <a:latin typeface="Calibri" panose="020F0502020204030204" pitchFamily="34" charset="0"/>
                        </a:rPr>
                        <a:t>Amount</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en-US" sz="1000" b="1" i="0" u="none" strike="noStrike" dirty="0">
                          <a:solidFill>
                            <a:srgbClr val="FFFFFF"/>
                          </a:solidFill>
                          <a:effectLst/>
                          <a:latin typeface="Calibri" panose="020F0502020204030204" pitchFamily="34" charset="0"/>
                        </a:rPr>
                        <a:t>Project End Date</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en-US" sz="1000" b="1" i="0" u="none" strike="noStrike" dirty="0">
                          <a:solidFill>
                            <a:srgbClr val="FFFFFF"/>
                          </a:solidFill>
                          <a:effectLst/>
                          <a:latin typeface="Calibri" panose="020F0502020204030204" pitchFamily="34" charset="0"/>
                        </a:rPr>
                        <a:t>Final Evaluation</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en-US" sz="1000" b="1" i="0" u="none" strike="noStrike" dirty="0">
                          <a:solidFill>
                            <a:srgbClr val="FFFFFF"/>
                          </a:solidFill>
                          <a:effectLst/>
                          <a:latin typeface="Calibri" panose="020F0502020204030204" pitchFamily="34" charset="0"/>
                        </a:rPr>
                        <a:t>Mid-Term Evaluation</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en-US" sz="1000" b="1" i="0" u="none" strike="noStrike" dirty="0">
                          <a:solidFill>
                            <a:srgbClr val="FFFFFF"/>
                          </a:solidFill>
                          <a:effectLst/>
                          <a:latin typeface="Calibri" panose="020F0502020204030204" pitchFamily="34" charset="0"/>
                        </a:rPr>
                        <a:t>Baseline Report</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en-US" sz="1000" b="1" i="0" u="none" strike="noStrike" dirty="0">
                          <a:solidFill>
                            <a:srgbClr val="FFFFFF"/>
                          </a:solidFill>
                          <a:effectLst/>
                          <a:latin typeface="Calibri" panose="020F0502020204030204" pitchFamily="34" charset="0"/>
                        </a:rPr>
                        <a:t>Other</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en-US" sz="1000" b="1" i="0" u="none" strike="noStrike" dirty="0">
                          <a:solidFill>
                            <a:srgbClr val="FFFFFF"/>
                          </a:solidFill>
                          <a:effectLst/>
                          <a:latin typeface="Calibri" panose="020F0502020204030204" pitchFamily="34" charset="0"/>
                        </a:rPr>
                        <a:t>Final Report</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en-US" sz="1000" b="1" i="0" u="none" strike="noStrike" dirty="0">
                          <a:solidFill>
                            <a:srgbClr val="FFFFFF"/>
                          </a:solidFill>
                          <a:effectLst/>
                          <a:latin typeface="Calibri" panose="020F0502020204030204" pitchFamily="34" charset="0"/>
                        </a:rPr>
                        <a:t>Mid-term Report</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en-US" sz="1000" b="1" i="0" u="none" strike="noStrike" dirty="0">
                          <a:solidFill>
                            <a:srgbClr val="FFFFFF"/>
                          </a:solidFill>
                          <a:effectLst/>
                          <a:latin typeface="Calibri" panose="020F0502020204030204" pitchFamily="34" charset="0"/>
                        </a:rPr>
                        <a:t>Baseline Report</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t"/>
                      <a:r>
                        <a:rPr lang="en-US" sz="1000" b="1" i="0" u="none" strike="noStrike" dirty="0">
                          <a:solidFill>
                            <a:srgbClr val="FFFFFF"/>
                          </a:solidFill>
                          <a:effectLst/>
                          <a:latin typeface="Calibri" panose="020F0502020204030204" pitchFamily="34" charset="0"/>
                        </a:rPr>
                        <a:t>Other</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2018837937"/>
                  </a:ext>
                </a:extLst>
              </a:tr>
              <a:tr h="360229">
                <a:tc>
                  <a:txBody>
                    <a:bodyPr/>
                    <a:lstStyle/>
                    <a:p>
                      <a:pPr algn="l" fontAlgn="t"/>
                      <a:r>
                        <a:rPr lang="en-US" sz="1000" b="1" i="0" u="none" strike="noStrike" dirty="0">
                          <a:solidFill>
                            <a:srgbClr val="000000"/>
                          </a:solidFill>
                          <a:effectLst/>
                          <a:latin typeface="Calibri" panose="020F0502020204030204" pitchFamily="34" charset="0"/>
                        </a:rPr>
                        <a:t>Consolidation and Enhanced Livelihood Initiative (CELI) Central Region</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1" i="0" u="none" strike="noStrike" dirty="0">
                          <a:solidFill>
                            <a:srgbClr val="000000"/>
                          </a:solidFill>
                          <a:effectLst/>
                          <a:latin typeface="Calibri" panose="020F0502020204030204" pitchFamily="34" charset="0"/>
                        </a:rPr>
                        <a:t>$113,450,325</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0" i="0" u="none" strike="noStrike" dirty="0">
                          <a:solidFill>
                            <a:srgbClr val="000000"/>
                          </a:solidFill>
                          <a:effectLst/>
                          <a:latin typeface="Calibri" panose="020F0502020204030204" pitchFamily="34" charset="0"/>
                        </a:rPr>
                        <a:t>4/19/17</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0" i="0" u="none" strike="noStrike" dirty="0">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6"/>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7"/>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dirty="0">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dirty="0">
                          <a:solidFill>
                            <a:srgbClr val="0563C1"/>
                          </a:solidFill>
                          <a:effectLst/>
                          <a:latin typeface="Calibri" panose="020F0502020204030204" pitchFamily="34" charset="0"/>
                          <a:hlinkClick r:id="rId8"/>
                        </a:rPr>
                        <a:t>Yes</a:t>
                      </a:r>
                      <a:endParaRPr lang="en-US" sz="1000" b="0" i="0" u="sng" strike="noStrike" dirty="0">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149773520"/>
                  </a:ext>
                </a:extLst>
              </a:tr>
              <a:tr h="211045">
                <a:tc>
                  <a:txBody>
                    <a:bodyPr/>
                    <a:lstStyle/>
                    <a:p>
                      <a:pPr algn="l" fontAlgn="t"/>
                      <a:r>
                        <a:rPr lang="en-US" sz="1000" b="1" i="0" u="none" strike="noStrike">
                          <a:solidFill>
                            <a:srgbClr val="000000"/>
                          </a:solidFill>
                          <a:effectLst/>
                          <a:latin typeface="Calibri" panose="020F0502020204030204" pitchFamily="34" charset="0"/>
                        </a:rPr>
                        <a:t>Conflict Victims Program: Institutional Strengthening Activity</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1" i="0" u="none" strike="noStrike">
                          <a:solidFill>
                            <a:srgbClr val="000000"/>
                          </a:solidFill>
                          <a:effectLst/>
                          <a:latin typeface="Calibri" panose="020F0502020204030204" pitchFamily="34" charset="0"/>
                        </a:rPr>
                        <a:t>$102,193,389</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a:solidFill>
                            <a:srgbClr val="000000"/>
                          </a:solidFill>
                          <a:effectLst/>
                          <a:latin typeface="Calibri" panose="020F0502020204030204" pitchFamily="34" charset="0"/>
                        </a:rPr>
                        <a:t>6/30/22</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802192530"/>
                  </a:ext>
                </a:extLst>
              </a:tr>
              <a:tr h="207486">
                <a:tc>
                  <a:txBody>
                    <a:bodyPr/>
                    <a:lstStyle/>
                    <a:p>
                      <a:pPr algn="l" fontAlgn="t"/>
                      <a:r>
                        <a:rPr lang="en-US" sz="1000" b="1" i="0" u="none" strike="noStrike">
                          <a:solidFill>
                            <a:srgbClr val="000000"/>
                          </a:solidFill>
                          <a:effectLst/>
                          <a:latin typeface="Calibri" panose="020F0502020204030204" pitchFamily="34" charset="0"/>
                        </a:rPr>
                        <a:t>Colombia Emergency Food Assistance</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1" i="0" u="none" strike="noStrike">
                          <a:solidFill>
                            <a:srgbClr val="000000"/>
                          </a:solidFill>
                          <a:effectLst/>
                          <a:latin typeface="Calibri" panose="020F0502020204030204" pitchFamily="34" charset="0"/>
                        </a:rPr>
                        <a:t>$98,500,000</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0" i="0" u="none" strike="noStrike">
                          <a:solidFill>
                            <a:srgbClr val="000000"/>
                          </a:solidFill>
                          <a:effectLst/>
                          <a:latin typeface="Calibri" panose="020F0502020204030204" pitchFamily="34" charset="0"/>
                        </a:rPr>
                        <a:t>12/31/21</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dirty="0">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dirty="0">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416662200"/>
                  </a:ext>
                </a:extLst>
              </a:tr>
              <a:tr h="360229">
                <a:tc>
                  <a:txBody>
                    <a:bodyPr/>
                    <a:lstStyle/>
                    <a:p>
                      <a:pPr algn="l" fontAlgn="t"/>
                      <a:r>
                        <a:rPr lang="en-US" sz="1000" b="1" i="0" u="none" strike="noStrike" dirty="0">
                          <a:solidFill>
                            <a:srgbClr val="000000"/>
                          </a:solidFill>
                          <a:effectLst/>
                          <a:latin typeface="Calibri" panose="020F0502020204030204" pitchFamily="34" charset="0"/>
                        </a:rPr>
                        <a:t>Consolidation and Enhanced Livelihood Initiative (CELI) Northern and Southern Regions</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1" i="0" u="none" strike="noStrike">
                          <a:solidFill>
                            <a:srgbClr val="000000"/>
                          </a:solidFill>
                          <a:effectLst/>
                          <a:latin typeface="Calibri" panose="020F0502020204030204" pitchFamily="34" charset="0"/>
                        </a:rPr>
                        <a:t>$93,568,059</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a:solidFill>
                            <a:srgbClr val="000000"/>
                          </a:solidFill>
                          <a:effectLst/>
                          <a:latin typeface="Calibri" panose="020F0502020204030204" pitchFamily="34" charset="0"/>
                        </a:rPr>
                        <a:t>10/11/17</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dirty="0">
                          <a:solidFill>
                            <a:srgbClr val="0563C1"/>
                          </a:solidFill>
                          <a:effectLst/>
                          <a:latin typeface="Calibri" panose="020F0502020204030204" pitchFamily="34" charset="0"/>
                          <a:hlinkClick r:id="rId6"/>
                        </a:rPr>
                        <a:t>Yes</a:t>
                      </a:r>
                      <a:endParaRPr lang="en-US" sz="1000" b="0" i="0" u="sng" strike="noStrike" dirty="0">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9"/>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172195502"/>
                  </a:ext>
                </a:extLst>
              </a:tr>
              <a:tr h="360229">
                <a:tc>
                  <a:txBody>
                    <a:bodyPr/>
                    <a:lstStyle/>
                    <a:p>
                      <a:pPr algn="l" fontAlgn="t"/>
                      <a:r>
                        <a:rPr lang="en-US" sz="1000" b="1" i="0" u="none" strike="noStrike" dirty="0">
                          <a:solidFill>
                            <a:srgbClr val="000000"/>
                          </a:solidFill>
                          <a:effectLst/>
                          <a:latin typeface="Calibri" panose="020F0502020204030204" pitchFamily="34" charset="0"/>
                        </a:rPr>
                        <a:t>Emergency multipurpose cash and nutrition activities in Colombia</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1" i="0" u="none" strike="noStrike">
                          <a:solidFill>
                            <a:srgbClr val="000000"/>
                          </a:solidFill>
                          <a:effectLst/>
                          <a:latin typeface="Calibri" panose="020F0502020204030204" pitchFamily="34" charset="0"/>
                        </a:rPr>
                        <a:t>$91,103,774</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0" i="0" u="none" strike="noStrike" dirty="0">
                          <a:solidFill>
                            <a:srgbClr val="000000"/>
                          </a:solidFill>
                          <a:effectLst/>
                          <a:latin typeface="Calibri" panose="020F0502020204030204" pitchFamily="34" charset="0"/>
                        </a:rPr>
                        <a:t>12/31/22</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069577398"/>
                  </a:ext>
                </a:extLst>
              </a:tr>
              <a:tr h="207486">
                <a:tc>
                  <a:txBody>
                    <a:bodyPr/>
                    <a:lstStyle/>
                    <a:p>
                      <a:pPr algn="l" fontAlgn="t"/>
                      <a:r>
                        <a:rPr lang="en-US" sz="1000" b="1" i="0" u="none" strike="noStrike">
                          <a:solidFill>
                            <a:srgbClr val="000000"/>
                          </a:solidFill>
                          <a:effectLst/>
                          <a:latin typeface="Calibri" panose="020F0502020204030204" pitchFamily="34" charset="0"/>
                        </a:rPr>
                        <a:t>Community Oriented Reintegration of Ex-combatants</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1" i="0" u="none" strike="noStrike" dirty="0">
                          <a:solidFill>
                            <a:srgbClr val="000000"/>
                          </a:solidFill>
                          <a:effectLst/>
                          <a:latin typeface="Calibri" panose="020F0502020204030204" pitchFamily="34" charset="0"/>
                        </a:rPr>
                        <a:t>$87,308,343</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a:solidFill>
                            <a:srgbClr val="000000"/>
                          </a:solidFill>
                          <a:effectLst/>
                          <a:latin typeface="Calibri" panose="020F0502020204030204" pitchFamily="34" charset="0"/>
                        </a:rPr>
                        <a:t>12/31/15</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10"/>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942764849"/>
                  </a:ext>
                </a:extLst>
              </a:tr>
              <a:tr h="207486">
                <a:tc>
                  <a:txBody>
                    <a:bodyPr/>
                    <a:lstStyle/>
                    <a:p>
                      <a:pPr algn="l" fontAlgn="t"/>
                      <a:r>
                        <a:rPr lang="en-US" sz="1000" b="1" i="0" u="none" strike="noStrike">
                          <a:solidFill>
                            <a:srgbClr val="000000"/>
                          </a:solidFill>
                          <a:effectLst/>
                          <a:latin typeface="Calibri" panose="020F0502020204030204" pitchFamily="34" charset="0"/>
                        </a:rPr>
                        <a:t>Land &amp; Rural Development Activity</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1" i="0" u="none" strike="noStrike">
                          <a:solidFill>
                            <a:srgbClr val="000000"/>
                          </a:solidFill>
                          <a:effectLst/>
                          <a:latin typeface="Calibri" panose="020F0502020204030204" pitchFamily="34" charset="0"/>
                        </a:rPr>
                        <a:t>$76,022,585</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0" i="0" u="none" strike="noStrike">
                          <a:solidFill>
                            <a:srgbClr val="000000"/>
                          </a:solidFill>
                          <a:effectLst/>
                          <a:latin typeface="Calibri" panose="020F0502020204030204" pitchFamily="34" charset="0"/>
                        </a:rPr>
                        <a:t>8/17/20</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11"/>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12"/>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13"/>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77067424"/>
                  </a:ext>
                </a:extLst>
              </a:tr>
              <a:tr h="182402">
                <a:tc>
                  <a:txBody>
                    <a:bodyPr/>
                    <a:lstStyle/>
                    <a:p>
                      <a:pPr algn="l" fontAlgn="t"/>
                      <a:r>
                        <a:rPr lang="en-US" sz="1000" b="1" i="0" u="none" strike="noStrike" dirty="0">
                          <a:solidFill>
                            <a:srgbClr val="000000"/>
                          </a:solidFill>
                          <a:effectLst/>
                          <a:latin typeface="Calibri" panose="020F0502020204030204" pitchFamily="34" charset="0"/>
                        </a:rPr>
                        <a:t>Reconciliation Activity</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1" i="0" u="none" strike="noStrike">
                          <a:solidFill>
                            <a:srgbClr val="000000"/>
                          </a:solidFill>
                          <a:effectLst/>
                          <a:latin typeface="Calibri" panose="020F0502020204030204" pitchFamily="34" charset="0"/>
                        </a:rPr>
                        <a:t>$74,774,113</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a:solidFill>
                            <a:srgbClr val="000000"/>
                          </a:solidFill>
                          <a:effectLst/>
                          <a:latin typeface="Calibri" panose="020F0502020204030204" pitchFamily="34" charset="0"/>
                        </a:rPr>
                        <a:t>3/21/22</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sng" strike="noStrike">
                          <a:solidFill>
                            <a:srgbClr val="0563C1"/>
                          </a:solidFill>
                          <a:effectLst/>
                          <a:latin typeface="Calibri" panose="020F0502020204030204" pitchFamily="34" charset="0"/>
                          <a:hlinkClick r:id="rId14"/>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15"/>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16"/>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540931665"/>
                  </a:ext>
                </a:extLst>
              </a:tr>
              <a:tr h="207486">
                <a:tc>
                  <a:txBody>
                    <a:bodyPr/>
                    <a:lstStyle/>
                    <a:p>
                      <a:pPr algn="l" fontAlgn="t"/>
                      <a:r>
                        <a:rPr lang="en-US" sz="1000" b="1" i="0" u="none" strike="noStrike">
                          <a:solidFill>
                            <a:srgbClr val="000000"/>
                          </a:solidFill>
                          <a:effectLst/>
                          <a:latin typeface="Calibri" panose="020F0502020204030204" pitchFamily="34" charset="0"/>
                        </a:rPr>
                        <a:t>Producers to Market Alliance Activity (PMA)</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1" i="0" u="none" strike="noStrike">
                          <a:solidFill>
                            <a:srgbClr val="000000"/>
                          </a:solidFill>
                          <a:effectLst/>
                          <a:latin typeface="Calibri" panose="020F0502020204030204" pitchFamily="34" charset="0"/>
                        </a:rPr>
                        <a:t>$70,080,554</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0" i="0" u="none" strike="noStrike">
                          <a:solidFill>
                            <a:srgbClr val="000000"/>
                          </a:solidFill>
                          <a:effectLst/>
                          <a:latin typeface="Calibri" panose="020F0502020204030204" pitchFamily="34" charset="0"/>
                        </a:rPr>
                        <a:t>9/30/22</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17"/>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18"/>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19"/>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sng" strike="noStrike">
                          <a:solidFill>
                            <a:srgbClr val="0563C1"/>
                          </a:solidFill>
                          <a:effectLst/>
                          <a:latin typeface="Calibri" panose="020F0502020204030204" pitchFamily="34" charset="0"/>
                          <a:hlinkClick r:id="rId20"/>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464147836"/>
                  </a:ext>
                </a:extLst>
              </a:tr>
              <a:tr h="207486">
                <a:tc>
                  <a:txBody>
                    <a:bodyPr/>
                    <a:lstStyle/>
                    <a:p>
                      <a:pPr algn="l" fontAlgn="t"/>
                      <a:r>
                        <a:rPr lang="en-US" sz="1000" b="1" i="0" u="none" strike="noStrike">
                          <a:solidFill>
                            <a:srgbClr val="000000"/>
                          </a:solidFill>
                          <a:effectLst/>
                          <a:latin typeface="Calibri" panose="020F0502020204030204" pitchFamily="34" charset="0"/>
                        </a:rPr>
                        <a:t>Afro-Colombian and Indigenous Program (ACIP)</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1" i="0" u="none" strike="noStrike">
                          <a:solidFill>
                            <a:srgbClr val="000000"/>
                          </a:solidFill>
                          <a:effectLst/>
                          <a:latin typeface="Calibri" panose="020F0502020204030204" pitchFamily="34" charset="0"/>
                        </a:rPr>
                        <a:t>$61,207,071</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a:solidFill>
                            <a:srgbClr val="000000"/>
                          </a:solidFill>
                          <a:effectLst/>
                          <a:latin typeface="Calibri" panose="020F0502020204030204" pitchFamily="34" charset="0"/>
                        </a:rPr>
                        <a:t>10/31/16</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21"/>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dirty="0">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22"/>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sng" strike="noStrike">
                          <a:solidFill>
                            <a:srgbClr val="0563C1"/>
                          </a:solidFill>
                          <a:effectLst/>
                          <a:latin typeface="Calibri" panose="020F0502020204030204" pitchFamily="34" charset="0"/>
                          <a:hlinkClick r:id="rId23"/>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sng" strike="noStrike">
                          <a:solidFill>
                            <a:srgbClr val="0563C1"/>
                          </a:solidFill>
                          <a:effectLst/>
                          <a:latin typeface="Calibri" panose="020F0502020204030204" pitchFamily="34" charset="0"/>
                          <a:hlinkClick r:id="rId24"/>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sng" strike="noStrike">
                          <a:solidFill>
                            <a:srgbClr val="0563C1"/>
                          </a:solidFill>
                          <a:effectLst/>
                          <a:latin typeface="Calibri" panose="020F0502020204030204" pitchFamily="34" charset="0"/>
                          <a:hlinkClick r:id="rId25"/>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994352394"/>
                  </a:ext>
                </a:extLst>
              </a:tr>
              <a:tr h="207486">
                <a:tc>
                  <a:txBody>
                    <a:bodyPr/>
                    <a:lstStyle/>
                    <a:p>
                      <a:pPr algn="l" fontAlgn="t"/>
                      <a:r>
                        <a:rPr lang="en-US" sz="1000" b="1" i="0" u="none" strike="noStrike">
                          <a:solidFill>
                            <a:srgbClr val="000000"/>
                          </a:solidFill>
                          <a:effectLst/>
                          <a:latin typeface="Calibri" panose="020F0502020204030204" pitchFamily="34" charset="0"/>
                        </a:rPr>
                        <a:t>Emergency program activities in Colombia.</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1" i="0" u="none" strike="noStrike">
                          <a:solidFill>
                            <a:srgbClr val="000000"/>
                          </a:solidFill>
                          <a:effectLst/>
                          <a:latin typeface="Calibri" panose="020F0502020204030204" pitchFamily="34" charset="0"/>
                        </a:rPr>
                        <a:t>$60,269,169</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0" i="0" u="none" strike="noStrike">
                          <a:solidFill>
                            <a:srgbClr val="000000"/>
                          </a:solidFill>
                          <a:effectLst/>
                          <a:latin typeface="Calibri" panose="020F0502020204030204" pitchFamily="34" charset="0"/>
                        </a:rPr>
                        <a:t>11/30/22</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702001243"/>
                  </a:ext>
                </a:extLst>
              </a:tr>
              <a:tr h="182402">
                <a:tc>
                  <a:txBody>
                    <a:bodyPr/>
                    <a:lstStyle/>
                    <a:p>
                      <a:pPr algn="l" fontAlgn="t"/>
                      <a:r>
                        <a:rPr lang="en-US" sz="1000" b="1" i="0" u="none" strike="noStrike">
                          <a:solidFill>
                            <a:srgbClr val="000000"/>
                          </a:solidFill>
                          <a:effectLst/>
                          <a:latin typeface="Calibri" panose="020F0502020204030204" pitchFamily="34" charset="0"/>
                        </a:rPr>
                        <a:t>Regional Governance Activity</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1" i="0" u="none" strike="noStrike">
                          <a:solidFill>
                            <a:srgbClr val="000000"/>
                          </a:solidFill>
                          <a:effectLst/>
                          <a:latin typeface="Calibri" panose="020F0502020204030204" pitchFamily="34" charset="0"/>
                        </a:rPr>
                        <a:t>$57,802,991</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a:solidFill>
                            <a:srgbClr val="000000"/>
                          </a:solidFill>
                          <a:effectLst/>
                          <a:latin typeface="Calibri" panose="020F0502020204030204" pitchFamily="34" charset="0"/>
                        </a:rPr>
                        <a:t>9/30/21</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sng" strike="noStrike">
                          <a:solidFill>
                            <a:srgbClr val="0563C1"/>
                          </a:solidFill>
                          <a:effectLst/>
                          <a:latin typeface="Calibri" panose="020F0502020204030204" pitchFamily="34" charset="0"/>
                          <a:hlinkClick r:id="rId26"/>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27"/>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sng" strike="noStrike">
                          <a:solidFill>
                            <a:srgbClr val="0563C1"/>
                          </a:solidFill>
                          <a:effectLst/>
                          <a:latin typeface="Calibri" panose="020F0502020204030204" pitchFamily="34" charset="0"/>
                          <a:hlinkClick r:id="rId28"/>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sng" strike="noStrike">
                          <a:solidFill>
                            <a:srgbClr val="0563C1"/>
                          </a:solidFill>
                          <a:effectLst/>
                          <a:latin typeface="Calibri" panose="020F0502020204030204" pitchFamily="34" charset="0"/>
                          <a:hlinkClick r:id="rId29"/>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sng" strike="noStrike">
                          <a:solidFill>
                            <a:srgbClr val="0563C1"/>
                          </a:solidFill>
                          <a:effectLst/>
                          <a:latin typeface="Calibri" panose="020F0502020204030204" pitchFamily="34" charset="0"/>
                          <a:hlinkClick r:id="rId30"/>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42654346"/>
                  </a:ext>
                </a:extLst>
              </a:tr>
              <a:tr h="207486">
                <a:tc>
                  <a:txBody>
                    <a:bodyPr/>
                    <a:lstStyle/>
                    <a:p>
                      <a:pPr algn="l" fontAlgn="t"/>
                      <a:r>
                        <a:rPr lang="en-US" sz="1000" b="1" i="0" u="none" strike="noStrike">
                          <a:solidFill>
                            <a:srgbClr val="000000"/>
                          </a:solidFill>
                          <a:effectLst/>
                          <a:latin typeface="Calibri" panose="020F0502020204030204" pitchFamily="34" charset="0"/>
                        </a:rPr>
                        <a:t>Humanitarian assistance</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1" i="0" u="none" strike="noStrike" dirty="0">
                          <a:solidFill>
                            <a:srgbClr val="000000"/>
                          </a:solidFill>
                          <a:effectLst/>
                          <a:latin typeface="Calibri" panose="020F0502020204030204" pitchFamily="34" charset="0"/>
                        </a:rPr>
                        <a:t>$56,307,166</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0" i="0" u="none" strike="noStrike" dirty="0">
                          <a:solidFill>
                            <a:srgbClr val="000000"/>
                          </a:solidFill>
                          <a:effectLst/>
                          <a:latin typeface="Calibri" panose="020F0502020204030204" pitchFamily="34" charset="0"/>
                        </a:rPr>
                        <a:t>Various Projects</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160090317"/>
                  </a:ext>
                </a:extLst>
              </a:tr>
              <a:tr h="207486">
                <a:tc>
                  <a:txBody>
                    <a:bodyPr/>
                    <a:lstStyle/>
                    <a:p>
                      <a:pPr algn="l" fontAlgn="t"/>
                      <a:r>
                        <a:rPr lang="en-US" sz="1000" b="1" i="0" u="none" strike="noStrike">
                          <a:solidFill>
                            <a:srgbClr val="000000"/>
                          </a:solidFill>
                          <a:effectLst/>
                          <a:latin typeface="Calibri" panose="020F0502020204030204" pitchFamily="34" charset="0"/>
                        </a:rPr>
                        <a:t>International Disaster Assistance for Colombia</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1" i="0" u="none" strike="noStrike">
                          <a:solidFill>
                            <a:srgbClr val="000000"/>
                          </a:solidFill>
                          <a:effectLst/>
                          <a:latin typeface="Calibri" panose="020F0502020204030204" pitchFamily="34" charset="0"/>
                        </a:rPr>
                        <a:t>$50,000,001</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rgbClr val="000000"/>
                          </a:solidFill>
                          <a:effectLst/>
                          <a:latin typeface="Calibri" panose="020F0502020204030204" pitchFamily="34" charset="0"/>
                        </a:rPr>
                        <a:t>8/31/20</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953029854"/>
                  </a:ext>
                </a:extLst>
              </a:tr>
              <a:tr h="360229">
                <a:tc>
                  <a:txBody>
                    <a:bodyPr/>
                    <a:lstStyle/>
                    <a:p>
                      <a:pPr algn="l" fontAlgn="t"/>
                      <a:r>
                        <a:rPr lang="en-US" sz="1000" b="1" i="0" u="none" strike="noStrike" dirty="0">
                          <a:solidFill>
                            <a:srgbClr val="000000"/>
                          </a:solidFill>
                          <a:effectLst/>
                          <a:latin typeface="Calibri" panose="020F0502020204030204" pitchFamily="34" charset="0"/>
                        </a:rPr>
                        <a:t>Foster Social and Economic Inclusion of Afro-Colombian and Indigenous communities</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1" i="0" u="none" strike="noStrike" dirty="0">
                          <a:solidFill>
                            <a:srgbClr val="000000"/>
                          </a:solidFill>
                          <a:effectLst/>
                          <a:latin typeface="Calibri" panose="020F0502020204030204" pitchFamily="34" charset="0"/>
                        </a:rPr>
                        <a:t>$50,000,001</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0" i="0" u="none" strike="noStrike">
                          <a:solidFill>
                            <a:srgbClr val="000000"/>
                          </a:solidFill>
                          <a:effectLst/>
                          <a:latin typeface="Calibri" panose="020F0502020204030204" pitchFamily="34" charset="0"/>
                        </a:rPr>
                        <a:t>6/30/21</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9C0006"/>
                          </a:solidFill>
                          <a:effectLst/>
                          <a:uLnTx/>
                          <a:uFillTx/>
                          <a:latin typeface="Calibri" panose="020F0502020204030204" pitchFamily="34" charset="0"/>
                          <a:ea typeface="+mn-ea"/>
                          <a:cs typeface="+mn-cs"/>
                          <a:hlinkClick r:id="rId31"/>
                        </a:rPr>
                        <a:t>Yes</a:t>
                      </a:r>
                      <a:endParaRPr kumimoji="0" lang="en-US" sz="1000" b="0" i="0" u="none" strike="noStrike" kern="1200" cap="none" spc="0" normalizeH="0" baseline="0" noProof="0" dirty="0">
                        <a:ln>
                          <a:noFill/>
                        </a:ln>
                        <a:solidFill>
                          <a:srgbClr val="9C0006"/>
                        </a:solidFill>
                        <a:effectLst/>
                        <a:uLnTx/>
                        <a:uFillTx/>
                        <a:latin typeface="Calibri" panose="020F0502020204030204" pitchFamily="34" charset="0"/>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accent6">
                            <a:lumMod val="50000"/>
                          </a:schemeClr>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dirty="0">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dirty="0">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dirty="0">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562684396"/>
                  </a:ext>
                </a:extLst>
              </a:tr>
              <a:tr h="182402">
                <a:tc>
                  <a:txBody>
                    <a:bodyPr/>
                    <a:lstStyle/>
                    <a:p>
                      <a:pPr algn="l" fontAlgn="t"/>
                      <a:r>
                        <a:rPr lang="en-US" sz="1000" b="1" i="0" u="none" strike="noStrike">
                          <a:solidFill>
                            <a:srgbClr val="000000"/>
                          </a:solidFill>
                          <a:effectLst/>
                          <a:latin typeface="Calibri" panose="020F0502020204030204" pitchFamily="34" charset="0"/>
                        </a:rPr>
                        <a:t>Justice for a Sustainable Peace</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1" i="0" u="none" strike="noStrike">
                          <a:solidFill>
                            <a:srgbClr val="000000"/>
                          </a:solidFill>
                          <a:effectLst/>
                          <a:latin typeface="Calibri" panose="020F0502020204030204" pitchFamily="34" charset="0"/>
                        </a:rPr>
                        <a:t>$45,536,987</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a:solidFill>
                            <a:srgbClr val="000000"/>
                          </a:solidFill>
                          <a:effectLst/>
                          <a:latin typeface="Calibri" panose="020F0502020204030204" pitchFamily="34" charset="0"/>
                        </a:rPr>
                        <a:t>4/4/22</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sng" strike="noStrike">
                          <a:solidFill>
                            <a:srgbClr val="0563C1"/>
                          </a:solidFill>
                          <a:effectLst/>
                          <a:latin typeface="Calibri" panose="020F0502020204030204" pitchFamily="34" charset="0"/>
                          <a:hlinkClick r:id="rId32"/>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33"/>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34"/>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068196166"/>
                  </a:ext>
                </a:extLst>
              </a:tr>
              <a:tr h="207486">
                <a:tc>
                  <a:txBody>
                    <a:bodyPr/>
                    <a:lstStyle/>
                    <a:p>
                      <a:pPr algn="l" fontAlgn="t"/>
                      <a:r>
                        <a:rPr lang="en-US" sz="1000" b="1" i="0" u="none" strike="noStrike">
                          <a:solidFill>
                            <a:srgbClr val="000000"/>
                          </a:solidFill>
                          <a:effectLst/>
                          <a:latin typeface="Calibri" panose="020F0502020204030204" pitchFamily="34" charset="0"/>
                        </a:rPr>
                        <a:t>SWIFT IV Task Order for Colombia</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1" i="0" u="none" strike="noStrike">
                          <a:solidFill>
                            <a:srgbClr val="000000"/>
                          </a:solidFill>
                          <a:effectLst/>
                          <a:latin typeface="Calibri" panose="020F0502020204030204" pitchFamily="34" charset="0"/>
                        </a:rPr>
                        <a:t>$45,253,225</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0" i="0" u="none" strike="noStrike" dirty="0">
                          <a:solidFill>
                            <a:srgbClr val="000000"/>
                          </a:solidFill>
                          <a:effectLst/>
                          <a:latin typeface="Calibri" panose="020F0502020204030204" pitchFamily="34" charset="0"/>
                        </a:rPr>
                        <a:t>2/5/22</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724207755"/>
                  </a:ext>
                </a:extLst>
              </a:tr>
              <a:tr h="207486">
                <a:tc>
                  <a:txBody>
                    <a:bodyPr/>
                    <a:lstStyle/>
                    <a:p>
                      <a:pPr algn="l" fontAlgn="t"/>
                      <a:r>
                        <a:rPr lang="en-US" sz="1000" b="1" i="0" u="none" strike="noStrike">
                          <a:solidFill>
                            <a:srgbClr val="000000"/>
                          </a:solidFill>
                          <a:effectLst/>
                          <a:latin typeface="Calibri" panose="020F0502020204030204" pitchFamily="34" charset="0"/>
                        </a:rPr>
                        <a:t>OTI/Colombia task order [Colombia Transforma]</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1" i="0" u="none" strike="noStrike" dirty="0">
                          <a:solidFill>
                            <a:srgbClr val="000000"/>
                          </a:solidFill>
                          <a:effectLst/>
                          <a:latin typeface="Calibri" panose="020F0502020204030204" pitchFamily="34" charset="0"/>
                        </a:rPr>
                        <a:t>$36,708,137</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rgbClr val="000000"/>
                          </a:solidFill>
                          <a:effectLst/>
                          <a:latin typeface="Calibri" panose="020F0502020204030204" pitchFamily="34" charset="0"/>
                        </a:rPr>
                        <a:t>2/5/22</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35"/>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sng"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36"/>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sng" strike="noStrike">
                          <a:solidFill>
                            <a:srgbClr val="0563C1"/>
                          </a:solidFill>
                          <a:effectLst/>
                          <a:latin typeface="Calibri" panose="020F0502020204030204" pitchFamily="34" charset="0"/>
                          <a:hlinkClick r:id="rId37"/>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sng" strike="noStrike">
                          <a:solidFill>
                            <a:srgbClr val="0563C1"/>
                          </a:solidFill>
                          <a:effectLst/>
                          <a:latin typeface="Calibri" panose="020F0502020204030204" pitchFamily="34" charset="0"/>
                          <a:hlinkClick r:id="rId38"/>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39"/>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140161347"/>
                  </a:ext>
                </a:extLst>
              </a:tr>
              <a:tr h="374623">
                <a:tc>
                  <a:txBody>
                    <a:bodyPr/>
                    <a:lstStyle/>
                    <a:p>
                      <a:pPr algn="l" fontAlgn="t"/>
                      <a:r>
                        <a:rPr lang="en-US" sz="1000" b="1" i="0" u="none" strike="noStrike">
                          <a:solidFill>
                            <a:srgbClr val="000000"/>
                          </a:solidFill>
                          <a:effectLst/>
                          <a:latin typeface="Calibri" panose="020F0502020204030204" pitchFamily="34" charset="0"/>
                        </a:rPr>
                        <a:t>Program for Integrated Humanitarian Assistance Support to Internally Displaced Persons and Other Vulnerable Groups</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1" i="0" u="none" strike="noStrike" dirty="0">
                          <a:solidFill>
                            <a:srgbClr val="000000"/>
                          </a:solidFill>
                          <a:effectLst/>
                          <a:latin typeface="Calibri" panose="020F0502020204030204" pitchFamily="34" charset="0"/>
                        </a:rPr>
                        <a:t>$36,521,606</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0" i="0" u="none" strike="noStrike" dirty="0">
                          <a:solidFill>
                            <a:srgbClr val="000000"/>
                          </a:solidFill>
                          <a:effectLst/>
                          <a:latin typeface="Calibri" panose="020F0502020204030204" pitchFamily="34" charset="0"/>
                        </a:rPr>
                        <a:t>3/31/12</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a:solidFill>
                            <a:srgbClr val="0563C1"/>
                          </a:solidFill>
                          <a:effectLst/>
                          <a:latin typeface="Calibri" panose="020F0502020204030204" pitchFamily="34" charset="0"/>
                          <a:hlinkClick r:id="rId40"/>
                        </a:rPr>
                        <a:t>Yes</a:t>
                      </a:r>
                      <a:endParaRPr lang="en-US" sz="1000" b="0" i="0" u="sng" strike="noStrike">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dirty="0">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dirty="0">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836701514"/>
                  </a:ext>
                </a:extLst>
              </a:tr>
              <a:tr h="207486">
                <a:tc>
                  <a:txBody>
                    <a:bodyPr/>
                    <a:lstStyle/>
                    <a:p>
                      <a:pPr algn="l" fontAlgn="t"/>
                      <a:r>
                        <a:rPr lang="en-US" sz="1000" b="1" i="0" u="none" strike="noStrike">
                          <a:solidFill>
                            <a:srgbClr val="000000"/>
                          </a:solidFill>
                          <a:effectLst/>
                          <a:latin typeface="Calibri" panose="020F0502020204030204" pitchFamily="34" charset="0"/>
                        </a:rPr>
                        <a:t>Reintegration and Prevention of Recruitment program</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1" i="0" u="none" strike="noStrike" dirty="0">
                          <a:solidFill>
                            <a:srgbClr val="000000"/>
                          </a:solidFill>
                          <a:effectLst/>
                          <a:latin typeface="Calibri" panose="020F0502020204030204" pitchFamily="34" charset="0"/>
                        </a:rPr>
                        <a:t>$33,913,622</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dirty="0">
                          <a:solidFill>
                            <a:srgbClr val="000000"/>
                          </a:solidFill>
                          <a:effectLst/>
                          <a:latin typeface="Calibri" panose="020F0502020204030204" pitchFamily="34" charset="0"/>
                        </a:rPr>
                        <a:t>2/1/20</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none" strike="noStrike">
                          <a:solidFill>
                            <a:srgbClr val="9C0006"/>
                          </a:solidFill>
                          <a:effectLst/>
                          <a:latin typeface="Calibri" panose="020F0502020204030204" pitchFamily="34" charset="0"/>
                        </a:rPr>
                        <a:t>No</a:t>
                      </a: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t"/>
                      <a:r>
                        <a:rPr lang="en-US" sz="1000" b="0" i="0" u="sng" strike="noStrike" dirty="0">
                          <a:solidFill>
                            <a:srgbClr val="0563C1"/>
                          </a:solidFill>
                          <a:effectLst/>
                          <a:latin typeface="Calibri" panose="020F0502020204030204" pitchFamily="34" charset="0"/>
                          <a:hlinkClick r:id="rId41"/>
                        </a:rPr>
                        <a:t>Yes</a:t>
                      </a:r>
                      <a:endParaRPr lang="en-US" sz="1000" b="0" i="0" u="sng" strike="noStrike" dirty="0">
                        <a:solidFill>
                          <a:srgbClr val="0563C1"/>
                        </a:solidFill>
                        <a:effectLst/>
                        <a:latin typeface="Calibri" panose="020F0502020204030204" pitchFamily="34" charset="0"/>
                      </a:endParaRPr>
                    </a:p>
                  </a:txBody>
                  <a:tcPr marL="3922" marR="3922" marT="3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053770867"/>
                  </a:ext>
                </a:extLst>
              </a:tr>
            </a:tbl>
          </a:graphicData>
        </a:graphic>
      </p:graphicFrame>
      <p:sp>
        <p:nvSpPr>
          <p:cNvPr id="8" name="TextBox 7">
            <a:extLst>
              <a:ext uri="{FF2B5EF4-FFF2-40B4-BE49-F238E27FC236}">
                <a16:creationId xmlns:a16="http://schemas.microsoft.com/office/drawing/2014/main" id="{26C38855-7312-5735-3224-22B866DD33A1}"/>
              </a:ext>
            </a:extLst>
          </p:cNvPr>
          <p:cNvSpPr txBox="1"/>
          <p:nvPr/>
        </p:nvSpPr>
        <p:spPr>
          <a:xfrm>
            <a:off x="987972" y="315810"/>
            <a:ext cx="11096085" cy="430887"/>
          </a:xfrm>
          <a:prstGeom prst="rect">
            <a:avLst/>
          </a:prstGeom>
          <a:noFill/>
        </p:spPr>
        <p:txBody>
          <a:bodyPr wrap="square" rtlCol="0">
            <a:spAutoFit/>
          </a:bodyPr>
          <a:lstStyle/>
          <a:p>
            <a:r>
              <a:rPr lang="en-US" sz="2200" dirty="0">
                <a:solidFill>
                  <a:srgbClr val="036C9E"/>
                </a:solidFill>
              </a:rPr>
              <a:t>Public Project Evaluations</a:t>
            </a:r>
            <a:r>
              <a:rPr lang="en-US" sz="2200" i="0" dirty="0">
                <a:solidFill>
                  <a:srgbClr val="036C9E"/>
                </a:solidFill>
                <a:effectLst/>
              </a:rPr>
              <a:t>: Largest 20 USAID Colombia projects ending FY2012-2022*</a:t>
            </a:r>
            <a:endParaRPr lang="en-US" sz="2200" dirty="0"/>
          </a:p>
        </p:txBody>
      </p:sp>
      <p:pic>
        <p:nvPicPr>
          <p:cNvPr id="9" name="Graphic 8">
            <a:extLst>
              <a:ext uri="{FF2B5EF4-FFF2-40B4-BE49-F238E27FC236}">
                <a16:creationId xmlns:a16="http://schemas.microsoft.com/office/drawing/2014/main" id="{197BBF01-81A2-E18B-EC82-6818CE6E6FA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62602" y="258844"/>
            <a:ext cx="575598" cy="575598"/>
          </a:xfrm>
          <a:prstGeom prst="rect">
            <a:avLst/>
          </a:prstGeom>
        </p:spPr>
      </p:pic>
      <p:sp>
        <p:nvSpPr>
          <p:cNvPr id="2" name="TextBox 1">
            <a:extLst>
              <a:ext uri="{FF2B5EF4-FFF2-40B4-BE49-F238E27FC236}">
                <a16:creationId xmlns:a16="http://schemas.microsoft.com/office/drawing/2014/main" id="{B6C9F3E0-B0EF-9B20-DA27-0E08C5C770E8}"/>
              </a:ext>
            </a:extLst>
          </p:cNvPr>
          <p:cNvSpPr txBox="1"/>
          <p:nvPr/>
        </p:nvSpPr>
        <p:spPr>
          <a:xfrm>
            <a:off x="0" y="6399101"/>
            <a:ext cx="11976115" cy="400110"/>
          </a:xfrm>
          <a:prstGeom prst="rect">
            <a:avLst/>
          </a:prstGeom>
          <a:noFill/>
        </p:spPr>
        <p:txBody>
          <a:bodyPr wrap="square" rtlCol="0">
            <a:spAutoFit/>
          </a:bodyPr>
          <a:lstStyle/>
          <a:p>
            <a:r>
              <a:rPr lang="en-US" sz="1000" dirty="0"/>
              <a:t>*</a:t>
            </a:r>
            <a:r>
              <a:rPr lang="en-US" sz="1000" b="1" dirty="0"/>
              <a:t>Source</a:t>
            </a:r>
            <a:r>
              <a:rPr lang="en-US" sz="1000" dirty="0"/>
              <a:t>: </a:t>
            </a:r>
            <a:r>
              <a:rPr lang="en-US" sz="1000" b="0" i="0" dirty="0">
                <a:effectLst/>
              </a:rPr>
              <a:t>ForeignAssistance.gov</a:t>
            </a:r>
            <a:r>
              <a:rPr lang="en-US" sz="1000" dirty="0"/>
              <a:t> (“Disbursements” – Colombia; accessed May 31, 2023). </a:t>
            </a:r>
            <a:r>
              <a:rPr lang="en-US" sz="1000" u="sng" dirty="0">
                <a:solidFill>
                  <a:srgbClr val="2499C2"/>
                </a:solidFill>
                <a:hlinkClick r:id="rId44"/>
              </a:rPr>
              <a:t>https://www.foreignassistance.gov/data?country=Colombia&amp;fiscal_year=2020&amp;transaction_type_name=obligations#tab-query</a:t>
            </a:r>
            <a:r>
              <a:rPr lang="en-US" sz="1000" u="sng" dirty="0">
                <a:solidFill>
                  <a:srgbClr val="2499C2"/>
                </a:solidFill>
              </a:rPr>
              <a:t>; ‘</a:t>
            </a:r>
            <a:r>
              <a:rPr lang="en-US" sz="1000" dirty="0"/>
              <a:t>Project Name’ uses the information from ‘Activity Name’ from ForeignAssistance.gov. Between FY2012-2022, 135 ‘project-type’ activities managed by USAID ended.</a:t>
            </a:r>
          </a:p>
        </p:txBody>
      </p:sp>
    </p:spTree>
    <p:extLst>
      <p:ext uri="{BB962C8B-B14F-4D97-AF65-F5344CB8AC3E}">
        <p14:creationId xmlns:p14="http://schemas.microsoft.com/office/powerpoint/2010/main" val="1341942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1001486" y="767381"/>
            <a:ext cx="10907486" cy="521049"/>
          </a:xfrm>
        </p:spPr>
        <p:txBody>
          <a:bodyPr>
            <a:noAutofit/>
          </a:bodyPr>
          <a:lstStyle/>
          <a:p>
            <a:pPr>
              <a:lnSpc>
                <a:spcPct val="100000"/>
              </a:lnSpc>
              <a:spcBef>
                <a:spcPts val="1200"/>
              </a:spcBef>
              <a:spcAft>
                <a:spcPts val="1200"/>
              </a:spcAft>
            </a:pPr>
            <a:r>
              <a:rPr lang="en-US" sz="3300" i="0" dirty="0">
                <a:solidFill>
                  <a:srgbClr val="036C9E"/>
                </a:solidFill>
                <a:effectLst/>
              </a:rPr>
              <a:t>Open government </a:t>
            </a:r>
            <a:r>
              <a:rPr lang="en-US" sz="3300" dirty="0">
                <a:solidFill>
                  <a:srgbClr val="036C9E"/>
                </a:solidFill>
              </a:rPr>
              <a:t>p</a:t>
            </a:r>
            <a:r>
              <a:rPr lang="en-US" sz="3300" i="0" dirty="0">
                <a:solidFill>
                  <a:srgbClr val="036C9E"/>
                </a:solidFill>
                <a:effectLst/>
              </a:rPr>
              <a:t>roject </a:t>
            </a:r>
            <a:r>
              <a:rPr lang="en-US" sz="3300" dirty="0">
                <a:solidFill>
                  <a:srgbClr val="036C9E"/>
                </a:solidFill>
              </a:rPr>
              <a:t>a</a:t>
            </a:r>
            <a:r>
              <a:rPr lang="en-US" sz="3300" i="0" dirty="0">
                <a:solidFill>
                  <a:srgbClr val="036C9E"/>
                </a:solidFill>
                <a:effectLst/>
              </a:rPr>
              <a:t>nalysis: Land for Prosperity</a:t>
            </a:r>
            <a:endParaRPr lang="en-US" sz="1400" i="1" dirty="0">
              <a:solidFill>
                <a:srgbClr val="036C9E"/>
              </a:solidFill>
              <a:latin typeface="Myriad Pro SemiCond" panose="020B0503030403020204" pitchFamily="34" charset="0"/>
            </a:endParaRP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2">
            <a:alphaModFix amt="27000"/>
            <a:extLst>
              <a:ext uri="{96DAC541-7B7A-43D3-8B79-37D633B846F1}">
                <asvg:svgBlip xmlns:asvg="http://schemas.microsoft.com/office/drawing/2016/SVG/main" r:embed="rId3"/>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838200" y="1700627"/>
            <a:ext cx="11234058" cy="4539990"/>
          </a:xfrm>
          <a:prstGeom prst="rect">
            <a:avLst/>
          </a:prstGeom>
          <a:noFill/>
        </p:spPr>
        <p:txBody>
          <a:bodyPr wrap="square" rtlCol="0">
            <a:noAutofit/>
          </a:bodyPr>
          <a:lstStyle/>
          <a:p>
            <a:pPr marL="0" marR="0" indent="0">
              <a:spcBef>
                <a:spcPts val="0"/>
              </a:spcBef>
              <a:spcAft>
                <a:spcPts val="0"/>
              </a:spcAft>
              <a:buNone/>
            </a:pPr>
            <a:r>
              <a:rPr lang="en-US" sz="1500" b="1" dirty="0">
                <a:solidFill>
                  <a:srgbClr val="36494D"/>
                </a:solidFill>
                <a:effectLst/>
                <a:ea typeface="Calibri" panose="020F0502020204030204" pitchFamily="34" charset="0"/>
              </a:rPr>
              <a:t>Land for Prosperity (LfP), implemented by Tetra Tech, “foster[</a:t>
            </a:r>
            <a:r>
              <a:rPr lang="en-US" sz="1500" b="1" dirty="0">
                <a:solidFill>
                  <a:srgbClr val="36494D"/>
                </a:solidFill>
                <a:ea typeface="Calibri" panose="020F0502020204030204" pitchFamily="34" charset="0"/>
              </a:rPr>
              <a:t>s</a:t>
            </a:r>
            <a:r>
              <a:rPr lang="en-US" sz="1500" b="1" dirty="0">
                <a:solidFill>
                  <a:srgbClr val="36494D"/>
                </a:solidFill>
                <a:effectLst/>
                <a:ea typeface="Calibri" panose="020F0502020204030204" pitchFamily="34" charset="0"/>
              </a:rPr>
              <a:t>] rural economic development” through Facilitating Land titling and Restitution, Strengthening Local Capacities, and Promoting Public-Private Partnerships</a:t>
            </a:r>
            <a:endParaRPr lang="en-US" sz="1500" dirty="0">
              <a:solidFill>
                <a:srgbClr val="36494D"/>
              </a:solidFill>
              <a:effectLst/>
              <a:ea typeface="Calibri" panose="020F0502020204030204" pitchFamily="34" charset="0"/>
            </a:endParaRPr>
          </a:p>
          <a:p>
            <a:pPr marL="342900" marR="0" lvl="0" indent="-342900">
              <a:spcBef>
                <a:spcPts val="0"/>
              </a:spcBef>
              <a:spcAft>
                <a:spcPts val="0"/>
              </a:spcAft>
              <a:buFont typeface="Symbol" pitchFamily="2" charset="2"/>
              <a:buChar char=""/>
            </a:pPr>
            <a:r>
              <a:rPr lang="en-US" sz="1400" dirty="0">
                <a:solidFill>
                  <a:srgbClr val="36494D"/>
                </a:solidFill>
                <a:effectLst/>
                <a:ea typeface="Calibri" panose="020F0502020204030204" pitchFamily="34" charset="0"/>
              </a:rPr>
              <a:t>The USAID website contains two similar fact sheets about the project, one from </a:t>
            </a:r>
            <a:r>
              <a:rPr lang="en-US" sz="1400" u="sng" dirty="0">
                <a:effectLst/>
                <a:ea typeface="Calibri" panose="020F0502020204030204" pitchFamily="34" charset="0"/>
                <a:hlinkClick r:id="rId4"/>
              </a:rPr>
              <a:t>2019</a:t>
            </a:r>
            <a:r>
              <a:rPr lang="en-US" sz="1400" dirty="0">
                <a:effectLst/>
                <a:ea typeface="Calibri" panose="020F0502020204030204" pitchFamily="34" charset="0"/>
              </a:rPr>
              <a:t>, </a:t>
            </a:r>
            <a:r>
              <a:rPr lang="en-US" sz="1400" dirty="0">
                <a:solidFill>
                  <a:srgbClr val="36494D"/>
                </a:solidFill>
                <a:effectLst/>
                <a:ea typeface="Calibri" panose="020F0502020204030204" pitchFamily="34" charset="0"/>
              </a:rPr>
              <a:t>one from </a:t>
            </a:r>
            <a:r>
              <a:rPr lang="en-US" sz="1400" u="sng" dirty="0">
                <a:effectLst/>
                <a:ea typeface="Calibri" panose="020F0502020204030204" pitchFamily="34" charset="0"/>
                <a:hlinkClick r:id="rId5"/>
              </a:rPr>
              <a:t>2021</a:t>
            </a:r>
            <a:r>
              <a:rPr lang="en-US" sz="1400" dirty="0">
                <a:effectLst/>
                <a:ea typeface="Calibri" panose="020F0502020204030204" pitchFamily="34" charset="0"/>
              </a:rPr>
              <a:t>. </a:t>
            </a:r>
            <a:r>
              <a:rPr lang="en-US" sz="1400" dirty="0">
                <a:solidFill>
                  <a:srgbClr val="36494D"/>
                </a:solidFill>
                <a:ea typeface="Calibri" panose="020F0502020204030204" pitchFamily="34" charset="0"/>
              </a:rPr>
              <a:t>T</a:t>
            </a:r>
            <a:r>
              <a:rPr lang="en-US" sz="1400" dirty="0">
                <a:solidFill>
                  <a:srgbClr val="36494D"/>
                </a:solidFill>
                <a:effectLst/>
                <a:ea typeface="Calibri" panose="020F0502020204030204" pitchFamily="34" charset="0"/>
              </a:rPr>
              <a:t>he 2021 fact </a:t>
            </a:r>
            <a:r>
              <a:rPr lang="en-US" sz="1400" dirty="0">
                <a:solidFill>
                  <a:srgbClr val="36494D"/>
                </a:solidFill>
                <a:ea typeface="Calibri" panose="020F0502020204030204" pitchFamily="34" charset="0"/>
              </a:rPr>
              <a:t>s</a:t>
            </a:r>
            <a:r>
              <a:rPr lang="en-US" sz="1400" dirty="0">
                <a:solidFill>
                  <a:srgbClr val="36494D"/>
                </a:solidFill>
                <a:effectLst/>
                <a:ea typeface="Calibri" panose="020F0502020204030204" pitchFamily="34" charset="0"/>
              </a:rPr>
              <a:t>heet </a:t>
            </a:r>
            <a:r>
              <a:rPr lang="en-US" sz="1400" u="sng" dirty="0">
                <a:effectLst/>
                <a:ea typeface="Calibri" panose="020F0502020204030204" pitchFamily="34" charset="0"/>
                <a:hlinkClick r:id="rId6"/>
              </a:rPr>
              <a:t>portal page</a:t>
            </a:r>
            <a:r>
              <a:rPr lang="en-US" sz="1400" dirty="0">
                <a:effectLst/>
                <a:ea typeface="Calibri" panose="020F0502020204030204" pitchFamily="34" charset="0"/>
              </a:rPr>
              <a:t> </a:t>
            </a:r>
            <a:r>
              <a:rPr lang="en-US" sz="1400" dirty="0">
                <a:solidFill>
                  <a:srgbClr val="36494D"/>
                </a:solidFill>
                <a:effectLst/>
                <a:ea typeface="Calibri" panose="020F0502020204030204" pitchFamily="34" charset="0"/>
              </a:rPr>
              <a:t>lists an implementing partner e-mail contact</a:t>
            </a:r>
            <a:r>
              <a:rPr lang="en-US" sz="1400" dirty="0">
                <a:solidFill>
                  <a:srgbClr val="36494D"/>
                </a:solidFill>
                <a:ea typeface="Calibri" panose="020F0502020204030204" pitchFamily="34" charset="0"/>
              </a:rPr>
              <a:t> </a:t>
            </a:r>
          </a:p>
          <a:p>
            <a:pPr marL="342900" marR="0" lvl="0" indent="-342900">
              <a:spcBef>
                <a:spcPts val="0"/>
              </a:spcBef>
              <a:spcAft>
                <a:spcPts val="0"/>
              </a:spcAft>
              <a:buFont typeface="Symbol" pitchFamily="2" charset="2"/>
              <a:buChar char=""/>
            </a:pPr>
            <a:r>
              <a:rPr lang="en-US" sz="1400" dirty="0">
                <a:solidFill>
                  <a:srgbClr val="36494D"/>
                </a:solidFill>
                <a:effectLst/>
                <a:ea typeface="Calibri" panose="020F0502020204030204" pitchFamily="34" charset="0"/>
              </a:rPr>
              <a:t>The fact sheets do not provide information about total funding for the project</a:t>
            </a:r>
          </a:p>
          <a:p>
            <a:pPr marL="342900" marR="0" lvl="0" indent="-342900">
              <a:spcBef>
                <a:spcPts val="0"/>
              </a:spcBef>
              <a:spcAft>
                <a:spcPts val="0"/>
              </a:spcAft>
              <a:buFont typeface="Symbol" pitchFamily="2" charset="2"/>
              <a:buChar char=""/>
            </a:pPr>
            <a:r>
              <a:rPr lang="en-US" sz="1400" dirty="0">
                <a:solidFill>
                  <a:srgbClr val="36494D"/>
                </a:solidFill>
                <a:effectLst/>
                <a:ea typeface="Calibri" panose="020F0502020204030204" pitchFamily="34" charset="0"/>
              </a:rPr>
              <a:t>Tetra Tech is not listed on either fact sheet</a:t>
            </a:r>
          </a:p>
          <a:p>
            <a:pPr marL="742950" marR="0" lvl="1" indent="-285750">
              <a:spcBef>
                <a:spcPts val="0"/>
              </a:spcBef>
              <a:spcAft>
                <a:spcPts val="0"/>
              </a:spcAft>
              <a:buFont typeface="Courier New" panose="02070309020205020404" pitchFamily="49" charset="0"/>
              <a:buChar char="o"/>
            </a:pPr>
            <a:r>
              <a:rPr lang="en-US" sz="1300" dirty="0">
                <a:solidFill>
                  <a:srgbClr val="36494D"/>
                </a:solidFill>
                <a:effectLst/>
                <a:ea typeface="Calibri" panose="020F0502020204030204" pitchFamily="34" charset="0"/>
              </a:rPr>
              <a:t>Tetra Tech is listed as Land for Prosperity’s implementing partner on the “</a:t>
            </a:r>
            <a:r>
              <a:rPr lang="en-US" sz="1300" dirty="0">
                <a:solidFill>
                  <a:srgbClr val="36494D"/>
                </a:solidFill>
                <a:effectLst/>
                <a:ea typeface="Calibri" panose="020F0502020204030204" pitchFamily="34" charset="0"/>
                <a:hlinkClick r:id="rId7"/>
              </a:rPr>
              <a:t>Partnership Opportunities</a:t>
            </a:r>
            <a:r>
              <a:rPr lang="en-US" sz="1300" dirty="0">
                <a:solidFill>
                  <a:srgbClr val="36494D"/>
                </a:solidFill>
                <a:effectLst/>
                <a:ea typeface="Calibri" panose="020F0502020204030204" pitchFamily="34" charset="0"/>
              </a:rPr>
              <a:t>” tab found on USAID Colombia’s ”Work with Us” tab on the homepage</a:t>
            </a:r>
          </a:p>
          <a:p>
            <a:pPr marL="1143000" marR="0" lvl="2" indent="-228600">
              <a:spcBef>
                <a:spcPts val="0"/>
              </a:spcBef>
              <a:spcAft>
                <a:spcPts val="0"/>
              </a:spcAft>
              <a:buFont typeface="Wingdings" pitchFamily="2" charset="2"/>
              <a:buChar char=""/>
            </a:pPr>
            <a:r>
              <a:rPr lang="en-US" sz="1300" dirty="0">
                <a:solidFill>
                  <a:srgbClr val="36494D"/>
                </a:solidFill>
                <a:effectLst/>
                <a:ea typeface="Calibri" panose="020F0502020204030204" pitchFamily="34" charset="0"/>
              </a:rPr>
              <a:t>Selecting the</a:t>
            </a:r>
            <a:r>
              <a:rPr lang="en-US" sz="1300" dirty="0">
                <a:effectLst/>
                <a:ea typeface="Calibri" panose="020F0502020204030204" pitchFamily="34" charset="0"/>
              </a:rPr>
              <a:t> “</a:t>
            </a:r>
            <a:r>
              <a:rPr lang="en-US" sz="1300" u="sng" dirty="0">
                <a:effectLst/>
                <a:ea typeface="Calibri" panose="020F0502020204030204" pitchFamily="34" charset="0"/>
                <a:hlinkClick r:id="rId8"/>
              </a:rPr>
              <a:t>Tetra Tech</a:t>
            </a:r>
            <a:r>
              <a:rPr lang="en-US" sz="1300" dirty="0">
                <a:effectLst/>
                <a:ea typeface="Calibri" panose="020F0502020204030204" pitchFamily="34" charset="0"/>
              </a:rPr>
              <a:t>” </a:t>
            </a:r>
            <a:r>
              <a:rPr lang="en-US" sz="1300" dirty="0">
                <a:solidFill>
                  <a:srgbClr val="36494D"/>
                </a:solidFill>
                <a:effectLst/>
                <a:ea typeface="Calibri" panose="020F0502020204030204" pitchFamily="34" charset="0"/>
              </a:rPr>
              <a:t>link on the USAID “Partnership Opportunities” page leads to the company’s homepage. A targeted search for the program on the Tetra Tech website provides access to </a:t>
            </a:r>
            <a:r>
              <a:rPr lang="en-US" sz="1300" dirty="0">
                <a:effectLst/>
                <a:ea typeface="Calibri" panose="020F0502020204030204" pitchFamily="34" charset="0"/>
              </a:rPr>
              <a:t>“</a:t>
            </a:r>
            <a:r>
              <a:rPr lang="en-US" sz="1300" u="sng" dirty="0">
                <a:effectLst/>
                <a:ea typeface="Calibri" panose="020F0502020204030204" pitchFamily="34" charset="0"/>
                <a:hlinkClick r:id="rId9"/>
              </a:rPr>
              <a:t>Land for Prosperity, Colombia</a:t>
            </a:r>
            <a:r>
              <a:rPr lang="en-US" sz="1300" dirty="0">
                <a:effectLst/>
                <a:ea typeface="Calibri" panose="020F0502020204030204" pitchFamily="34" charset="0"/>
              </a:rPr>
              <a:t>,” </a:t>
            </a:r>
            <a:r>
              <a:rPr lang="en-US" sz="1300" dirty="0">
                <a:solidFill>
                  <a:srgbClr val="36494D"/>
                </a:solidFill>
                <a:effectLst/>
                <a:ea typeface="Calibri" panose="020F0502020204030204" pitchFamily="34" charset="0"/>
              </a:rPr>
              <a:t>providing basic information about the program, but no specific funding information</a:t>
            </a:r>
          </a:p>
          <a:p>
            <a:pPr marL="342900" marR="0" lvl="0" indent="-342900">
              <a:spcBef>
                <a:spcPts val="0"/>
              </a:spcBef>
              <a:spcAft>
                <a:spcPts val="0"/>
              </a:spcAft>
              <a:buFont typeface="Symbol" pitchFamily="2" charset="2"/>
              <a:buChar char=""/>
            </a:pPr>
            <a:r>
              <a:rPr lang="en-US" sz="1400" dirty="0">
                <a:solidFill>
                  <a:srgbClr val="36494D"/>
                </a:solidFill>
                <a:effectLst/>
                <a:ea typeface="Calibri" panose="020F0502020204030204" pitchFamily="34" charset="0"/>
              </a:rPr>
              <a:t>USAID’s search bar only produces one </a:t>
            </a:r>
            <a:r>
              <a:rPr lang="en-US" sz="1400" dirty="0">
                <a:solidFill>
                  <a:srgbClr val="36494D"/>
                </a:solidFill>
                <a:ea typeface="Calibri" panose="020F0502020204030204" pitchFamily="34" charset="0"/>
              </a:rPr>
              <a:t>Colombia hit in the top 30 results when searching for “Land for Prosperity.” </a:t>
            </a:r>
          </a:p>
          <a:p>
            <a:pPr marL="800100" lvl="1" indent="-342900">
              <a:buFont typeface="Courier New" panose="02070309020205020404" pitchFamily="49" charset="0"/>
              <a:buChar char="o"/>
            </a:pPr>
            <a:r>
              <a:rPr lang="en-US" sz="1300" dirty="0">
                <a:solidFill>
                  <a:srgbClr val="36494D"/>
                </a:solidFill>
                <a:effectLst/>
                <a:ea typeface="Calibri" panose="020F0502020204030204" pitchFamily="34" charset="0"/>
              </a:rPr>
              <a:t>A targeted Google search term ["Land for Prosperity" site:https://www.usaid.gov/] provided 7 results, with 3 links leading to fact sheets, 2 leading to the implementing partners page, and 2 leading to the “newsroom” page that did not contain further information</a:t>
            </a:r>
          </a:p>
          <a:p>
            <a:pPr marL="342900" marR="0" lvl="0" indent="-342900">
              <a:spcBef>
                <a:spcPts val="0"/>
              </a:spcBef>
              <a:spcAft>
                <a:spcPts val="0"/>
              </a:spcAft>
              <a:buFont typeface="Symbol" pitchFamily="2" charset="2"/>
              <a:buChar char=""/>
            </a:pPr>
            <a:r>
              <a:rPr lang="en-US" sz="1400" dirty="0">
                <a:solidFill>
                  <a:srgbClr val="36494D"/>
                </a:solidFill>
                <a:effectLst/>
                <a:ea typeface="Calibri" panose="020F0502020204030204" pitchFamily="34" charset="0"/>
              </a:rPr>
              <a:t>NORC at the University of Chicago produced a May 2022 Baseline Report for the LfP project. </a:t>
            </a:r>
            <a:r>
              <a:rPr lang="en-US" sz="1400" i="1" dirty="0">
                <a:solidFill>
                  <a:srgbClr val="36494D"/>
                </a:solidFill>
                <a:effectLst/>
                <a:ea typeface="Calibri" panose="020F0502020204030204" pitchFamily="34" charset="0"/>
              </a:rPr>
              <a:t>However, this report is not mentioned or easily searchable on the USAID website</a:t>
            </a:r>
          </a:p>
          <a:p>
            <a:pPr marL="342900" marR="0" lvl="0" indent="-342900">
              <a:spcBef>
                <a:spcPts val="0"/>
              </a:spcBef>
              <a:spcAft>
                <a:spcPts val="0"/>
              </a:spcAft>
              <a:buFont typeface="Symbol" pitchFamily="2" charset="2"/>
              <a:buChar char=""/>
            </a:pPr>
            <a:r>
              <a:rPr lang="en-US" sz="1400" dirty="0">
                <a:solidFill>
                  <a:srgbClr val="36494D"/>
                </a:solidFill>
                <a:effectLst/>
                <a:ea typeface="Calibri" panose="020F0502020204030204" pitchFamily="34" charset="0"/>
              </a:rPr>
              <a:t>Using a targeted Google search for “Land for Prosperity Colombia” yielded a</a:t>
            </a:r>
            <a:r>
              <a:rPr lang="en-US" sz="1400" dirty="0">
                <a:effectLst/>
                <a:ea typeface="Calibri" panose="020F0502020204030204" pitchFamily="34" charset="0"/>
              </a:rPr>
              <a:t> </a:t>
            </a:r>
            <a:r>
              <a:rPr lang="en-US" sz="1400" u="sng" dirty="0">
                <a:effectLst/>
                <a:ea typeface="Calibri" panose="020F0502020204030204" pitchFamily="34" charset="0"/>
                <a:hlinkClick r:id="rId10"/>
              </a:rPr>
              <a:t>USAID LandLinks</a:t>
            </a:r>
            <a:r>
              <a:rPr lang="en-US" sz="1400" dirty="0">
                <a:effectLst/>
                <a:ea typeface="Calibri" panose="020F0502020204030204" pitchFamily="34" charset="0"/>
              </a:rPr>
              <a:t> </a:t>
            </a:r>
            <a:r>
              <a:rPr lang="en-US" sz="1400" dirty="0">
                <a:solidFill>
                  <a:srgbClr val="36494D"/>
                </a:solidFill>
                <a:effectLst/>
                <a:ea typeface="Calibri" panose="020F0502020204030204" pitchFamily="34" charset="0"/>
              </a:rPr>
              <a:t>page as the fourth hit. Clicking on this link provided a detailed page on the project with blogs and updates about the project</a:t>
            </a:r>
          </a:p>
          <a:p>
            <a:pPr marL="1143000" marR="0" lvl="2" indent="-228600">
              <a:spcBef>
                <a:spcPts val="0"/>
              </a:spcBef>
              <a:spcAft>
                <a:spcPts val="0"/>
              </a:spcAft>
              <a:buFont typeface="Wingdings" pitchFamily="2" charset="2"/>
              <a:buChar char=""/>
            </a:pPr>
            <a:r>
              <a:rPr lang="en-US" sz="1300" dirty="0">
                <a:solidFill>
                  <a:srgbClr val="36494D"/>
                </a:solidFill>
                <a:ea typeface="Calibri" panose="020F0502020204030204" pitchFamily="34" charset="0"/>
              </a:rPr>
              <a:t>T</a:t>
            </a:r>
            <a:r>
              <a:rPr lang="en-US" sz="1300" dirty="0">
                <a:solidFill>
                  <a:srgbClr val="36494D"/>
                </a:solidFill>
                <a:effectLst/>
                <a:ea typeface="Calibri" panose="020F0502020204030204" pitchFamily="34" charset="0"/>
              </a:rPr>
              <a:t>he</a:t>
            </a:r>
            <a:r>
              <a:rPr lang="en-US" sz="1300" dirty="0">
                <a:effectLst/>
                <a:ea typeface="Calibri" panose="020F0502020204030204" pitchFamily="34" charset="0"/>
              </a:rPr>
              <a:t> “</a:t>
            </a:r>
            <a:r>
              <a:rPr lang="en-US" sz="1300" u="sng" dirty="0">
                <a:effectLst/>
                <a:ea typeface="Calibri" panose="020F0502020204030204" pitchFamily="34" charset="0"/>
                <a:hlinkClick r:id="rId11"/>
              </a:rPr>
              <a:t>Evaluations and Research</a:t>
            </a:r>
            <a:r>
              <a:rPr lang="en-US" sz="1300" dirty="0">
                <a:effectLst/>
                <a:ea typeface="Calibri" panose="020F0502020204030204" pitchFamily="34" charset="0"/>
              </a:rPr>
              <a:t>” </a:t>
            </a:r>
            <a:r>
              <a:rPr lang="en-US" sz="1300" dirty="0">
                <a:solidFill>
                  <a:srgbClr val="36494D"/>
                </a:solidFill>
                <a:effectLst/>
                <a:ea typeface="Calibri" panose="020F0502020204030204" pitchFamily="34" charset="0"/>
              </a:rPr>
              <a:t>tab at the top of the LandLinks page leads to a search bar where one can enter “Land for Prosperity”</a:t>
            </a:r>
          </a:p>
          <a:p>
            <a:pPr marL="1600200" marR="0" lvl="3" indent="-228600">
              <a:spcBef>
                <a:spcPts val="0"/>
              </a:spcBef>
              <a:spcAft>
                <a:spcPts val="0"/>
              </a:spcAft>
              <a:buFont typeface="Symbol" pitchFamily="2" charset="2"/>
              <a:buChar char=""/>
            </a:pPr>
            <a:r>
              <a:rPr lang="en-US" sz="1300" dirty="0">
                <a:solidFill>
                  <a:srgbClr val="36494D"/>
                </a:solidFill>
                <a:effectLst/>
                <a:ea typeface="Calibri" panose="020F0502020204030204" pitchFamily="34" charset="0"/>
              </a:rPr>
              <a:t>The first hit on this targeted search is a link to the summary page of the </a:t>
            </a:r>
            <a:r>
              <a:rPr lang="en-US" sz="1300" dirty="0">
                <a:effectLst/>
                <a:ea typeface="Calibri" panose="020F0502020204030204" pitchFamily="34" charset="0"/>
              </a:rPr>
              <a:t>“</a:t>
            </a:r>
            <a:r>
              <a:rPr lang="en-US" sz="1300" u="sng" dirty="0">
                <a:effectLst/>
                <a:ea typeface="Calibri" panose="020F0502020204030204" pitchFamily="34" charset="0"/>
                <a:hlinkClick r:id="rId12"/>
              </a:rPr>
              <a:t>Evaluation of the Land for Prosperity (LFP) Activity in Colombia: Baseline Report</a:t>
            </a:r>
            <a:r>
              <a:rPr lang="en-US" sz="1300" dirty="0">
                <a:effectLst/>
                <a:ea typeface="Calibri" panose="020F0502020204030204" pitchFamily="34" charset="0"/>
              </a:rPr>
              <a:t>.” </a:t>
            </a:r>
            <a:r>
              <a:rPr lang="en-US" sz="1300" dirty="0">
                <a:solidFill>
                  <a:srgbClr val="36494D"/>
                </a:solidFill>
                <a:effectLst/>
                <a:ea typeface="Calibri" panose="020F0502020204030204" pitchFamily="34" charset="0"/>
              </a:rPr>
              <a:t>This page provides a summary of the report and a link to the </a:t>
            </a:r>
            <a:r>
              <a:rPr lang="en-US" sz="1300" u="sng" dirty="0">
                <a:effectLst/>
                <a:ea typeface="Calibri" panose="020F0502020204030204" pitchFamily="34" charset="0"/>
                <a:hlinkClick r:id="rId13"/>
              </a:rPr>
              <a:t>Full NORC May 2022 Report</a:t>
            </a:r>
            <a:endParaRPr lang="en-US" sz="1300" dirty="0">
              <a:effectLst/>
              <a:ea typeface="Calibri" panose="020F0502020204030204" pitchFamily="34" charset="0"/>
            </a:endParaRP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2602" y="740107"/>
            <a:ext cx="575598" cy="575598"/>
          </a:xfrm>
          <a:prstGeom prst="rect">
            <a:avLst/>
          </a:prstGeom>
        </p:spPr>
      </p:pic>
      <p:sp>
        <p:nvSpPr>
          <p:cNvPr id="3" name="TextBox 2">
            <a:extLst>
              <a:ext uri="{FF2B5EF4-FFF2-40B4-BE49-F238E27FC236}">
                <a16:creationId xmlns:a16="http://schemas.microsoft.com/office/drawing/2014/main" id="{BBFEF526-43C4-50AB-8019-4BFAA2469C38}"/>
              </a:ext>
            </a:extLst>
          </p:cNvPr>
          <p:cNvSpPr txBox="1"/>
          <p:nvPr/>
        </p:nvSpPr>
        <p:spPr>
          <a:xfrm>
            <a:off x="1001486" y="1302109"/>
            <a:ext cx="11070772" cy="276999"/>
          </a:xfrm>
          <a:prstGeom prst="rect">
            <a:avLst/>
          </a:prstGeom>
          <a:noFill/>
        </p:spPr>
        <p:txBody>
          <a:bodyPr wrap="square" rtlCol="0">
            <a:spAutoFit/>
          </a:bodyPr>
          <a:lstStyle/>
          <a:p>
            <a:r>
              <a:rPr lang="en-US" sz="1200" i="1" dirty="0">
                <a:solidFill>
                  <a:srgbClr val="036C9E"/>
                </a:solidFill>
                <a:effectLst/>
              </a:rPr>
              <a:t>USAID Colombia does not clearly disclose the project’s total funding amount or allocation of funding, but funding data are available on USASpending.gov</a:t>
            </a:r>
            <a:endParaRPr lang="en-US" sz="1200" i="1" dirty="0"/>
          </a:p>
        </p:txBody>
      </p:sp>
    </p:spTree>
    <p:extLst>
      <p:ext uri="{BB962C8B-B14F-4D97-AF65-F5344CB8AC3E}">
        <p14:creationId xmlns:p14="http://schemas.microsoft.com/office/powerpoint/2010/main" val="1784568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1021912" y="767381"/>
            <a:ext cx="10907486" cy="521049"/>
          </a:xfrm>
        </p:spPr>
        <p:txBody>
          <a:bodyPr>
            <a:noAutofit/>
          </a:bodyPr>
          <a:lstStyle/>
          <a:p>
            <a:r>
              <a:rPr lang="en-US" sz="3100" i="0" dirty="0">
                <a:solidFill>
                  <a:srgbClr val="036C9E"/>
                </a:solidFill>
                <a:effectLst/>
              </a:rPr>
              <a:t>Open government </a:t>
            </a:r>
            <a:r>
              <a:rPr lang="en-US" sz="3100" dirty="0">
                <a:solidFill>
                  <a:srgbClr val="036C9E"/>
                </a:solidFill>
              </a:rPr>
              <a:t>p</a:t>
            </a:r>
            <a:r>
              <a:rPr lang="en-US" sz="3100" i="0" dirty="0">
                <a:solidFill>
                  <a:srgbClr val="036C9E"/>
                </a:solidFill>
                <a:effectLst/>
              </a:rPr>
              <a:t>roject </a:t>
            </a:r>
            <a:r>
              <a:rPr lang="en-US" sz="3100" dirty="0">
                <a:solidFill>
                  <a:srgbClr val="036C9E"/>
                </a:solidFill>
              </a:rPr>
              <a:t>a</a:t>
            </a:r>
            <a:r>
              <a:rPr lang="en-US" sz="3100" i="0" dirty="0">
                <a:solidFill>
                  <a:srgbClr val="036C9E"/>
                </a:solidFill>
                <a:effectLst/>
              </a:rPr>
              <a:t>nalysis: Partners for Transparency</a:t>
            </a:r>
            <a:endParaRPr lang="en-US" sz="3100" dirty="0">
              <a:solidFill>
                <a:srgbClr val="036C9E"/>
              </a:solidFill>
              <a:latin typeface="Myriad Pro SemiCond" panose="020B0503030403020204" pitchFamily="34" charset="0"/>
            </a:endParaRP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2">
            <a:alphaModFix amt="27000"/>
            <a:extLst>
              <a:ext uri="{96DAC541-7B7A-43D3-8B79-37D633B846F1}">
                <asvg:svgBlip xmlns:asvg="http://schemas.microsoft.com/office/drawing/2016/SVG/main" r:embed="rId3"/>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838199" y="1710566"/>
            <a:ext cx="11234058" cy="4539990"/>
          </a:xfrm>
          <a:prstGeom prst="rect">
            <a:avLst/>
          </a:prstGeom>
          <a:noFill/>
        </p:spPr>
        <p:txBody>
          <a:bodyPr wrap="square" rtlCol="0">
            <a:noAutofit/>
          </a:bodyPr>
          <a:lstStyle/>
          <a:p>
            <a:r>
              <a:rPr lang="en-US" sz="1400" b="1" dirty="0">
                <a:solidFill>
                  <a:srgbClr val="36494D"/>
                </a:solidFill>
              </a:rPr>
              <a:t>Partners for Transparency, implemented by Development Alternatives, Inc. (DAI), “leverage[s] local stakeholders’ expertise, engagement, and unique positions of influence to promote a culture of transparency and accountability.”</a:t>
            </a:r>
          </a:p>
          <a:p>
            <a:pPr marL="342900" indent="-342900">
              <a:buFont typeface="Arial" panose="020B0604020202020204" pitchFamily="34" charset="0"/>
              <a:buChar char="•"/>
            </a:pPr>
            <a:r>
              <a:rPr lang="en-US" sz="1400" dirty="0">
                <a:solidFill>
                  <a:srgbClr val="36494D"/>
                </a:solidFill>
              </a:rPr>
              <a:t>Partners for Transparency is the only current USAID Colombia project with a fact sheet that specifically mentions reducing corruption. Another DAI implemented project called </a:t>
            </a:r>
            <a:r>
              <a:rPr lang="en-US" sz="1400" dirty="0">
                <a:solidFill>
                  <a:srgbClr val="36494D"/>
                </a:solidFill>
                <a:hlinkClick r:id="rId4"/>
              </a:rPr>
              <a:t>Responsive Government</a:t>
            </a:r>
            <a:r>
              <a:rPr lang="en-US" sz="1400" dirty="0">
                <a:solidFill>
                  <a:srgbClr val="36494D"/>
                </a:solidFill>
              </a:rPr>
              <a:t>, focusing on oversight and good governance, does not mention corruption or anti-corruption</a:t>
            </a:r>
          </a:p>
          <a:p>
            <a:pPr marL="800100" lvl="1" indent="-342900">
              <a:buFont typeface="Courier New" panose="02070309020205020404" pitchFamily="49" charset="0"/>
              <a:buChar char="o"/>
            </a:pPr>
            <a:r>
              <a:rPr lang="en-US" sz="1350" dirty="0">
                <a:solidFill>
                  <a:srgbClr val="36494D"/>
                </a:solidFill>
              </a:rPr>
              <a:t>Despite anti-corruption being a high global priority for USAID, anti-corruption information on the USAID Colombia website is scarce</a:t>
            </a:r>
          </a:p>
          <a:p>
            <a:pPr marL="342900" indent="-342900">
              <a:buFont typeface="Arial" panose="020B0604020202020204" pitchFamily="34" charset="0"/>
              <a:buChar char="•"/>
            </a:pPr>
            <a:r>
              <a:rPr lang="en-US" sz="1400" dirty="0">
                <a:solidFill>
                  <a:srgbClr val="36494D"/>
                </a:solidFill>
              </a:rPr>
              <a:t>The USAID website contains two fact sheets for Partners for Transparency, one from </a:t>
            </a:r>
            <a:r>
              <a:rPr lang="en-US" sz="1400" dirty="0">
                <a:solidFill>
                  <a:srgbClr val="36494D"/>
                </a:solidFill>
                <a:hlinkClick r:id="rId5"/>
              </a:rPr>
              <a:t>2021</a:t>
            </a:r>
            <a:r>
              <a:rPr lang="en-US" sz="1400" dirty="0">
                <a:solidFill>
                  <a:srgbClr val="36494D"/>
                </a:solidFill>
              </a:rPr>
              <a:t> and one from </a:t>
            </a:r>
            <a:r>
              <a:rPr lang="en-US" sz="1400" dirty="0">
                <a:solidFill>
                  <a:srgbClr val="36494D"/>
                </a:solidFill>
                <a:hlinkClick r:id="rId6"/>
              </a:rPr>
              <a:t>2023</a:t>
            </a:r>
            <a:r>
              <a:rPr lang="en-US" sz="1400" dirty="0">
                <a:solidFill>
                  <a:srgbClr val="36494D"/>
                </a:solidFill>
              </a:rPr>
              <a:t>. The 2023 Fact Sheet </a:t>
            </a:r>
            <a:r>
              <a:rPr lang="en-US" sz="1400" dirty="0">
                <a:solidFill>
                  <a:srgbClr val="36494D"/>
                </a:solidFill>
                <a:hlinkClick r:id="rId6"/>
              </a:rPr>
              <a:t>portal page</a:t>
            </a:r>
            <a:r>
              <a:rPr lang="en-US" sz="1400" dirty="0">
                <a:solidFill>
                  <a:srgbClr val="36494D"/>
                </a:solidFill>
              </a:rPr>
              <a:t> lists a partner e-mail contact</a:t>
            </a:r>
          </a:p>
          <a:p>
            <a:pPr marL="342900" indent="-342900">
              <a:buFont typeface="Arial" panose="020B0604020202020204" pitchFamily="34" charset="0"/>
              <a:buChar char="•"/>
            </a:pPr>
            <a:r>
              <a:rPr lang="en-US" sz="1400" dirty="0">
                <a:solidFill>
                  <a:srgbClr val="36494D"/>
                </a:solidFill>
              </a:rPr>
              <a:t>The fact sheets do not provide information about total funding for the project</a:t>
            </a:r>
          </a:p>
          <a:p>
            <a:pPr marL="342900" indent="-342900">
              <a:buFont typeface="Arial" panose="020B0604020202020204" pitchFamily="34" charset="0"/>
              <a:buChar char="•"/>
            </a:pPr>
            <a:r>
              <a:rPr lang="en-US" sz="1400" dirty="0">
                <a:solidFill>
                  <a:srgbClr val="36494D"/>
                </a:solidFill>
              </a:rPr>
              <a:t>DAI is not listed on either fact sheet</a:t>
            </a:r>
          </a:p>
          <a:p>
            <a:pPr marL="800100" lvl="1" indent="-342900">
              <a:buFont typeface="Courier New" panose="02070309020205020404" pitchFamily="49" charset="0"/>
              <a:buChar char="o"/>
            </a:pPr>
            <a:r>
              <a:rPr lang="en-US" sz="1350" dirty="0">
                <a:solidFill>
                  <a:srgbClr val="36494D"/>
                </a:solidFill>
              </a:rPr>
              <a:t>DAI is listed as Partners for Transparency’s implementing partner on the “</a:t>
            </a:r>
            <a:r>
              <a:rPr lang="en-US" sz="1350" dirty="0">
                <a:solidFill>
                  <a:srgbClr val="36494D"/>
                </a:solidFill>
                <a:hlinkClick r:id="rId7"/>
              </a:rPr>
              <a:t>Partnership Opportunities</a:t>
            </a:r>
            <a:r>
              <a:rPr lang="en-US" sz="1350" dirty="0">
                <a:solidFill>
                  <a:srgbClr val="36494D"/>
                </a:solidFill>
              </a:rPr>
              <a:t>” tab found on USAID Colombia’s ”Work with Us” tab on the homepage</a:t>
            </a:r>
          </a:p>
          <a:p>
            <a:pPr marL="1257300" lvl="2" indent="-342900">
              <a:buFont typeface="Wingdings" pitchFamily="2" charset="2"/>
              <a:buChar char="§"/>
            </a:pPr>
            <a:r>
              <a:rPr lang="en-US" sz="1300" dirty="0">
                <a:solidFill>
                  <a:srgbClr val="36494D"/>
                </a:solidFill>
              </a:rPr>
              <a:t>Selecting the “</a:t>
            </a:r>
            <a:r>
              <a:rPr lang="en-US" sz="1300" dirty="0">
                <a:solidFill>
                  <a:srgbClr val="36494D"/>
                </a:solidFill>
                <a:hlinkClick r:id="rId8"/>
              </a:rPr>
              <a:t>DAI</a:t>
            </a:r>
            <a:r>
              <a:rPr lang="en-US" sz="1300" dirty="0">
                <a:solidFill>
                  <a:srgbClr val="36494D"/>
                </a:solidFill>
              </a:rPr>
              <a:t>” link on the USAID “Partnership Opportunities” page leads to the company’s homepage. A targeted search for the program on the DAI website provides access to “</a:t>
            </a:r>
            <a:r>
              <a:rPr lang="en-US" sz="1300" dirty="0">
                <a:solidFill>
                  <a:srgbClr val="36494D"/>
                </a:solidFill>
                <a:hlinkClick r:id="rId9"/>
              </a:rPr>
              <a:t>Colombia-Partners for Transparency(PFT)</a:t>
            </a:r>
            <a:r>
              <a:rPr lang="en-US" sz="1300" dirty="0">
                <a:solidFill>
                  <a:srgbClr val="36494D"/>
                </a:solidFill>
              </a:rPr>
              <a:t>,” providing the names of Colombian implementing partners, but no specific funding information</a:t>
            </a:r>
          </a:p>
          <a:p>
            <a:pPr marL="342900" indent="-342900">
              <a:buFont typeface="Arial" panose="020B0604020202020204" pitchFamily="34" charset="0"/>
              <a:buChar char="•"/>
            </a:pPr>
            <a:r>
              <a:rPr lang="en-US" sz="1400" dirty="0">
                <a:solidFill>
                  <a:srgbClr val="36494D"/>
                </a:solidFill>
              </a:rPr>
              <a:t>DAI is listed under both DAI/Nathan Group and Development Alternatives, Inc. on funding databases</a:t>
            </a:r>
          </a:p>
          <a:p>
            <a:pPr marL="342900" indent="-342900">
              <a:buFont typeface="Arial" panose="020B0604020202020204" pitchFamily="34" charset="0"/>
              <a:buChar char="•"/>
            </a:pPr>
            <a:r>
              <a:rPr lang="en-US" sz="1400" dirty="0">
                <a:solidFill>
                  <a:srgbClr val="36494D"/>
                </a:solidFill>
              </a:rPr>
              <a:t>Targeted Google searches for USAID Anti-corruption initiatives in Colombia produces links to quarterly DAI reports for Partners for Transparency</a:t>
            </a:r>
          </a:p>
          <a:p>
            <a:pPr marL="800100" lvl="1" indent="-342900">
              <a:buFont typeface="Courier New" panose="02070309020205020404" pitchFamily="49" charset="0"/>
              <a:buChar char="o"/>
            </a:pPr>
            <a:r>
              <a:rPr lang="en-US" sz="1350" dirty="0">
                <a:solidFill>
                  <a:srgbClr val="36494D"/>
                </a:solidFill>
                <a:hlinkClick r:id="rId10"/>
              </a:rPr>
              <a:t>PARTNERS FOR TRANSPARENCY QUARTERLY REPORT FY2022 Q1: October 1 – December 31, 2021 </a:t>
            </a:r>
            <a:endParaRPr lang="en-US" sz="1350" dirty="0">
              <a:solidFill>
                <a:srgbClr val="36494D"/>
              </a:solidFill>
            </a:endParaRPr>
          </a:p>
          <a:p>
            <a:pPr marL="800100" lvl="1" indent="-342900">
              <a:buFont typeface="Courier New" panose="02070309020205020404" pitchFamily="49" charset="0"/>
              <a:buChar char="o"/>
            </a:pPr>
            <a:r>
              <a:rPr lang="en-US" sz="1350" dirty="0">
                <a:solidFill>
                  <a:srgbClr val="36494D"/>
                </a:solidFill>
                <a:hlinkClick r:id="rId11"/>
              </a:rPr>
              <a:t>PARTNERS FOR TRANSPARENCY QUARTERLY REPORT FY2022 Q2: January 1 – March 31, 2022</a:t>
            </a:r>
            <a:endParaRPr lang="en-US" sz="1350" dirty="0">
              <a:solidFill>
                <a:srgbClr val="36494D"/>
              </a:solidFill>
            </a:endParaRPr>
          </a:p>
          <a:p>
            <a:pPr marL="1257300" lvl="2" indent="-342900">
              <a:buFont typeface="Wingdings" pitchFamily="2" charset="2"/>
              <a:buChar char="§"/>
            </a:pPr>
            <a:r>
              <a:rPr lang="en-US" sz="1300" dirty="0">
                <a:solidFill>
                  <a:srgbClr val="36494D"/>
                </a:solidFill>
              </a:rPr>
              <a:t>These reports were not readily accessible through the USAID Colombia site</a:t>
            </a:r>
            <a:endParaRPr lang="en-US" sz="1350" dirty="0">
              <a:solidFill>
                <a:srgbClr val="36494D"/>
              </a:solidFill>
            </a:endParaRPr>
          </a:p>
          <a:p>
            <a:pPr marL="342900" indent="-342900">
              <a:buFont typeface="Arial" panose="020B0604020202020204" pitchFamily="34" charset="0"/>
              <a:buChar char="•"/>
            </a:pPr>
            <a:r>
              <a:rPr lang="en-US" sz="1400" dirty="0">
                <a:solidFill>
                  <a:srgbClr val="36494D"/>
                </a:solidFill>
              </a:rPr>
              <a:t>Targeted Google searches for USAID Anti-corruption initiatives in Colombia also produced a 2019 USAID “</a:t>
            </a:r>
            <a:r>
              <a:rPr lang="en-US" sz="1400" dirty="0">
                <a:solidFill>
                  <a:srgbClr val="36494D"/>
                </a:solidFill>
                <a:hlinkClick r:id="rId12"/>
              </a:rPr>
              <a:t>Anti-Corruption &amp; Transparency Consultancy Final Report</a:t>
            </a:r>
            <a:r>
              <a:rPr lang="en-US" sz="1400" dirty="0">
                <a:solidFill>
                  <a:srgbClr val="36494D"/>
                </a:solidFill>
              </a:rPr>
              <a:t>” produced by Olgoonik Technical Services LLC. This report was not readily accessible through the USAID Colombia site</a:t>
            </a:r>
          </a:p>
          <a:p>
            <a:pPr marL="342900" indent="-342900">
              <a:buFont typeface="Arial" panose="020B0604020202020204" pitchFamily="34" charset="0"/>
              <a:buChar char="•"/>
            </a:pPr>
            <a:endParaRPr lang="en-US" sz="2000" dirty="0">
              <a:solidFill>
                <a:srgbClr val="36494D"/>
              </a:solidFill>
            </a:endParaRP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2602" y="740107"/>
            <a:ext cx="575598" cy="575598"/>
          </a:xfrm>
          <a:prstGeom prst="rect">
            <a:avLst/>
          </a:prstGeom>
        </p:spPr>
      </p:pic>
      <p:sp>
        <p:nvSpPr>
          <p:cNvPr id="3" name="TextBox 2">
            <a:extLst>
              <a:ext uri="{FF2B5EF4-FFF2-40B4-BE49-F238E27FC236}">
                <a16:creationId xmlns:a16="http://schemas.microsoft.com/office/drawing/2014/main" id="{78740549-895C-E1FC-FA21-7AFA2D4A8CEF}"/>
              </a:ext>
            </a:extLst>
          </p:cNvPr>
          <p:cNvSpPr txBox="1"/>
          <p:nvPr/>
        </p:nvSpPr>
        <p:spPr>
          <a:xfrm>
            <a:off x="1021912" y="1315705"/>
            <a:ext cx="10331889" cy="276999"/>
          </a:xfrm>
          <a:prstGeom prst="rect">
            <a:avLst/>
          </a:prstGeom>
          <a:noFill/>
        </p:spPr>
        <p:txBody>
          <a:bodyPr wrap="square" rtlCol="0">
            <a:spAutoFit/>
          </a:bodyPr>
          <a:lstStyle/>
          <a:p>
            <a:r>
              <a:rPr lang="en-US" sz="1200" i="1" dirty="0">
                <a:solidFill>
                  <a:srgbClr val="036C9E"/>
                </a:solidFill>
                <a:effectLst/>
              </a:rPr>
              <a:t>USAID Colombia does not clearly disclose the project’s total funding amount or allocation of funding, but funding data are available on USASpending.gov</a:t>
            </a:r>
            <a:endParaRPr lang="en-US" sz="1200" i="1" dirty="0"/>
          </a:p>
        </p:txBody>
      </p:sp>
    </p:spTree>
    <p:extLst>
      <p:ext uri="{BB962C8B-B14F-4D97-AF65-F5344CB8AC3E}">
        <p14:creationId xmlns:p14="http://schemas.microsoft.com/office/powerpoint/2010/main" val="1690796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1021912" y="767381"/>
            <a:ext cx="10907486" cy="521049"/>
          </a:xfrm>
        </p:spPr>
        <p:txBody>
          <a:bodyPr>
            <a:noAutofit/>
          </a:bodyPr>
          <a:lstStyle/>
          <a:p>
            <a:r>
              <a:rPr lang="en-US" sz="2600" i="0" dirty="0">
                <a:solidFill>
                  <a:srgbClr val="036C9E"/>
                </a:solidFill>
                <a:effectLst/>
              </a:rPr>
              <a:t>Open government </a:t>
            </a:r>
            <a:r>
              <a:rPr lang="en-US" sz="2600" dirty="0">
                <a:solidFill>
                  <a:srgbClr val="036C9E"/>
                </a:solidFill>
              </a:rPr>
              <a:t>p</a:t>
            </a:r>
            <a:r>
              <a:rPr lang="en-US" sz="2600" i="0" dirty="0">
                <a:solidFill>
                  <a:srgbClr val="036C9E"/>
                </a:solidFill>
                <a:effectLst/>
              </a:rPr>
              <a:t>roject </a:t>
            </a:r>
            <a:r>
              <a:rPr lang="en-US" sz="2600" dirty="0">
                <a:solidFill>
                  <a:srgbClr val="036C9E"/>
                </a:solidFill>
              </a:rPr>
              <a:t>a</a:t>
            </a:r>
            <a:r>
              <a:rPr lang="en-US" sz="2600" i="0" dirty="0">
                <a:solidFill>
                  <a:srgbClr val="036C9E"/>
                </a:solidFill>
                <a:effectLst/>
              </a:rPr>
              <a:t>nalysis: Indigenous Peoples and Afro-Colombian Empowerment Activity (IPACE, </a:t>
            </a:r>
            <a:r>
              <a:rPr lang="en-US" sz="2600" i="1" dirty="0">
                <a:solidFill>
                  <a:srgbClr val="036C9E"/>
                </a:solidFill>
                <a:effectLst/>
              </a:rPr>
              <a:t>Juntanza </a:t>
            </a:r>
            <a:r>
              <a:rPr lang="en-US" sz="2600" i="1" dirty="0">
                <a:solidFill>
                  <a:srgbClr val="036C9E"/>
                </a:solidFill>
              </a:rPr>
              <a:t>Étnica</a:t>
            </a:r>
            <a:r>
              <a:rPr lang="en-US" sz="2600" dirty="0">
                <a:solidFill>
                  <a:srgbClr val="036C9E"/>
                </a:solidFill>
              </a:rPr>
              <a:t> in Spanish</a:t>
            </a:r>
            <a:r>
              <a:rPr lang="en-US" sz="2600" i="0" dirty="0">
                <a:solidFill>
                  <a:srgbClr val="036C9E"/>
                </a:solidFill>
                <a:effectLst/>
              </a:rPr>
              <a:t>)</a:t>
            </a:r>
            <a:endParaRPr lang="en-US" sz="2600" dirty="0">
              <a:solidFill>
                <a:srgbClr val="036C9E"/>
              </a:solidFill>
              <a:latin typeface="Myriad Pro SemiCond" panose="020B0503030403020204" pitchFamily="34" charset="0"/>
            </a:endParaRP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2">
            <a:alphaModFix amt="27000"/>
            <a:extLst>
              <a:ext uri="{96DAC541-7B7A-43D3-8B79-37D633B846F1}">
                <asvg:svgBlip xmlns:asvg="http://schemas.microsoft.com/office/drawing/2016/SVG/main" r:embed="rId3"/>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262602" y="1699908"/>
            <a:ext cx="11809655" cy="5147434"/>
          </a:xfrm>
          <a:prstGeom prst="rect">
            <a:avLst/>
          </a:prstGeom>
          <a:noFill/>
        </p:spPr>
        <p:txBody>
          <a:bodyPr wrap="square" rtlCol="0">
            <a:noAutofit/>
          </a:bodyPr>
          <a:lstStyle/>
          <a:p>
            <a:r>
              <a:rPr lang="en-US" sz="1400" b="1" dirty="0">
                <a:solidFill>
                  <a:srgbClr val="36494D"/>
                </a:solidFill>
              </a:rPr>
              <a:t>The Indigenous Peoples and Afro-Colombian Empowerment Activity (IPACE), implemented by Agricultural Cooperative Development International and Volunteers in Overseas Cooperative Assistance (ACDI/VOCA), “contributes to indigenous and Afro-Colombians communities’ self-determined development by strengthening ethnic organizations’ institutional and advocacy capacity.”</a:t>
            </a:r>
          </a:p>
          <a:p>
            <a:pPr marL="342900" indent="-342900">
              <a:buFont typeface="Arial" panose="020B0604020202020204" pitchFamily="34" charset="0"/>
              <a:buChar char="•"/>
            </a:pPr>
            <a:r>
              <a:rPr lang="en-US" sz="1400" dirty="0">
                <a:solidFill>
                  <a:srgbClr val="36494D"/>
                </a:solidFill>
              </a:rPr>
              <a:t>IPACE is scheduled to run from December 1, 2021-November 30, 2026</a:t>
            </a:r>
          </a:p>
          <a:p>
            <a:pPr marL="800100" lvl="1" indent="-342900">
              <a:buFont typeface="Courier New" panose="02070309020205020404" pitchFamily="49" charset="0"/>
              <a:buChar char="o"/>
            </a:pPr>
            <a:r>
              <a:rPr lang="en-US" sz="1350" dirty="0">
                <a:solidFill>
                  <a:srgbClr val="36494D"/>
                </a:solidFill>
              </a:rPr>
              <a:t>USAID estimated the IPACE project budget would total </a:t>
            </a:r>
            <a:r>
              <a:rPr lang="en-US" sz="1350" dirty="0">
                <a:solidFill>
                  <a:srgbClr val="36494D"/>
                </a:solidFill>
                <a:hlinkClick r:id="rId4"/>
              </a:rPr>
              <a:t>“$50-70 million (plus an additional estimated 10-30% cost share)</a:t>
            </a:r>
            <a:r>
              <a:rPr lang="en-US" sz="1350" dirty="0">
                <a:solidFill>
                  <a:srgbClr val="36494D"/>
                </a:solidFill>
              </a:rPr>
              <a:t>” </a:t>
            </a:r>
          </a:p>
          <a:p>
            <a:pPr marL="800100" lvl="1" indent="-342900">
              <a:buFont typeface="Courier New" panose="02070309020205020404" pitchFamily="49" charset="0"/>
              <a:buChar char="o"/>
            </a:pPr>
            <a:r>
              <a:rPr lang="en-US" sz="1350" dirty="0">
                <a:solidFill>
                  <a:srgbClr val="36494D"/>
                </a:solidFill>
              </a:rPr>
              <a:t>USASpending.gov lists the project’s </a:t>
            </a:r>
            <a:r>
              <a:rPr lang="en-US" sz="1350" dirty="0">
                <a:solidFill>
                  <a:srgbClr val="36494D"/>
                </a:solidFill>
                <a:hlinkClick r:id="rId5"/>
              </a:rPr>
              <a:t>“Total Funding” as $18.9m</a:t>
            </a:r>
            <a:r>
              <a:rPr lang="en-US" sz="1350" dirty="0">
                <a:solidFill>
                  <a:srgbClr val="36494D"/>
                </a:solidFill>
              </a:rPr>
              <a:t>, with no with no explanation for the $30m-$50m difference between the original projected budget and publicly available funding totals for the project</a:t>
            </a:r>
          </a:p>
          <a:p>
            <a:pPr marL="800100" lvl="1" indent="-342900">
              <a:buFont typeface="Courier New" panose="02070309020205020404" pitchFamily="49" charset="0"/>
              <a:buChar char="o"/>
            </a:pPr>
            <a:r>
              <a:rPr lang="en-US" sz="1350" dirty="0">
                <a:solidFill>
                  <a:srgbClr val="36494D"/>
                </a:solidFill>
                <a:hlinkClick r:id="rId5"/>
              </a:rPr>
              <a:t>As of July 2023</a:t>
            </a:r>
            <a:r>
              <a:rPr lang="en-US" sz="1350" dirty="0">
                <a:solidFill>
                  <a:srgbClr val="36494D"/>
                </a:solidFill>
              </a:rPr>
              <a:t>, $18.9m in project funds have been obligated and $8.8m in project funds have been disbursed</a:t>
            </a:r>
          </a:p>
          <a:p>
            <a:pPr marL="800100" lvl="1" indent="-342900">
              <a:buFont typeface="Courier New" panose="02070309020205020404" pitchFamily="49" charset="0"/>
              <a:buChar char="o"/>
            </a:pPr>
            <a:r>
              <a:rPr lang="en-US" sz="1350" dirty="0">
                <a:solidFill>
                  <a:srgbClr val="36494D"/>
                </a:solidFill>
              </a:rPr>
              <a:t>The project has provided $3.4m in sub-awards, with top sub-awardees Fabiola </a:t>
            </a:r>
            <a:r>
              <a:rPr lang="en-US" sz="1350" dirty="0" err="1">
                <a:solidFill>
                  <a:srgbClr val="36494D"/>
                </a:solidFill>
              </a:rPr>
              <a:t>Morera</a:t>
            </a:r>
            <a:r>
              <a:rPr lang="en-US" sz="1350" dirty="0">
                <a:solidFill>
                  <a:srgbClr val="36494D"/>
                </a:solidFill>
              </a:rPr>
              <a:t> Comunicaciones (Bogotá) receiving $1.4m, World Wildlife </a:t>
            </a:r>
            <a:r>
              <a:rPr lang="en-US" sz="1300" dirty="0">
                <a:solidFill>
                  <a:srgbClr val="36494D"/>
                </a:solidFill>
              </a:rPr>
              <a:t>Fund-Colombia (Bogotá) receiving $705,000, and Terra Global (Oakland, CA) receiving $274,000 </a:t>
            </a:r>
          </a:p>
          <a:p>
            <a:pPr marL="342900" indent="-342900">
              <a:buFont typeface="Arial" panose="020B0604020202020204" pitchFamily="34" charset="0"/>
              <a:buChar char="•"/>
            </a:pPr>
            <a:r>
              <a:rPr lang="en-US" sz="1400" dirty="0">
                <a:solidFill>
                  <a:srgbClr val="36494D"/>
                </a:solidFill>
              </a:rPr>
              <a:t>ACDI/VOCA has a Spanish language page for </a:t>
            </a:r>
            <a:r>
              <a:rPr lang="en-US" sz="1400" i="1" dirty="0">
                <a:solidFill>
                  <a:srgbClr val="36494D"/>
                </a:solidFill>
                <a:hlinkClick r:id="rId6"/>
              </a:rPr>
              <a:t>Juntanza Étnica</a:t>
            </a:r>
            <a:r>
              <a:rPr lang="en-US" sz="1400" i="1" dirty="0">
                <a:solidFill>
                  <a:srgbClr val="36494D"/>
                </a:solidFill>
              </a:rPr>
              <a:t> </a:t>
            </a:r>
            <a:r>
              <a:rPr lang="en-US" sz="1400" dirty="0">
                <a:solidFill>
                  <a:srgbClr val="36494D"/>
                </a:solidFill>
              </a:rPr>
              <a:t>on </a:t>
            </a:r>
            <a:r>
              <a:rPr lang="en-US" sz="1400" dirty="0">
                <a:solidFill>
                  <a:srgbClr val="36494D"/>
                </a:solidFill>
                <a:hlinkClick r:id="rId7"/>
              </a:rPr>
              <a:t>acdivoca.org.co</a:t>
            </a:r>
            <a:r>
              <a:rPr lang="en-US" sz="1400" dirty="0">
                <a:solidFill>
                  <a:srgbClr val="36494D"/>
                </a:solidFill>
              </a:rPr>
              <a:t>, with a </a:t>
            </a:r>
            <a:r>
              <a:rPr lang="en-US" sz="1400" dirty="0">
                <a:solidFill>
                  <a:srgbClr val="36494D"/>
                </a:solidFill>
                <a:hlinkClick r:id="rId8"/>
              </a:rPr>
              <a:t>second link</a:t>
            </a:r>
            <a:r>
              <a:rPr lang="en-US" sz="1400" dirty="0">
                <a:solidFill>
                  <a:srgbClr val="36494D"/>
                </a:solidFill>
              </a:rPr>
              <a:t> in a dropdown menu providing access to one </a:t>
            </a:r>
            <a:r>
              <a:rPr lang="en-US" sz="1400" dirty="0">
                <a:solidFill>
                  <a:srgbClr val="36494D"/>
                </a:solidFill>
                <a:hlinkClick r:id="rId9"/>
              </a:rPr>
              <a:t>performance report on agriculture development</a:t>
            </a:r>
            <a:r>
              <a:rPr lang="en-US" sz="1400" dirty="0">
                <a:solidFill>
                  <a:srgbClr val="36494D"/>
                </a:solidFill>
              </a:rPr>
              <a:t>, and a program brochure in </a:t>
            </a:r>
            <a:r>
              <a:rPr lang="en-US" sz="1400" dirty="0">
                <a:solidFill>
                  <a:srgbClr val="36494D"/>
                </a:solidFill>
                <a:hlinkClick r:id="rId10"/>
              </a:rPr>
              <a:t>English</a:t>
            </a:r>
            <a:r>
              <a:rPr lang="en-US" sz="1400" dirty="0">
                <a:solidFill>
                  <a:srgbClr val="36494D"/>
                </a:solidFill>
              </a:rPr>
              <a:t> and </a:t>
            </a:r>
            <a:r>
              <a:rPr lang="en-US" sz="1400" dirty="0">
                <a:solidFill>
                  <a:srgbClr val="36494D"/>
                </a:solidFill>
                <a:hlinkClick r:id="rId11"/>
              </a:rPr>
              <a:t>Spanish</a:t>
            </a:r>
            <a:endParaRPr lang="en-US" sz="1400" dirty="0">
              <a:solidFill>
                <a:srgbClr val="36494D"/>
              </a:solidFill>
            </a:endParaRPr>
          </a:p>
          <a:p>
            <a:pPr marL="342900" indent="-342900">
              <a:buFont typeface="Arial" panose="020B0604020202020204" pitchFamily="34" charset="0"/>
              <a:buChar char="•"/>
            </a:pPr>
            <a:r>
              <a:rPr lang="en-US" sz="1400" dirty="0">
                <a:solidFill>
                  <a:srgbClr val="36494D"/>
                </a:solidFill>
              </a:rPr>
              <a:t>The USAID website contains two fact sheets for IPACE, from </a:t>
            </a:r>
            <a:r>
              <a:rPr lang="en-US" sz="1400" dirty="0">
                <a:solidFill>
                  <a:srgbClr val="36494D"/>
                </a:solidFill>
                <a:hlinkClick r:id="rId12"/>
              </a:rPr>
              <a:t>2022</a:t>
            </a:r>
            <a:r>
              <a:rPr lang="en-US" sz="1400" dirty="0">
                <a:solidFill>
                  <a:srgbClr val="36494D"/>
                </a:solidFill>
              </a:rPr>
              <a:t> and from </a:t>
            </a:r>
            <a:r>
              <a:rPr lang="en-US" sz="1400" dirty="0">
                <a:solidFill>
                  <a:srgbClr val="36494D"/>
                </a:solidFill>
                <a:hlinkClick r:id="rId13"/>
              </a:rPr>
              <a:t>2023</a:t>
            </a:r>
            <a:r>
              <a:rPr lang="en-US" sz="1400" dirty="0">
                <a:solidFill>
                  <a:srgbClr val="36494D"/>
                </a:solidFill>
              </a:rPr>
              <a:t>. The fact sheet </a:t>
            </a:r>
            <a:r>
              <a:rPr lang="en-US" sz="1400" dirty="0">
                <a:solidFill>
                  <a:srgbClr val="36494D"/>
                </a:solidFill>
                <a:hlinkClick r:id="rId14"/>
              </a:rPr>
              <a:t>portal page</a:t>
            </a:r>
            <a:r>
              <a:rPr lang="en-US" sz="1400" dirty="0">
                <a:solidFill>
                  <a:srgbClr val="36494D"/>
                </a:solidFill>
              </a:rPr>
              <a:t> lists a partner e-mail</a:t>
            </a:r>
          </a:p>
          <a:p>
            <a:pPr marL="800100" lvl="1" indent="-342900">
              <a:buFont typeface="Courier New" panose="02070309020205020404" pitchFamily="49" charset="0"/>
              <a:buChar char="o"/>
            </a:pPr>
            <a:r>
              <a:rPr lang="en-US" sz="1350" dirty="0">
                <a:solidFill>
                  <a:srgbClr val="36494D"/>
                </a:solidFill>
              </a:rPr>
              <a:t>The fact sheets do not provide information about total funding for the project, but note the intent to award “over USD $20 million in sub-awards to local organizations for capacity-building and self determined initiatives”, underscoring the discrepancy between the projected budget total and publicly available data</a:t>
            </a:r>
          </a:p>
          <a:p>
            <a:pPr marL="342900" indent="-342900">
              <a:buFont typeface="Arial" panose="020B0604020202020204" pitchFamily="34" charset="0"/>
              <a:buChar char="•"/>
            </a:pPr>
            <a:r>
              <a:rPr lang="en-US" sz="1400" dirty="0">
                <a:solidFill>
                  <a:srgbClr val="36494D"/>
                </a:solidFill>
              </a:rPr>
              <a:t>ACDI/VOCA is not listed on the USAID fact sheet</a:t>
            </a:r>
          </a:p>
          <a:p>
            <a:pPr marL="800100" lvl="1" indent="-342900">
              <a:buFont typeface="Courier New" panose="02070309020205020404" pitchFamily="49" charset="0"/>
              <a:buChar char="o"/>
            </a:pPr>
            <a:r>
              <a:rPr lang="en-US" sz="1350" dirty="0">
                <a:solidFill>
                  <a:srgbClr val="36494D"/>
                </a:solidFill>
              </a:rPr>
              <a:t>ACDI/VOCA is listed as IPACE’s implementing partner on the “</a:t>
            </a:r>
            <a:r>
              <a:rPr lang="en-US" sz="1350" dirty="0">
                <a:solidFill>
                  <a:srgbClr val="36494D"/>
                </a:solidFill>
                <a:hlinkClick r:id="rId15"/>
              </a:rPr>
              <a:t>Partnership Opportunities</a:t>
            </a:r>
            <a:r>
              <a:rPr lang="en-US" sz="1350" dirty="0">
                <a:solidFill>
                  <a:srgbClr val="36494D"/>
                </a:solidFill>
              </a:rPr>
              <a:t>” tab found on USAID Colombia’s ”Work with Us” tab on the homepage</a:t>
            </a:r>
          </a:p>
          <a:p>
            <a:pPr marL="1257300" lvl="2" indent="-342900">
              <a:buFont typeface="Wingdings" pitchFamily="2" charset="2"/>
              <a:buChar char="§"/>
            </a:pPr>
            <a:r>
              <a:rPr lang="en-US" sz="1300" dirty="0">
                <a:solidFill>
                  <a:srgbClr val="36494D"/>
                </a:solidFill>
              </a:rPr>
              <a:t>Selecting the “</a:t>
            </a:r>
            <a:r>
              <a:rPr lang="en-US" sz="1300" dirty="0">
                <a:solidFill>
                  <a:srgbClr val="36494D"/>
                </a:solidFill>
                <a:hlinkClick r:id="rId16"/>
              </a:rPr>
              <a:t>ACDI/VOCA</a:t>
            </a:r>
            <a:r>
              <a:rPr lang="en-US" sz="1300" dirty="0">
                <a:solidFill>
                  <a:srgbClr val="36494D"/>
                </a:solidFill>
              </a:rPr>
              <a:t>” link on the USAID “Partnership Opportunities” page leads to the company’s Colombia homepage</a:t>
            </a:r>
            <a:endParaRPr lang="en-US" sz="1400" dirty="0">
              <a:solidFill>
                <a:srgbClr val="36494D"/>
              </a:solidFill>
            </a:endParaRPr>
          </a:p>
          <a:p>
            <a:pPr marL="342900" indent="-342900">
              <a:buFont typeface="Arial" panose="020B0604020202020204" pitchFamily="34" charset="0"/>
              <a:buChar char="•"/>
            </a:pPr>
            <a:r>
              <a:rPr lang="en-US" sz="1400" dirty="0">
                <a:solidFill>
                  <a:srgbClr val="36494D"/>
                </a:solidFill>
              </a:rPr>
              <a:t>ACDI/VOCA reports partnering with </a:t>
            </a:r>
            <a:r>
              <a:rPr lang="en-US" sz="1400" dirty="0">
                <a:solidFill>
                  <a:srgbClr val="36494D"/>
                </a:solidFill>
                <a:hlinkClick r:id="rId17"/>
              </a:rPr>
              <a:t>10 local organizations</a:t>
            </a:r>
            <a:r>
              <a:rPr lang="en-US" sz="1400" dirty="0">
                <a:solidFill>
                  <a:srgbClr val="36494D"/>
                </a:solidFill>
              </a:rPr>
              <a:t> for IPACE</a:t>
            </a:r>
          </a:p>
          <a:p>
            <a:pPr marL="800100" lvl="1" indent="-342900">
              <a:buFont typeface="Courier New" panose="02070309020205020404" pitchFamily="49" charset="0"/>
              <a:buChar char="o"/>
            </a:pPr>
            <a:r>
              <a:rPr lang="en-US" sz="1350" dirty="0">
                <a:solidFill>
                  <a:srgbClr val="36494D"/>
                </a:solidFill>
              </a:rPr>
              <a:t>The four indigenous organizations include: </a:t>
            </a:r>
            <a:r>
              <a:rPr lang="en-US" sz="1350" dirty="0">
                <a:solidFill>
                  <a:srgbClr val="36494D"/>
                </a:solidFill>
                <a:hlinkClick r:id="rId18"/>
              </a:rPr>
              <a:t>CRIC</a:t>
            </a:r>
            <a:r>
              <a:rPr lang="en-US" sz="1350" dirty="0">
                <a:solidFill>
                  <a:srgbClr val="36494D"/>
                </a:solidFill>
              </a:rPr>
              <a:t>, </a:t>
            </a:r>
            <a:r>
              <a:rPr lang="en-US" sz="1350" dirty="0">
                <a:solidFill>
                  <a:srgbClr val="36494D"/>
                </a:solidFill>
                <a:hlinkClick r:id="rId19"/>
              </a:rPr>
              <a:t>CTC</a:t>
            </a:r>
            <a:r>
              <a:rPr lang="en-US" sz="1350" dirty="0">
                <a:solidFill>
                  <a:srgbClr val="36494D"/>
                </a:solidFill>
              </a:rPr>
              <a:t>, </a:t>
            </a:r>
            <a:r>
              <a:rPr lang="en-US" sz="1350" dirty="0">
                <a:solidFill>
                  <a:srgbClr val="36494D"/>
                </a:solidFill>
                <a:hlinkClick r:id="rId20"/>
              </a:rPr>
              <a:t>ONIC</a:t>
            </a:r>
            <a:r>
              <a:rPr lang="en-US" sz="1350" dirty="0">
                <a:solidFill>
                  <a:srgbClr val="36494D"/>
                </a:solidFill>
              </a:rPr>
              <a:t>, &amp; </a:t>
            </a:r>
            <a:r>
              <a:rPr lang="en-US" sz="1350" dirty="0">
                <a:solidFill>
                  <a:srgbClr val="36494D"/>
                </a:solidFill>
                <a:hlinkClick r:id="rId21"/>
              </a:rPr>
              <a:t>OPIAC</a:t>
            </a:r>
            <a:endParaRPr lang="en-US" sz="1350" dirty="0">
              <a:solidFill>
                <a:srgbClr val="36494D"/>
              </a:solidFill>
            </a:endParaRPr>
          </a:p>
          <a:p>
            <a:pPr marL="800100" lvl="1" indent="-342900">
              <a:buFont typeface="Courier New" panose="02070309020205020404" pitchFamily="49" charset="0"/>
              <a:buChar char="o"/>
            </a:pPr>
            <a:r>
              <a:rPr lang="en-US" sz="1350" dirty="0">
                <a:solidFill>
                  <a:srgbClr val="36494D"/>
                </a:solidFill>
              </a:rPr>
              <a:t>The six Afro-Colombia organizations include: </a:t>
            </a:r>
            <a:r>
              <a:rPr lang="en-US" sz="1350" dirty="0">
                <a:solidFill>
                  <a:srgbClr val="36494D"/>
                </a:solidFill>
                <a:hlinkClick r:id="rId22"/>
              </a:rPr>
              <a:t>AFRODES</a:t>
            </a:r>
            <a:r>
              <a:rPr lang="en-US" sz="1350" dirty="0">
                <a:solidFill>
                  <a:srgbClr val="36494D"/>
                </a:solidFill>
              </a:rPr>
              <a:t>, </a:t>
            </a:r>
            <a:r>
              <a:rPr lang="en-US" sz="1350" dirty="0">
                <a:solidFill>
                  <a:srgbClr val="36494D"/>
                </a:solidFill>
                <a:hlinkClick r:id="rId23"/>
              </a:rPr>
              <a:t>CIMARRÓN</a:t>
            </a:r>
            <a:r>
              <a:rPr lang="en-US" sz="1350" dirty="0">
                <a:solidFill>
                  <a:srgbClr val="36494D"/>
                </a:solidFill>
              </a:rPr>
              <a:t>, </a:t>
            </a:r>
            <a:r>
              <a:rPr lang="en-US" sz="1350" dirty="0">
                <a:solidFill>
                  <a:srgbClr val="36494D"/>
                </a:solidFill>
                <a:hlinkClick r:id="rId24"/>
              </a:rPr>
              <a:t>COCOMACIA</a:t>
            </a:r>
            <a:r>
              <a:rPr lang="en-US" sz="1350" dirty="0">
                <a:solidFill>
                  <a:srgbClr val="36494D"/>
                </a:solidFill>
              </a:rPr>
              <a:t>, </a:t>
            </a:r>
            <a:r>
              <a:rPr lang="en-US" sz="1350" dirty="0">
                <a:solidFill>
                  <a:srgbClr val="36494D"/>
                </a:solidFill>
                <a:hlinkClick r:id="rId25"/>
              </a:rPr>
              <a:t>CONPA</a:t>
            </a:r>
            <a:r>
              <a:rPr lang="en-US" sz="1350" dirty="0">
                <a:solidFill>
                  <a:srgbClr val="36494D"/>
                </a:solidFill>
              </a:rPr>
              <a:t>, </a:t>
            </a:r>
            <a:r>
              <a:rPr lang="en-US" sz="1350" dirty="0">
                <a:solidFill>
                  <a:srgbClr val="36494D"/>
                </a:solidFill>
                <a:hlinkClick r:id="rId26"/>
              </a:rPr>
              <a:t>CNOA</a:t>
            </a:r>
            <a:r>
              <a:rPr lang="en-US" sz="1350" dirty="0">
                <a:solidFill>
                  <a:srgbClr val="36494D"/>
                </a:solidFill>
              </a:rPr>
              <a:t>, &amp; </a:t>
            </a:r>
            <a:r>
              <a:rPr lang="en-US" sz="1350" dirty="0">
                <a:solidFill>
                  <a:srgbClr val="36494D"/>
                </a:solidFill>
                <a:hlinkClick r:id="rId27"/>
              </a:rPr>
              <a:t>PCN</a:t>
            </a:r>
            <a:endParaRPr lang="en-US" sz="1350" dirty="0">
              <a:solidFill>
                <a:srgbClr val="36494D"/>
              </a:solidFill>
            </a:endParaRPr>
          </a:p>
          <a:p>
            <a:pPr marL="800100" lvl="1" indent="-342900">
              <a:buFont typeface="Courier New" panose="02070309020205020404" pitchFamily="49" charset="0"/>
              <a:buChar char="o"/>
            </a:pPr>
            <a:r>
              <a:rPr lang="en-US" sz="1300" dirty="0">
                <a:solidFill>
                  <a:srgbClr val="36494D"/>
                </a:solidFill>
              </a:rPr>
              <a:t>IPACE has not disbursed sub-awards to any of these 10 partner organizations, according to USASpending data</a:t>
            </a:r>
          </a:p>
          <a:p>
            <a:pPr marL="800100" lvl="1" indent="-342900">
              <a:buFont typeface="Arial" panose="020B0604020202020204" pitchFamily="34" charset="0"/>
              <a:buChar char="•"/>
            </a:pPr>
            <a:endParaRPr lang="en-US" sz="1400" dirty="0">
              <a:solidFill>
                <a:srgbClr val="36494D"/>
              </a:solidFill>
            </a:endParaRP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62602" y="740107"/>
            <a:ext cx="575598" cy="575598"/>
          </a:xfrm>
          <a:prstGeom prst="rect">
            <a:avLst/>
          </a:prstGeom>
        </p:spPr>
      </p:pic>
      <p:sp>
        <p:nvSpPr>
          <p:cNvPr id="3" name="TextBox 2">
            <a:extLst>
              <a:ext uri="{FF2B5EF4-FFF2-40B4-BE49-F238E27FC236}">
                <a16:creationId xmlns:a16="http://schemas.microsoft.com/office/drawing/2014/main" id="{78740549-895C-E1FC-FA21-7AFA2D4A8CEF}"/>
              </a:ext>
            </a:extLst>
          </p:cNvPr>
          <p:cNvSpPr txBox="1"/>
          <p:nvPr/>
        </p:nvSpPr>
        <p:spPr>
          <a:xfrm>
            <a:off x="1021912" y="1433567"/>
            <a:ext cx="10907486" cy="276999"/>
          </a:xfrm>
          <a:prstGeom prst="rect">
            <a:avLst/>
          </a:prstGeom>
          <a:noFill/>
        </p:spPr>
        <p:txBody>
          <a:bodyPr wrap="square" rtlCol="0">
            <a:spAutoFit/>
          </a:bodyPr>
          <a:lstStyle/>
          <a:p>
            <a:r>
              <a:rPr lang="en-US" sz="1200" i="1" dirty="0">
                <a:solidFill>
                  <a:srgbClr val="036C9E"/>
                </a:solidFill>
                <a:effectLst/>
              </a:rPr>
              <a:t>USAID Colombia does not clearly disclose the project’s total funding amount or allocation of funding, but funding data are available on USASpending.gov</a:t>
            </a:r>
            <a:endParaRPr lang="en-US" sz="1200" i="1" dirty="0"/>
          </a:p>
        </p:txBody>
      </p:sp>
    </p:spTree>
    <p:extLst>
      <p:ext uri="{BB962C8B-B14F-4D97-AF65-F5344CB8AC3E}">
        <p14:creationId xmlns:p14="http://schemas.microsoft.com/office/powerpoint/2010/main" val="2299031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1021912" y="762159"/>
            <a:ext cx="10907486" cy="521049"/>
          </a:xfrm>
        </p:spPr>
        <p:txBody>
          <a:bodyPr>
            <a:noAutofit/>
          </a:bodyPr>
          <a:lstStyle/>
          <a:p>
            <a:r>
              <a:rPr lang="en-US" sz="3500" i="0" dirty="0">
                <a:solidFill>
                  <a:srgbClr val="036C9E"/>
                </a:solidFill>
                <a:effectLst/>
              </a:rPr>
              <a:t>Open government </a:t>
            </a:r>
            <a:r>
              <a:rPr lang="en-US" sz="3500" dirty="0">
                <a:solidFill>
                  <a:srgbClr val="036C9E"/>
                </a:solidFill>
              </a:rPr>
              <a:t>a</a:t>
            </a:r>
            <a:r>
              <a:rPr lang="en-US" sz="3500" i="0" dirty="0">
                <a:solidFill>
                  <a:srgbClr val="036C9E"/>
                </a:solidFill>
                <a:effectLst/>
              </a:rPr>
              <a:t>nalysis: Next</a:t>
            </a:r>
            <a:r>
              <a:rPr lang="en-US" sz="3500" dirty="0">
                <a:solidFill>
                  <a:srgbClr val="036C9E"/>
                </a:solidFill>
              </a:rPr>
              <a:t> steps</a:t>
            </a:r>
            <a:endParaRPr lang="en-US" sz="3500" dirty="0">
              <a:solidFill>
                <a:srgbClr val="036C9E"/>
              </a:solidFill>
              <a:latin typeface="Myriad Pro SemiCond" panose="020B0503030403020204" pitchFamily="34" charset="0"/>
            </a:endParaRP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2">
            <a:alphaModFix amt="27000"/>
            <a:extLst>
              <a:ext uri="{96DAC541-7B7A-43D3-8B79-37D633B846F1}">
                <asvg:svgBlip xmlns:asvg="http://schemas.microsoft.com/office/drawing/2016/SVG/main" r:embed="rId3"/>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695340" y="2137144"/>
            <a:ext cx="11234058" cy="3042787"/>
          </a:xfrm>
          <a:prstGeom prst="rect">
            <a:avLst/>
          </a:prstGeom>
          <a:noFill/>
        </p:spPr>
        <p:txBody>
          <a:bodyPr wrap="square" rtlCol="0">
            <a:noAutofit/>
          </a:bodyPr>
          <a:lstStyle/>
          <a:p>
            <a:pPr marL="342900" indent="-342900">
              <a:buFont typeface="Arial" panose="020B0604020202020204" pitchFamily="34" charset="0"/>
              <a:buChar char="•"/>
            </a:pPr>
            <a:r>
              <a:rPr lang="en-US" sz="2800" dirty="0">
                <a:solidFill>
                  <a:srgbClr val="36494D"/>
                </a:solidFill>
                <a:latin typeface="Myriad Pro" panose="020B0503030403020204"/>
              </a:rPr>
              <a:t>C</a:t>
            </a:r>
            <a:r>
              <a:rPr lang="en-US" sz="2800" b="0" i="0" dirty="0">
                <a:solidFill>
                  <a:srgbClr val="36494D"/>
                </a:solidFill>
                <a:effectLst/>
                <a:latin typeface="Myriad Pro" panose="020B0503030403020204"/>
              </a:rPr>
              <a:t>onsultation and feedback from a diverse set of stakeholders concerning next steps for this pilot, including USAID</a:t>
            </a:r>
            <a:endParaRPr lang="en-US" sz="2800" dirty="0">
              <a:solidFill>
                <a:srgbClr val="36494D"/>
              </a:solidFill>
            </a:endParaRPr>
          </a:p>
          <a:p>
            <a:pPr marL="342900" indent="-342900">
              <a:buFont typeface="Arial" panose="020B0604020202020204" pitchFamily="34" charset="0"/>
              <a:buChar char="•"/>
            </a:pPr>
            <a:r>
              <a:rPr lang="en-US" sz="2800" dirty="0">
                <a:solidFill>
                  <a:srgbClr val="36494D"/>
                </a:solidFill>
              </a:rPr>
              <a:t>Deeper dive into subcontracting data for </a:t>
            </a:r>
            <a:r>
              <a:rPr lang="en-US" sz="2800" b="0" i="0" dirty="0">
                <a:solidFill>
                  <a:srgbClr val="36494D"/>
                </a:solidFill>
                <a:effectLst/>
                <a:latin typeface="Myriad Pro" panose="020B0503030403020204"/>
              </a:rPr>
              <a:t>projects of interest to Colombian counterparts </a:t>
            </a:r>
          </a:p>
          <a:p>
            <a:pPr marL="342900" indent="-342900">
              <a:buFont typeface="Arial" panose="020B0604020202020204" pitchFamily="34" charset="0"/>
              <a:buChar char="•"/>
            </a:pPr>
            <a:r>
              <a:rPr lang="en-US" sz="2800" dirty="0">
                <a:solidFill>
                  <a:srgbClr val="36494D"/>
                </a:solidFill>
              </a:rPr>
              <a:t>Evaluating other countries where ARC works</a:t>
            </a:r>
          </a:p>
          <a:p>
            <a:pPr marL="914400" lvl="1" indent="-457200">
              <a:buFont typeface="Courier New" panose="02070309020205020404" pitchFamily="49" charset="0"/>
              <a:buChar char="o"/>
            </a:pPr>
            <a:r>
              <a:rPr lang="en-US" sz="2400" dirty="0">
                <a:solidFill>
                  <a:srgbClr val="36494D"/>
                </a:solidFill>
              </a:rPr>
              <a:t>Localization data to complement PWYF’s &amp; Oxfam’s work in 15+ countries</a:t>
            </a:r>
          </a:p>
          <a:p>
            <a:pPr marL="914400" lvl="1" indent="-457200">
              <a:buFont typeface="Courier New" panose="02070309020205020404" pitchFamily="49" charset="0"/>
              <a:buChar char="o"/>
            </a:pPr>
            <a:r>
              <a:rPr lang="en-US" sz="2400" dirty="0">
                <a:solidFill>
                  <a:srgbClr val="36494D"/>
                </a:solidFill>
              </a:rPr>
              <a:t>Comparison of USAID country pages through an Open Government lens</a:t>
            </a:r>
          </a:p>
          <a:p>
            <a:pPr marL="342900" indent="-342900">
              <a:buFont typeface="Arial" panose="020B0604020202020204" pitchFamily="34" charset="0"/>
              <a:buChar char="•"/>
            </a:pPr>
            <a:endParaRPr lang="en-US" sz="2800" b="0" i="0" dirty="0">
              <a:solidFill>
                <a:srgbClr val="36494D"/>
              </a:solidFill>
              <a:effectLst/>
              <a:latin typeface="Myriad Pro" panose="020B0503030403020204"/>
            </a:endParaRP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2602" y="740107"/>
            <a:ext cx="575598" cy="575598"/>
          </a:xfrm>
          <a:prstGeom prst="rect">
            <a:avLst/>
          </a:prstGeom>
        </p:spPr>
      </p:pic>
    </p:spTree>
    <p:extLst>
      <p:ext uri="{BB962C8B-B14F-4D97-AF65-F5344CB8AC3E}">
        <p14:creationId xmlns:p14="http://schemas.microsoft.com/office/powerpoint/2010/main" val="3391317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1012372" y="663234"/>
            <a:ext cx="10727872" cy="729344"/>
          </a:xfrm>
        </p:spPr>
        <p:txBody>
          <a:bodyPr>
            <a:normAutofit fontScale="90000"/>
          </a:bodyPr>
          <a:lstStyle/>
          <a:p>
            <a:r>
              <a:rPr lang="en-US" sz="3300" dirty="0">
                <a:solidFill>
                  <a:srgbClr val="036C9E"/>
                </a:solidFill>
              </a:rPr>
              <a:t>Methods Annex I: Colombia funding recipient data analysis</a:t>
            </a:r>
            <a:endParaRPr lang="en-US" sz="3300" dirty="0">
              <a:solidFill>
                <a:srgbClr val="036C9E"/>
              </a:solidFill>
              <a:latin typeface="Myriad Pro SemiCond" panose="020B0503030403020204" pitchFamily="34" charset="0"/>
            </a:endParaRP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2">
            <a:alphaModFix amt="27000"/>
            <a:extLst>
              <a:ext uri="{96DAC541-7B7A-43D3-8B79-37D633B846F1}">
                <asvg:svgBlip xmlns:asvg="http://schemas.microsoft.com/office/drawing/2016/SVG/main" r:embed="rId3"/>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789214" y="1577903"/>
            <a:ext cx="11402786" cy="4539990"/>
          </a:xfrm>
          <a:prstGeom prst="rect">
            <a:avLst/>
          </a:prstGeom>
          <a:noFill/>
        </p:spPr>
        <p:txBody>
          <a:bodyPr wrap="square" rtlCol="0">
            <a:noAutofit/>
          </a:bodyPr>
          <a:lstStyle/>
          <a:p>
            <a:pPr marL="285750" indent="-285750">
              <a:buFont typeface="Arial" panose="020B0604020202020204" pitchFamily="34" charset="0"/>
              <a:buChar char="•"/>
            </a:pPr>
            <a:r>
              <a:rPr lang="en-US" sz="1600" dirty="0">
                <a:solidFill>
                  <a:srgbClr val="36494D"/>
                </a:solidFill>
              </a:rPr>
              <a:t>Building on the PWYF agenda, and applying their method, ARC did a deeper dive in Colombia, including:</a:t>
            </a:r>
          </a:p>
          <a:p>
            <a:pPr marL="742950" lvl="1" indent="-285750">
              <a:buFont typeface="Courier New" panose="02070309020205020404" pitchFamily="49" charset="0"/>
              <a:buChar char="o"/>
            </a:pPr>
            <a:r>
              <a:rPr lang="en-US" sz="1450" dirty="0">
                <a:solidFill>
                  <a:srgbClr val="36494D"/>
                </a:solidFill>
              </a:rPr>
              <a:t>Focus on change over time, naming the largest recipients, and applying an Open Gov lens to the publicly available data</a:t>
            </a:r>
          </a:p>
          <a:p>
            <a:pPr marL="285750" indent="-285750">
              <a:buFont typeface="Arial" panose="020B0604020202020204" pitchFamily="34" charset="0"/>
              <a:buChar char="•"/>
            </a:pPr>
            <a:r>
              <a:rPr lang="en-US" sz="1600" dirty="0">
                <a:solidFill>
                  <a:srgbClr val="36494D"/>
                </a:solidFill>
              </a:rPr>
              <a:t>We employed PWYF and USAID methods to distinguish </a:t>
            </a:r>
            <a:r>
              <a:rPr lang="en-US" sz="1600" b="1" dirty="0">
                <a:solidFill>
                  <a:srgbClr val="36494D"/>
                </a:solidFill>
              </a:rPr>
              <a:t>Colombian</a:t>
            </a:r>
            <a:r>
              <a:rPr lang="en-US" sz="1600" dirty="0">
                <a:solidFill>
                  <a:srgbClr val="36494D"/>
                </a:solidFill>
              </a:rPr>
              <a:t> and </a:t>
            </a:r>
            <a:r>
              <a:rPr lang="en-US" sz="1600" b="1" dirty="0">
                <a:solidFill>
                  <a:srgbClr val="36494D"/>
                </a:solidFill>
              </a:rPr>
              <a:t>International</a:t>
            </a:r>
            <a:r>
              <a:rPr lang="en-US" sz="1600" dirty="0">
                <a:solidFill>
                  <a:srgbClr val="36494D"/>
                </a:solidFill>
              </a:rPr>
              <a:t> foreign assistance recipients</a:t>
            </a:r>
          </a:p>
          <a:p>
            <a:pPr marL="742950" lvl="1" indent="-285750">
              <a:buFont typeface="Courier New" panose="02070309020205020404" pitchFamily="49" charset="0"/>
              <a:buChar char="o"/>
            </a:pPr>
            <a:r>
              <a:rPr lang="en-US" sz="1450" dirty="0">
                <a:solidFill>
                  <a:srgbClr val="36494D"/>
                </a:solidFill>
              </a:rPr>
              <a:t>The data represent </a:t>
            </a:r>
            <a:r>
              <a:rPr lang="en-US" sz="1450" b="1" dirty="0">
                <a:solidFill>
                  <a:srgbClr val="36494D"/>
                </a:solidFill>
              </a:rPr>
              <a:t>direct </a:t>
            </a:r>
            <a:r>
              <a:rPr lang="en-US" sz="1450" dirty="0">
                <a:solidFill>
                  <a:srgbClr val="36494D"/>
                </a:solidFill>
              </a:rPr>
              <a:t>funding assistance to recipient organizations</a:t>
            </a:r>
          </a:p>
          <a:p>
            <a:pPr marL="1200150" lvl="2" indent="-285750">
              <a:buFont typeface="Wingdings" pitchFamily="2" charset="2"/>
              <a:buChar char="§"/>
            </a:pPr>
            <a:r>
              <a:rPr lang="en-US" sz="1400" dirty="0">
                <a:solidFill>
                  <a:srgbClr val="36494D"/>
                </a:solidFill>
              </a:rPr>
              <a:t>The data do not capture funding awarded to Colombian partners channeled through sub-awards</a:t>
            </a:r>
          </a:p>
          <a:p>
            <a:pPr marL="742950" lvl="1" indent="-285750">
              <a:buFont typeface="Courier New" panose="02070309020205020404" pitchFamily="49" charset="0"/>
              <a:buChar char="o"/>
            </a:pPr>
            <a:r>
              <a:rPr lang="en-US" sz="1450" dirty="0">
                <a:solidFill>
                  <a:srgbClr val="36494D"/>
                </a:solidFill>
              </a:rPr>
              <a:t>Following PWYF we do not factor ‘Public Sector’, or government to government, funding into the “localization” analysis</a:t>
            </a:r>
          </a:p>
          <a:p>
            <a:pPr marL="1200150" lvl="2" indent="-285750">
              <a:buFont typeface="Wingdings" pitchFamily="2" charset="2"/>
              <a:buChar char="§"/>
            </a:pPr>
            <a:r>
              <a:rPr lang="en-US" sz="1400" dirty="0">
                <a:solidFill>
                  <a:srgbClr val="36494D"/>
                </a:solidFill>
              </a:rPr>
              <a:t>’Public sector funding’ to the Government of Colombia amounts to a total of $709,500 from 2020 to 2022</a:t>
            </a:r>
          </a:p>
          <a:p>
            <a:pPr marL="1200150" lvl="2" indent="-285750">
              <a:buFont typeface="Wingdings" pitchFamily="2" charset="2"/>
              <a:buChar char="§"/>
            </a:pPr>
            <a:r>
              <a:rPr lang="en-US" sz="1450" dirty="0">
                <a:solidFill>
                  <a:srgbClr val="36494D"/>
                </a:solidFill>
              </a:rPr>
              <a:t>We code ’Redacted’ and ‘Unknown’ projects as </a:t>
            </a:r>
            <a:r>
              <a:rPr lang="en-US" sz="1450" b="1" dirty="0">
                <a:solidFill>
                  <a:srgbClr val="36494D"/>
                </a:solidFill>
              </a:rPr>
              <a:t>International</a:t>
            </a:r>
            <a:endParaRPr lang="en-US" sz="1450" dirty="0">
              <a:solidFill>
                <a:srgbClr val="36494D"/>
              </a:solidFill>
            </a:endParaRPr>
          </a:p>
          <a:p>
            <a:pPr marL="285750" indent="-285750">
              <a:buFont typeface="Arial" panose="020B0604020202020204" pitchFamily="34" charset="0"/>
              <a:buChar char="•"/>
            </a:pPr>
            <a:r>
              <a:rPr lang="en-US" sz="1600" dirty="0">
                <a:solidFill>
                  <a:srgbClr val="36494D"/>
                </a:solidFill>
              </a:rPr>
              <a:t>Data in this analysis are from the</a:t>
            </a:r>
            <a:r>
              <a:rPr lang="en-US" sz="1600" dirty="0"/>
              <a:t> </a:t>
            </a:r>
            <a:r>
              <a:rPr lang="en-US" sz="1600" dirty="0">
                <a:hlinkClick r:id="rId4"/>
              </a:rPr>
              <a:t>Country Development Finance Data</a:t>
            </a:r>
            <a:r>
              <a:rPr lang="en-US" sz="1600" dirty="0"/>
              <a:t> </a:t>
            </a:r>
            <a:r>
              <a:rPr lang="en-US" sz="1600" dirty="0">
                <a:solidFill>
                  <a:srgbClr val="36494D"/>
                </a:solidFill>
              </a:rPr>
              <a:t>site, a part of the </a:t>
            </a:r>
            <a:r>
              <a:rPr lang="en-US" sz="1600" dirty="0">
                <a:hlinkClick r:id="rId5"/>
              </a:rPr>
              <a:t>International Aid Transparency Initiative</a:t>
            </a:r>
            <a:r>
              <a:rPr lang="en-US" sz="1600" dirty="0"/>
              <a:t> </a:t>
            </a:r>
            <a:r>
              <a:rPr lang="en-US" sz="1600" dirty="0">
                <a:solidFill>
                  <a:srgbClr val="36494D"/>
                </a:solidFill>
              </a:rPr>
              <a:t>(IATI)</a:t>
            </a:r>
          </a:p>
          <a:p>
            <a:pPr marL="742950" lvl="1" indent="-285750">
              <a:buFont typeface="Courier New" panose="02070309020205020404" pitchFamily="49" charset="0"/>
              <a:buChar char="o"/>
            </a:pPr>
            <a:r>
              <a:rPr lang="en-US" sz="1450" dirty="0">
                <a:solidFill>
                  <a:srgbClr val="36494D"/>
                </a:solidFill>
              </a:rPr>
              <a:t>IATI is a global development data repository aiming to improve funding transparency. More than 1,200 organizations have published their development data through IATI based on an internationally agreed standard called the “IATI Standard”</a:t>
            </a:r>
          </a:p>
          <a:p>
            <a:pPr marL="342900" indent="-342900">
              <a:buFont typeface="Arial" panose="020B0604020202020204" pitchFamily="34" charset="0"/>
              <a:buChar char="•"/>
            </a:pPr>
            <a:r>
              <a:rPr lang="en-US" sz="1600" dirty="0">
                <a:solidFill>
                  <a:srgbClr val="36494D"/>
                </a:solidFill>
              </a:rPr>
              <a:t>We organize the USAID data on IATI by year and distinguished if implementing partners had </a:t>
            </a:r>
            <a:r>
              <a:rPr lang="en-US" sz="1600" b="1" dirty="0">
                <a:solidFill>
                  <a:srgbClr val="36494D"/>
                </a:solidFill>
              </a:rPr>
              <a:t>Colombian</a:t>
            </a:r>
            <a:r>
              <a:rPr lang="en-US" sz="1600" dirty="0">
                <a:solidFill>
                  <a:srgbClr val="36494D"/>
                </a:solidFill>
              </a:rPr>
              <a:t> or </a:t>
            </a:r>
            <a:r>
              <a:rPr lang="en-US" sz="1600" b="1" dirty="0">
                <a:solidFill>
                  <a:srgbClr val="36494D"/>
                </a:solidFill>
              </a:rPr>
              <a:t>International </a:t>
            </a:r>
            <a:r>
              <a:rPr lang="en-US" sz="1600" dirty="0">
                <a:solidFill>
                  <a:srgbClr val="36494D"/>
                </a:solidFill>
              </a:rPr>
              <a:t>headquarters</a:t>
            </a:r>
          </a:p>
          <a:p>
            <a:pPr marL="342900" indent="-342900">
              <a:buFont typeface="Arial" panose="020B0604020202020204" pitchFamily="34" charset="0"/>
              <a:buChar char="•"/>
            </a:pPr>
            <a:r>
              <a:rPr lang="en-US" sz="1600" dirty="0">
                <a:solidFill>
                  <a:srgbClr val="36494D"/>
                </a:solidFill>
              </a:rPr>
              <a:t>Using the coded IATI data, this open government exercise analyzes:</a:t>
            </a:r>
          </a:p>
          <a:p>
            <a:pPr marL="742950" lvl="1" indent="-285750">
              <a:buFont typeface="Courier New" panose="02070309020205020404" pitchFamily="49" charset="0"/>
              <a:buChar char="o"/>
            </a:pPr>
            <a:r>
              <a:rPr lang="en-US" sz="1450" dirty="0">
                <a:solidFill>
                  <a:srgbClr val="36494D"/>
                </a:solidFill>
              </a:rPr>
              <a:t>Annual funding shares to Colombian partners</a:t>
            </a:r>
          </a:p>
          <a:p>
            <a:pPr marL="742950" lvl="1" indent="-285750">
              <a:buFont typeface="Courier New" panose="02070309020205020404" pitchFamily="49" charset="0"/>
              <a:buChar char="o"/>
            </a:pPr>
            <a:r>
              <a:rPr lang="en-US" sz="1450" dirty="0">
                <a:solidFill>
                  <a:srgbClr val="36494D"/>
                </a:solidFill>
              </a:rPr>
              <a:t>Relative changes to the share of funding to Colombian partners over time</a:t>
            </a:r>
          </a:p>
          <a:p>
            <a:pPr marL="742950" lvl="1" indent="-285750">
              <a:buFont typeface="Courier New" panose="02070309020205020404" pitchFamily="49" charset="0"/>
              <a:buChar char="o"/>
            </a:pPr>
            <a:r>
              <a:rPr lang="en-US" sz="1450" dirty="0">
                <a:solidFill>
                  <a:srgbClr val="36494D"/>
                </a:solidFill>
              </a:rPr>
              <a:t>Absolute funding amount changes to different partner types over time</a:t>
            </a:r>
          </a:p>
          <a:p>
            <a:pPr marL="742950" lvl="1" indent="-285750">
              <a:buFont typeface="Courier New" panose="02070309020205020404" pitchFamily="49" charset="0"/>
              <a:buChar char="o"/>
            </a:pPr>
            <a:r>
              <a:rPr lang="en-US" sz="1450" dirty="0">
                <a:solidFill>
                  <a:srgbClr val="36494D"/>
                </a:solidFill>
              </a:rPr>
              <a:t>Which implementing partners win the most and highest value contracts</a:t>
            </a:r>
          </a:p>
          <a:p>
            <a:pPr marL="342900" indent="-342900">
              <a:buFont typeface="Arial" panose="020B0604020202020204" pitchFamily="34" charset="0"/>
              <a:buChar char="•"/>
            </a:pPr>
            <a:endParaRPr lang="en-US" sz="2000" dirty="0">
              <a:solidFill>
                <a:srgbClr val="36494D"/>
              </a:solidFill>
            </a:endParaRPr>
          </a:p>
          <a:p>
            <a:pPr marL="342900" indent="-342900">
              <a:buFont typeface="Arial" panose="020B0604020202020204" pitchFamily="34" charset="0"/>
              <a:buChar char="•"/>
            </a:pPr>
            <a:endParaRPr lang="en-US" sz="2000" dirty="0">
              <a:solidFill>
                <a:srgbClr val="36494D"/>
              </a:solidFill>
            </a:endParaRP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2602" y="740107"/>
            <a:ext cx="575598" cy="575598"/>
          </a:xfrm>
          <a:prstGeom prst="rect">
            <a:avLst/>
          </a:prstGeom>
        </p:spPr>
      </p:pic>
    </p:spTree>
    <p:extLst>
      <p:ext uri="{BB962C8B-B14F-4D97-AF65-F5344CB8AC3E}">
        <p14:creationId xmlns:p14="http://schemas.microsoft.com/office/powerpoint/2010/main" val="1008314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7"/>
          <p:cNvSpPr txBox="1">
            <a:spLocks noGrp="1"/>
          </p:cNvSpPr>
          <p:nvPr>
            <p:ph type="title"/>
          </p:nvPr>
        </p:nvSpPr>
        <p:spPr>
          <a:xfrm>
            <a:off x="1012372" y="663234"/>
            <a:ext cx="10727872" cy="72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6C9E"/>
              </a:buClr>
              <a:buSzPts val="3300"/>
              <a:buFont typeface="Open Sans"/>
              <a:buNone/>
            </a:pPr>
            <a:r>
              <a:rPr lang="en-US" sz="3300">
                <a:solidFill>
                  <a:srgbClr val="036C9E"/>
                </a:solidFill>
              </a:rPr>
              <a:t>Methods Annex II: Sectoral coding</a:t>
            </a:r>
            <a:endParaRPr sz="3300">
              <a:solidFill>
                <a:srgbClr val="036C9E"/>
              </a:solidFill>
              <a:latin typeface="Open Sans"/>
              <a:ea typeface="Open Sans"/>
              <a:cs typeface="Open Sans"/>
              <a:sym typeface="Open Sans"/>
            </a:endParaRPr>
          </a:p>
        </p:txBody>
      </p:sp>
      <p:sp>
        <p:nvSpPr>
          <p:cNvPr id="413" name="Google Shape;413;p37"/>
          <p:cNvSpPr txBox="1"/>
          <p:nvPr/>
        </p:nvSpPr>
        <p:spPr>
          <a:xfrm>
            <a:off x="399480" y="1392578"/>
            <a:ext cx="11623222" cy="4539990"/>
          </a:xfrm>
          <a:prstGeom prst="rect">
            <a:avLst/>
          </a:prstGeom>
          <a:noFill/>
          <a:ln>
            <a:noFill/>
          </a:ln>
        </p:spPr>
        <p:txBody>
          <a:bodyPr spcFirstLastPara="1" wrap="square" lIns="91425" tIns="45700" rIns="91425" bIns="45700" anchor="t" anchorCtr="0">
            <a:noAutofit/>
          </a:bodyPr>
          <a:lstStyle/>
          <a:p>
            <a:pPr marL="285750" marR="0" lvl="0" indent="-279400" algn="l" rtl="0">
              <a:spcBef>
                <a:spcPts val="0"/>
              </a:spcBef>
              <a:spcAft>
                <a:spcPts val="0"/>
              </a:spcAft>
              <a:buClr>
                <a:srgbClr val="36494D"/>
              </a:buClr>
              <a:buSzPts val="1400"/>
              <a:buFont typeface="Arial"/>
              <a:buChar char="•"/>
            </a:pPr>
            <a:r>
              <a:rPr lang="en-US">
                <a:solidFill>
                  <a:srgbClr val="36494D"/>
                </a:solidFill>
                <a:latin typeface="Open Sans"/>
                <a:ea typeface="Open Sans"/>
                <a:cs typeface="Open Sans"/>
                <a:sym typeface="Open Sans"/>
              </a:rPr>
              <a:t>ARC developed new sectoral categories to make relative spending weights more visible and easily understandable to non-specialists</a:t>
            </a:r>
            <a:endParaRPr sz="1300"/>
          </a:p>
          <a:p>
            <a:pPr marL="742950" marR="0" lvl="1" indent="-279400" algn="l" rtl="0">
              <a:spcBef>
                <a:spcPts val="0"/>
              </a:spcBef>
              <a:spcAft>
                <a:spcPts val="0"/>
              </a:spcAft>
              <a:buClr>
                <a:srgbClr val="36494D"/>
              </a:buClr>
              <a:buSzPts val="1300"/>
              <a:buFont typeface="Courier New"/>
              <a:buChar char="o"/>
            </a:pPr>
            <a:r>
              <a:rPr lang="en-US" sz="1300" b="0" i="0" u="none" strike="noStrike" cap="none">
                <a:solidFill>
                  <a:srgbClr val="36494D"/>
                </a:solidFill>
                <a:latin typeface="Open Sans"/>
                <a:ea typeface="Open Sans"/>
                <a:cs typeface="Open Sans"/>
                <a:sym typeface="Open Sans"/>
              </a:rPr>
              <a:t>These categories are based on US Category Names, which are “A framework developed to categorize U.S. government foreign assistance reporting across agencies”</a:t>
            </a:r>
            <a:endParaRPr sz="1300"/>
          </a:p>
          <a:p>
            <a:pPr marL="285750" marR="0" lvl="0" indent="-279400" algn="l" rtl="0">
              <a:spcBef>
                <a:spcPts val="0"/>
              </a:spcBef>
              <a:spcAft>
                <a:spcPts val="0"/>
              </a:spcAft>
              <a:buClr>
                <a:srgbClr val="36494D"/>
              </a:buClr>
              <a:buSzPts val="1400"/>
              <a:buFont typeface="Arial"/>
              <a:buChar char="•"/>
            </a:pPr>
            <a:r>
              <a:rPr lang="en-US">
                <a:solidFill>
                  <a:srgbClr val="36494D"/>
                </a:solidFill>
                <a:latin typeface="Open Sans"/>
                <a:ea typeface="Open Sans"/>
                <a:cs typeface="Open Sans"/>
                <a:sym typeface="Open Sans"/>
              </a:rPr>
              <a:t>ARC Categories include: Humanitarian Assistance, Security: Counter-Narcotics &amp; Security Sector Reform, Economic Development, Peace, Democracy, Human Rights, &amp; Governance, Program Support, Health, Environment, Labor Policies &amp; Markets, and Education &amp; Social Services</a:t>
            </a:r>
            <a:endParaRPr sz="1300"/>
          </a:p>
          <a:p>
            <a:pPr marL="285750" marR="0" lvl="0" indent="-279400" algn="l" rtl="0">
              <a:spcBef>
                <a:spcPts val="0"/>
              </a:spcBef>
              <a:spcAft>
                <a:spcPts val="0"/>
              </a:spcAft>
              <a:buClr>
                <a:srgbClr val="36494D"/>
              </a:buClr>
              <a:buSzPts val="1400"/>
              <a:buFont typeface="Arial"/>
              <a:buChar char="•"/>
            </a:pPr>
            <a:r>
              <a:rPr lang="en-US">
                <a:solidFill>
                  <a:srgbClr val="36494D"/>
                </a:solidFill>
                <a:latin typeface="Open Sans"/>
                <a:ea typeface="Open Sans"/>
                <a:cs typeface="Open Sans"/>
                <a:sym typeface="Open Sans"/>
              </a:rPr>
              <a:t>ARC evaluated line items for Colombia’s FY2021 disbursements to determine if the US Category name was apt for projects, or if certain projects should be recategorized. Coding decisions included:</a:t>
            </a:r>
            <a:endParaRPr sz="1300"/>
          </a:p>
          <a:p>
            <a:pPr marL="742950" marR="0" lvl="1" indent="-279400" algn="l" rtl="0">
              <a:spcBef>
                <a:spcPts val="0"/>
              </a:spcBef>
              <a:spcAft>
                <a:spcPts val="0"/>
              </a:spcAft>
              <a:buClr>
                <a:srgbClr val="36494D"/>
              </a:buClr>
              <a:buSzPts val="1300"/>
              <a:buFont typeface="Courier New"/>
              <a:buChar char="o"/>
            </a:pPr>
            <a:r>
              <a:rPr lang="en-US" sz="1300" b="0" i="0" u="none" strike="noStrike" cap="none">
                <a:solidFill>
                  <a:srgbClr val="36494D"/>
                </a:solidFill>
                <a:latin typeface="Open Sans"/>
                <a:ea typeface="Open Sans"/>
                <a:cs typeface="Open Sans"/>
                <a:sym typeface="Open Sans"/>
              </a:rPr>
              <a:t>Coding all projects with the goal of creating ‘peace’ to the ARC Category “Peace”</a:t>
            </a:r>
            <a:endParaRPr sz="1300"/>
          </a:p>
          <a:p>
            <a:pPr marL="1200150" marR="0" lvl="2" indent="-279400" algn="l" rtl="0">
              <a:spcBef>
                <a:spcPts val="0"/>
              </a:spcBef>
              <a:spcAft>
                <a:spcPts val="0"/>
              </a:spcAft>
              <a:buClr>
                <a:srgbClr val="36494D"/>
              </a:buClr>
              <a:buSzPts val="1300"/>
              <a:buFont typeface="Noto Sans Symbols"/>
              <a:buChar char="▪"/>
            </a:pPr>
            <a:r>
              <a:rPr lang="en-US" sz="1300" b="0" i="0" u="none" strike="noStrike" cap="none">
                <a:solidFill>
                  <a:srgbClr val="36494D"/>
                </a:solidFill>
                <a:latin typeface="Open Sans"/>
                <a:ea typeface="Open Sans"/>
                <a:cs typeface="Open Sans"/>
                <a:sym typeface="Open Sans"/>
              </a:rPr>
              <a:t>These projects typically focused on general post-conflict peacebuilding and mitigating lingering effects of the conflict, such as demining projects</a:t>
            </a:r>
            <a:endParaRPr sz="1300"/>
          </a:p>
          <a:p>
            <a:pPr marL="742950" marR="0" lvl="1" indent="-279400" algn="l" rtl="0">
              <a:spcBef>
                <a:spcPts val="0"/>
              </a:spcBef>
              <a:spcAft>
                <a:spcPts val="0"/>
              </a:spcAft>
              <a:buClr>
                <a:srgbClr val="36494D"/>
              </a:buClr>
              <a:buSzPts val="1300"/>
              <a:buFont typeface="Courier New"/>
              <a:buChar char="o"/>
            </a:pPr>
            <a:r>
              <a:rPr lang="en-US" sz="1300" b="0" i="0" u="none" strike="noStrike" cap="none">
                <a:solidFill>
                  <a:srgbClr val="36494D"/>
                </a:solidFill>
                <a:latin typeface="Open Sans"/>
                <a:ea typeface="Open Sans"/>
                <a:cs typeface="Open Sans"/>
                <a:sym typeface="Open Sans"/>
              </a:rPr>
              <a:t>Coding projects relating to support and protection of direct conflict victims to “Democracy, Human Rights, and Governance”</a:t>
            </a:r>
            <a:endParaRPr sz="1300"/>
          </a:p>
          <a:p>
            <a:pPr marL="742950" marR="0" lvl="1" indent="-279400" algn="l" rtl="0">
              <a:spcBef>
                <a:spcPts val="0"/>
              </a:spcBef>
              <a:spcAft>
                <a:spcPts val="0"/>
              </a:spcAft>
              <a:buClr>
                <a:srgbClr val="36494D"/>
              </a:buClr>
              <a:buSzPts val="1300"/>
              <a:buFont typeface="Courier New"/>
              <a:buChar char="o"/>
            </a:pPr>
            <a:r>
              <a:rPr lang="en-US" sz="1300" b="0" i="0" u="none" strike="noStrike" cap="none">
                <a:solidFill>
                  <a:srgbClr val="36494D"/>
                </a:solidFill>
                <a:latin typeface="Open Sans"/>
                <a:ea typeface="Open Sans"/>
                <a:cs typeface="Open Sans"/>
                <a:sym typeface="Open Sans"/>
              </a:rPr>
              <a:t>Coding all Bureau of International Narcotics and Law Enforcement Affairs projects, along with projects related to policing, to “Security: Counter-Narcotics &amp; Security Sector Reform”</a:t>
            </a:r>
            <a:endParaRPr sz="1300"/>
          </a:p>
          <a:p>
            <a:pPr marL="742950" marR="0" lvl="1" indent="-279400" algn="l" rtl="0">
              <a:spcBef>
                <a:spcPts val="0"/>
              </a:spcBef>
              <a:spcAft>
                <a:spcPts val="0"/>
              </a:spcAft>
              <a:buClr>
                <a:srgbClr val="36494D"/>
              </a:buClr>
              <a:buSzPts val="1300"/>
              <a:buFont typeface="Courier New"/>
              <a:buChar char="o"/>
            </a:pPr>
            <a:r>
              <a:rPr lang="en-US" sz="1300" b="0" i="0" u="none" strike="noStrike" cap="none">
                <a:solidFill>
                  <a:srgbClr val="36494D"/>
                </a:solidFill>
                <a:latin typeface="Open Sans"/>
                <a:ea typeface="Open Sans"/>
                <a:cs typeface="Open Sans"/>
                <a:sym typeface="Open Sans"/>
              </a:rPr>
              <a:t>Coding all Covid-related projects to “Health”</a:t>
            </a:r>
            <a:endParaRPr sz="1300"/>
          </a:p>
          <a:p>
            <a:pPr marL="285750" marR="0" lvl="0" indent="-279400" algn="l" rtl="0">
              <a:spcBef>
                <a:spcPts val="0"/>
              </a:spcBef>
              <a:spcAft>
                <a:spcPts val="0"/>
              </a:spcAft>
              <a:buClr>
                <a:srgbClr val="36494D"/>
              </a:buClr>
              <a:buSzPts val="1400"/>
              <a:buFont typeface="Arial"/>
              <a:buChar char="•"/>
            </a:pPr>
            <a:r>
              <a:rPr lang="en-US">
                <a:solidFill>
                  <a:srgbClr val="36494D"/>
                </a:solidFill>
                <a:latin typeface="Open Sans"/>
                <a:ea typeface="Open Sans"/>
                <a:cs typeface="Open Sans"/>
                <a:sym typeface="Open Sans"/>
              </a:rPr>
              <a:t>The ARC Categories contain three main differences from the US Category Names</a:t>
            </a:r>
            <a:endParaRPr sz="1300"/>
          </a:p>
          <a:p>
            <a:pPr marL="742950" marR="0" lvl="1" indent="-279400" algn="l" rtl="0">
              <a:spcBef>
                <a:spcPts val="0"/>
              </a:spcBef>
              <a:spcAft>
                <a:spcPts val="0"/>
              </a:spcAft>
              <a:buClr>
                <a:srgbClr val="36494D"/>
              </a:buClr>
              <a:buSzPts val="1300"/>
              <a:buFont typeface="Courier New"/>
              <a:buChar char="o"/>
            </a:pPr>
            <a:r>
              <a:rPr lang="en-US" sz="1300" b="0" i="0" u="none" strike="noStrike" cap="none">
                <a:solidFill>
                  <a:srgbClr val="36494D"/>
                </a:solidFill>
                <a:latin typeface="Open Sans"/>
                <a:ea typeface="Open Sans"/>
                <a:cs typeface="Open Sans"/>
                <a:sym typeface="Open Sans"/>
              </a:rPr>
              <a:t>The new “Peace” ARC Category contains many projects previously categorized under “Peace and Security,” but also contains projects previously coded under different US Category names such as “Economic Development” and “Education and Social Services”</a:t>
            </a:r>
            <a:endParaRPr sz="1300"/>
          </a:p>
          <a:p>
            <a:pPr marL="742950" marR="0" lvl="1" indent="-279400" algn="l" rtl="0">
              <a:spcBef>
                <a:spcPts val="0"/>
              </a:spcBef>
              <a:spcAft>
                <a:spcPts val="0"/>
              </a:spcAft>
              <a:buClr>
                <a:srgbClr val="36494D"/>
              </a:buClr>
              <a:buSzPts val="1300"/>
              <a:buFont typeface="Courier New"/>
              <a:buChar char="o"/>
            </a:pPr>
            <a:r>
              <a:rPr lang="en-US" sz="1300" b="0" i="0" u="none" strike="noStrike" cap="none">
                <a:solidFill>
                  <a:srgbClr val="36494D"/>
                </a:solidFill>
                <a:latin typeface="Open Sans"/>
                <a:ea typeface="Open Sans"/>
                <a:cs typeface="Open Sans"/>
                <a:sym typeface="Open Sans"/>
              </a:rPr>
              <a:t>The new “Security: Counter-Narcotics &amp; Security Sector Reform” ARC Category contains many projects previously categorized under “Peace and Security,” but now includes all Bureau of International Narcotics and Law Enforcement Affairs projects </a:t>
            </a:r>
            <a:endParaRPr sz="1300"/>
          </a:p>
          <a:p>
            <a:pPr marL="742950" marR="0" lvl="1" indent="-279400" algn="l" rtl="0">
              <a:spcBef>
                <a:spcPts val="0"/>
              </a:spcBef>
              <a:spcAft>
                <a:spcPts val="0"/>
              </a:spcAft>
              <a:buClr>
                <a:srgbClr val="36494D"/>
              </a:buClr>
              <a:buSzPts val="1300"/>
              <a:buFont typeface="Courier New"/>
              <a:buChar char="o"/>
            </a:pPr>
            <a:r>
              <a:rPr lang="en-US" sz="1300" b="0" i="0" u="none" strike="noStrike" cap="none">
                <a:solidFill>
                  <a:srgbClr val="36494D"/>
                </a:solidFill>
                <a:latin typeface="Open Sans"/>
                <a:ea typeface="Open Sans"/>
                <a:cs typeface="Open Sans"/>
                <a:sym typeface="Open Sans"/>
              </a:rPr>
              <a:t>The new “Labor Policies &amp; Markets” ARC Category lifts up projects designed to protect workers' rights. This category was previously coded as a US Sector Name, as a subset of the “Economic Development” category</a:t>
            </a:r>
            <a:endParaRPr b="0" i="0" u="none" strike="noStrike" cap="none">
              <a:solidFill>
                <a:srgbClr val="36494D"/>
              </a:solidFill>
              <a:latin typeface="Open Sans"/>
              <a:ea typeface="Open Sans"/>
              <a:cs typeface="Open Sans"/>
              <a:sym typeface="Open Sans"/>
            </a:endParaRPr>
          </a:p>
          <a:p>
            <a:pPr marL="285750" marR="0" lvl="0" indent="-279400" algn="l" rtl="0">
              <a:spcBef>
                <a:spcPts val="0"/>
              </a:spcBef>
              <a:spcAft>
                <a:spcPts val="0"/>
              </a:spcAft>
              <a:buClr>
                <a:srgbClr val="36494D"/>
              </a:buClr>
              <a:buSzPts val="1400"/>
              <a:buFont typeface="Arial"/>
              <a:buChar char="•"/>
            </a:pPr>
            <a:r>
              <a:rPr lang="en-US">
                <a:solidFill>
                  <a:srgbClr val="36494D"/>
                </a:solidFill>
                <a:latin typeface="Open Sans"/>
                <a:ea typeface="Open Sans"/>
                <a:cs typeface="Open Sans"/>
                <a:sym typeface="Open Sans"/>
              </a:rPr>
              <a:t>For the graph, negative values for the Department of the Interior (-$224,221 in Environment) and Peace Corps (-$6,494 in Program Support) were removed for visual presentation purposes. The category ‘Multi-sector’ was dropped from the analysis</a:t>
            </a:r>
            <a:endParaRPr sz="1300"/>
          </a:p>
          <a:p>
            <a:pPr marL="285750" marR="0" lvl="0" indent="-190500" algn="l" rtl="0">
              <a:spcBef>
                <a:spcPts val="0"/>
              </a:spcBef>
              <a:spcAft>
                <a:spcPts val="0"/>
              </a:spcAft>
              <a:buClr>
                <a:schemeClr val="dk1"/>
              </a:buClr>
              <a:buSzPts val="1500"/>
              <a:buFont typeface="Arial"/>
              <a:buNone/>
            </a:pPr>
            <a:endParaRPr>
              <a:solidFill>
                <a:srgbClr val="36494D"/>
              </a:solidFill>
              <a:latin typeface="Open Sans"/>
              <a:ea typeface="Open Sans"/>
              <a:cs typeface="Open Sans"/>
              <a:sym typeface="Open Sans"/>
            </a:endParaRPr>
          </a:p>
          <a:p>
            <a:pPr marL="342900" marR="0" lvl="0" indent="-215900" algn="l" rtl="0">
              <a:spcBef>
                <a:spcPts val="0"/>
              </a:spcBef>
              <a:spcAft>
                <a:spcPts val="0"/>
              </a:spcAft>
              <a:buClr>
                <a:schemeClr val="dk1"/>
              </a:buClr>
              <a:buSzPts val="2000"/>
              <a:buFont typeface="Arial"/>
              <a:buNone/>
            </a:pPr>
            <a:endParaRPr sz="1900">
              <a:solidFill>
                <a:srgbClr val="36494D"/>
              </a:solidFill>
              <a:latin typeface="Open Sans"/>
              <a:ea typeface="Open Sans"/>
              <a:cs typeface="Open Sans"/>
              <a:sym typeface="Open Sans"/>
            </a:endParaRPr>
          </a:p>
          <a:p>
            <a:pPr marL="342900" marR="0" lvl="0" indent="-215900" algn="l" rtl="0">
              <a:spcBef>
                <a:spcPts val="0"/>
              </a:spcBef>
              <a:spcAft>
                <a:spcPts val="0"/>
              </a:spcAft>
              <a:buClr>
                <a:schemeClr val="dk1"/>
              </a:buClr>
              <a:buSzPts val="2000"/>
              <a:buFont typeface="Arial"/>
              <a:buNone/>
            </a:pPr>
            <a:endParaRPr sz="1900">
              <a:solidFill>
                <a:srgbClr val="36494D"/>
              </a:solidFill>
              <a:latin typeface="Open Sans"/>
              <a:ea typeface="Open Sans"/>
              <a:cs typeface="Open Sans"/>
              <a:sym typeface="Open Sans"/>
            </a:endParaRPr>
          </a:p>
        </p:txBody>
      </p:sp>
      <p:pic>
        <p:nvPicPr>
          <p:cNvPr id="414" name="Google Shape;414;p37"/>
          <p:cNvPicPr preferRelativeResize="0"/>
          <p:nvPr/>
        </p:nvPicPr>
        <p:blipFill rotWithShape="1">
          <a:blip r:embed="rId3">
            <a:alphaModFix/>
          </a:blip>
          <a:srcRect/>
          <a:stretch/>
        </p:blipFill>
        <p:spPr>
          <a:xfrm>
            <a:off x="262602" y="740107"/>
            <a:ext cx="575598" cy="575598"/>
          </a:xfrm>
          <a:prstGeom prst="rect">
            <a:avLst/>
          </a:prstGeom>
          <a:noFill/>
          <a:ln>
            <a:noFill/>
          </a:ln>
        </p:spPr>
      </p:pic>
      <p:pic>
        <p:nvPicPr>
          <p:cNvPr id="415" name="Google Shape;415;p37"/>
          <p:cNvPicPr preferRelativeResize="0"/>
          <p:nvPr/>
        </p:nvPicPr>
        <p:blipFill>
          <a:blip r:embed="rId4">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8"/>
          <p:cNvSpPr txBox="1">
            <a:spLocks noGrp="1"/>
          </p:cNvSpPr>
          <p:nvPr>
            <p:ph type="title"/>
          </p:nvPr>
        </p:nvSpPr>
        <p:spPr>
          <a:xfrm>
            <a:off x="1012372" y="663234"/>
            <a:ext cx="10727872" cy="72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6C9E"/>
              </a:buClr>
              <a:buSzPts val="3300"/>
              <a:buFont typeface="Open Sans"/>
              <a:buNone/>
            </a:pPr>
            <a:r>
              <a:rPr lang="en-US" sz="3300">
                <a:solidFill>
                  <a:srgbClr val="036C9E"/>
                </a:solidFill>
              </a:rPr>
              <a:t>Methods Annex III: Objectives coding</a:t>
            </a:r>
            <a:endParaRPr sz="3300">
              <a:solidFill>
                <a:srgbClr val="036C9E"/>
              </a:solidFill>
              <a:latin typeface="Open Sans"/>
              <a:ea typeface="Open Sans"/>
              <a:cs typeface="Open Sans"/>
              <a:sym typeface="Open Sans"/>
            </a:endParaRPr>
          </a:p>
        </p:txBody>
      </p:sp>
      <p:sp>
        <p:nvSpPr>
          <p:cNvPr id="421" name="Google Shape;421;p38"/>
          <p:cNvSpPr txBox="1"/>
          <p:nvPr/>
        </p:nvSpPr>
        <p:spPr>
          <a:xfrm>
            <a:off x="394607" y="1577903"/>
            <a:ext cx="11623222" cy="4539990"/>
          </a:xfrm>
          <a:prstGeom prst="rect">
            <a:avLst/>
          </a:prstGeom>
          <a:noFill/>
          <a:ln>
            <a:noFill/>
          </a:ln>
        </p:spPr>
        <p:txBody>
          <a:bodyPr spcFirstLastPara="1" wrap="square" lIns="91425" tIns="45700" rIns="91425" bIns="45700" anchor="t" anchorCtr="0">
            <a:noAutofit/>
          </a:bodyPr>
          <a:lstStyle/>
          <a:p>
            <a:pPr marL="285750" marR="0" lvl="0" indent="-279400" algn="l" rtl="0">
              <a:spcBef>
                <a:spcPts val="0"/>
              </a:spcBef>
              <a:spcAft>
                <a:spcPts val="0"/>
              </a:spcAft>
              <a:buClr>
                <a:srgbClr val="36494D"/>
              </a:buClr>
              <a:buSzPts val="1300"/>
              <a:buFont typeface="Arial"/>
              <a:buChar char="•"/>
            </a:pPr>
            <a:r>
              <a:rPr lang="en-US" sz="1300" b="1" dirty="0">
                <a:solidFill>
                  <a:srgbClr val="36494D"/>
                </a:solidFill>
                <a:latin typeface="Open Sans"/>
                <a:ea typeface="Open Sans"/>
                <a:cs typeface="Open Sans"/>
                <a:sym typeface="Open Sans"/>
              </a:rPr>
              <a:t>ARC utilized USAID projects’ “Activity Description” to highlight project objectives, and make visible relative funding changes over time</a:t>
            </a:r>
            <a:endParaRPr sz="1300" dirty="0"/>
          </a:p>
          <a:p>
            <a:pPr marL="742950" marR="0" lvl="1" indent="-279400" algn="l" rtl="0">
              <a:spcBef>
                <a:spcPts val="0"/>
              </a:spcBef>
              <a:spcAft>
                <a:spcPts val="0"/>
              </a:spcAft>
              <a:buClr>
                <a:srgbClr val="36494D"/>
              </a:buClr>
              <a:buSzPts val="1300"/>
              <a:buFont typeface="Courier New"/>
              <a:buChar char="o"/>
            </a:pPr>
            <a:r>
              <a:rPr lang="en-US" sz="1300" b="0" i="0" u="none" strike="noStrike" cap="none" dirty="0">
                <a:solidFill>
                  <a:srgbClr val="36494D"/>
                </a:solidFill>
                <a:latin typeface="Open Sans"/>
                <a:ea typeface="Open Sans"/>
                <a:cs typeface="Open Sans"/>
                <a:sym typeface="Open Sans"/>
              </a:rPr>
              <a:t>Coding decisions were based on </a:t>
            </a:r>
            <a:r>
              <a:rPr lang="en-US" sz="1300" b="0" i="0" u="none" strike="noStrike" cap="none" dirty="0" err="1">
                <a:solidFill>
                  <a:srgbClr val="36494D"/>
                </a:solidFill>
                <a:latin typeface="Open Sans"/>
                <a:ea typeface="Open Sans"/>
                <a:cs typeface="Open Sans"/>
                <a:sym typeface="Open Sans"/>
              </a:rPr>
              <a:t>ForeignAssistance.gov</a:t>
            </a:r>
            <a:r>
              <a:rPr lang="en-US" sz="1300" b="0" i="0" u="none" strike="noStrike" cap="none" dirty="0">
                <a:solidFill>
                  <a:srgbClr val="36494D"/>
                </a:solidFill>
                <a:latin typeface="Open Sans"/>
                <a:ea typeface="Open Sans"/>
                <a:cs typeface="Open Sans"/>
                <a:sym typeface="Open Sans"/>
              </a:rPr>
              <a:t> official descriptions, utilizing the “Activity Description” language and details. Projects with no “Activity Description” other than the project name were not assigned ‘objectives’ coding unless they 1) contained easily searchable project information made available by USAID or 2) were projects with easily identifiable objectives, such as “Afro-Colombian and Indigenous Program” or “Assistance To Demobilization And Reintegration”. All administrative, project support, monitoring and evaluation, logistics and </a:t>
            </a:r>
            <a:r>
              <a:rPr lang="en-US" sz="1300" dirty="0">
                <a:solidFill>
                  <a:srgbClr val="36494D"/>
                </a:solidFill>
                <a:latin typeface="Open Sans"/>
                <a:ea typeface="Open Sans"/>
                <a:cs typeface="Open Sans"/>
                <a:sym typeface="Open Sans"/>
              </a:rPr>
              <a:t>acquisitions</a:t>
            </a:r>
            <a:r>
              <a:rPr lang="en-US" sz="1300" b="0" i="0" u="none" strike="noStrike" cap="none" dirty="0">
                <a:solidFill>
                  <a:srgbClr val="36494D"/>
                </a:solidFill>
                <a:latin typeface="Open Sans"/>
                <a:ea typeface="Open Sans"/>
                <a:cs typeface="Open Sans"/>
                <a:sym typeface="Open Sans"/>
              </a:rPr>
              <a:t>, and redacted line items were coded as “All Other Projects”</a:t>
            </a:r>
            <a:endParaRPr sz="1300" dirty="0"/>
          </a:p>
          <a:p>
            <a:pPr marL="342900" marR="0" lvl="0" indent="-336550" algn="l" rtl="0">
              <a:spcBef>
                <a:spcPts val="0"/>
              </a:spcBef>
              <a:spcAft>
                <a:spcPts val="0"/>
              </a:spcAft>
              <a:buClr>
                <a:srgbClr val="36494D"/>
              </a:buClr>
              <a:buSzPts val="1300"/>
              <a:buFont typeface="Arial"/>
              <a:buChar char="•"/>
            </a:pPr>
            <a:r>
              <a:rPr lang="en-US" sz="1300" dirty="0">
                <a:solidFill>
                  <a:srgbClr val="36494D"/>
                </a:solidFill>
                <a:latin typeface="Open Sans"/>
                <a:ea typeface="Open Sans"/>
                <a:cs typeface="Open Sans"/>
                <a:sym typeface="Open Sans"/>
              </a:rPr>
              <a:t>The eight objectives examined with the parameters used for coding, along with examples, are found on the following slide. </a:t>
            </a:r>
            <a:endParaRPr sz="1300" dirty="0"/>
          </a:p>
          <a:p>
            <a:pPr marL="342900" marR="0" lvl="0" indent="-336550" algn="l" rtl="0">
              <a:spcBef>
                <a:spcPts val="0"/>
              </a:spcBef>
              <a:spcAft>
                <a:spcPts val="0"/>
              </a:spcAft>
              <a:buClr>
                <a:srgbClr val="36494D"/>
              </a:buClr>
              <a:buSzPts val="1300"/>
              <a:buFont typeface="Arial"/>
              <a:buChar char="•"/>
            </a:pPr>
            <a:r>
              <a:rPr lang="en-US" sz="1300" dirty="0">
                <a:solidFill>
                  <a:srgbClr val="36494D"/>
                </a:solidFill>
                <a:latin typeface="Open Sans"/>
                <a:ea typeface="Open Sans"/>
                <a:cs typeface="Open Sans"/>
                <a:sym typeface="Open Sans"/>
              </a:rPr>
              <a:t>Coding process:</a:t>
            </a:r>
            <a:endParaRPr sz="1300" dirty="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dirty="0">
                <a:solidFill>
                  <a:srgbClr val="36494D"/>
                </a:solidFill>
                <a:latin typeface="Open Sans"/>
                <a:ea typeface="Open Sans"/>
                <a:cs typeface="Open Sans"/>
                <a:sym typeface="Open Sans"/>
              </a:rPr>
              <a:t>Download full “Colombia” disbursements dataset from </a:t>
            </a:r>
            <a:r>
              <a:rPr lang="en-US" sz="1300" b="0" i="0" u="none" strike="noStrike" cap="none" dirty="0" err="1">
                <a:solidFill>
                  <a:srgbClr val="36494D"/>
                </a:solidFill>
                <a:latin typeface="Open Sans"/>
                <a:ea typeface="Open Sans"/>
                <a:cs typeface="Open Sans"/>
                <a:sym typeface="Open Sans"/>
              </a:rPr>
              <a:t>ForeignAssistance.gov</a:t>
            </a:r>
            <a:r>
              <a:rPr lang="en-US" sz="1300" b="0" i="0" u="none" strike="noStrike" cap="none" dirty="0">
                <a:solidFill>
                  <a:srgbClr val="36494D"/>
                </a:solidFill>
                <a:latin typeface="Open Sans"/>
                <a:ea typeface="Open Sans"/>
                <a:cs typeface="Open Sans"/>
                <a:sym typeface="Open Sans"/>
              </a:rPr>
              <a:t>. Data includes disbursements between FY2001-2023.</a:t>
            </a:r>
            <a:endParaRPr sz="1300" dirty="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dirty="0">
                <a:solidFill>
                  <a:srgbClr val="36494D"/>
                </a:solidFill>
                <a:latin typeface="Open Sans"/>
                <a:ea typeface="Open Sans"/>
                <a:cs typeface="Open Sans"/>
                <a:sym typeface="Open Sans"/>
              </a:rPr>
              <a:t>Add filter and sort data by “Managing Agency” using ‘U.S. Agency for International Development’.</a:t>
            </a:r>
            <a:endParaRPr sz="1300" dirty="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dirty="0">
                <a:solidFill>
                  <a:srgbClr val="36494D"/>
                </a:solidFill>
                <a:latin typeface="Open Sans"/>
                <a:ea typeface="Open Sans"/>
                <a:cs typeface="Open Sans"/>
                <a:sym typeface="Open Sans"/>
              </a:rPr>
              <a:t>Read “Activity Description” of all USAID projects that contain the following terms:</a:t>
            </a:r>
            <a:endParaRPr sz="1300" dirty="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dirty="0">
                <a:solidFill>
                  <a:srgbClr val="36494D"/>
                </a:solidFill>
                <a:latin typeface="Open Sans"/>
                <a:ea typeface="Open Sans"/>
                <a:cs typeface="Open Sans"/>
                <a:sym typeface="Open Sans"/>
              </a:rPr>
              <a:t>"</a:t>
            </a:r>
            <a:r>
              <a:rPr lang="en-US" sz="1300" b="0" i="0" u="none" strike="noStrike" cap="none" dirty="0" err="1">
                <a:solidFill>
                  <a:srgbClr val="36494D"/>
                </a:solidFill>
                <a:latin typeface="Open Sans"/>
                <a:ea typeface="Open Sans"/>
                <a:cs typeface="Open Sans"/>
                <a:sym typeface="Open Sans"/>
              </a:rPr>
              <a:t>transpar</a:t>
            </a:r>
            <a:r>
              <a:rPr lang="en-US" sz="1300" b="0" i="0" u="none" strike="noStrike" cap="none" dirty="0">
                <a:solidFill>
                  <a:srgbClr val="36494D"/>
                </a:solidFill>
                <a:latin typeface="Open Sans"/>
                <a:ea typeface="Open Sans"/>
                <a:cs typeface="Open Sans"/>
                <a:sym typeface="Open Sans"/>
              </a:rPr>
              <a:t>*"; "</a:t>
            </a:r>
            <a:r>
              <a:rPr lang="en-US" sz="1300" b="0" i="0" u="none" strike="noStrike" cap="none" dirty="0" err="1">
                <a:solidFill>
                  <a:srgbClr val="36494D"/>
                </a:solidFill>
                <a:latin typeface="Open Sans"/>
                <a:ea typeface="Open Sans"/>
                <a:cs typeface="Open Sans"/>
                <a:sym typeface="Open Sans"/>
              </a:rPr>
              <a:t>corru</a:t>
            </a:r>
            <a:r>
              <a:rPr lang="en-US" sz="1300" b="0" i="0" u="none" strike="noStrike" cap="none" dirty="0">
                <a:solidFill>
                  <a:srgbClr val="36494D"/>
                </a:solidFill>
                <a:latin typeface="Open Sans"/>
                <a:ea typeface="Open Sans"/>
                <a:cs typeface="Open Sans"/>
                <a:sym typeface="Open Sans"/>
              </a:rPr>
              <a:t>*"; "overs*"; "oversee"; "rule of law"; "good governance"; "management"; "</a:t>
            </a:r>
            <a:r>
              <a:rPr lang="en-US" sz="1300" b="0" i="0" u="none" strike="noStrike" cap="none" dirty="0" err="1">
                <a:solidFill>
                  <a:srgbClr val="36494D"/>
                </a:solidFill>
                <a:latin typeface="Open Sans"/>
                <a:ea typeface="Open Sans"/>
                <a:cs typeface="Open Sans"/>
                <a:sym typeface="Open Sans"/>
              </a:rPr>
              <a:t>crim</a:t>
            </a:r>
            <a:r>
              <a:rPr lang="en-US" sz="1300" b="0" i="0" u="none" strike="noStrike" cap="none" dirty="0">
                <a:solidFill>
                  <a:srgbClr val="36494D"/>
                </a:solidFill>
                <a:latin typeface="Open Sans"/>
                <a:ea typeface="Open Sans"/>
                <a:cs typeface="Open Sans"/>
                <a:sym typeface="Open Sans"/>
              </a:rPr>
              <a:t>*"; "</a:t>
            </a:r>
            <a:r>
              <a:rPr lang="en-US" sz="1300" b="0" i="0" u="none" strike="noStrike" cap="none" dirty="0" err="1">
                <a:solidFill>
                  <a:srgbClr val="36494D"/>
                </a:solidFill>
                <a:latin typeface="Open Sans"/>
                <a:ea typeface="Open Sans"/>
                <a:cs typeface="Open Sans"/>
                <a:sym typeface="Open Sans"/>
              </a:rPr>
              <a:t>illeg</a:t>
            </a:r>
            <a:r>
              <a:rPr lang="en-US" sz="1300" b="0" i="0" u="none" strike="noStrike" cap="none" dirty="0">
                <a:solidFill>
                  <a:srgbClr val="36494D"/>
                </a:solidFill>
                <a:latin typeface="Open Sans"/>
                <a:ea typeface="Open Sans"/>
                <a:cs typeface="Open Sans"/>
                <a:sym typeface="Open Sans"/>
              </a:rPr>
              <a:t>*"; "licit"; </a:t>
            </a:r>
            <a:r>
              <a:rPr lang="en-US" sz="1300" b="0" i="0" u="none" strike="noStrike" cap="none" dirty="0" err="1">
                <a:solidFill>
                  <a:srgbClr val="36494D"/>
                </a:solidFill>
                <a:latin typeface="Open Sans"/>
                <a:ea typeface="Open Sans"/>
                <a:cs typeface="Open Sans"/>
                <a:sym typeface="Open Sans"/>
              </a:rPr>
              <a:t>justic</a:t>
            </a:r>
            <a:r>
              <a:rPr lang="en-US" sz="1300" b="0" i="0" u="none" strike="noStrike" cap="none" dirty="0">
                <a:solidFill>
                  <a:srgbClr val="36494D"/>
                </a:solidFill>
                <a:latin typeface="Open Sans"/>
                <a:ea typeface="Open Sans"/>
                <a:cs typeface="Open Sans"/>
                <a:sym typeface="Open Sans"/>
              </a:rPr>
              <a:t>*"; "account*"; "building"; "land".</a:t>
            </a:r>
            <a:endParaRPr sz="1300" dirty="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dirty="0">
                <a:solidFill>
                  <a:srgbClr val="36494D"/>
                </a:solidFill>
                <a:latin typeface="Open Sans"/>
                <a:ea typeface="Open Sans"/>
                <a:cs typeface="Open Sans"/>
                <a:sym typeface="Open Sans"/>
              </a:rPr>
              <a:t>Provide an initial coding for each line item based on the “Activity Description” conveyance of project objectives.</a:t>
            </a:r>
            <a:endParaRPr sz="1300" dirty="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dirty="0">
                <a:solidFill>
                  <a:srgbClr val="36494D"/>
                </a:solidFill>
                <a:latin typeface="Open Sans"/>
                <a:ea typeface="Open Sans"/>
                <a:cs typeface="Open Sans"/>
                <a:sym typeface="Open Sans"/>
              </a:rPr>
              <a:t>Read “Activity Description” of all USAID projects in “US Sector Name”: ‘Rule of Law and Human Rights’; ‘Good Governance’; ‘Conflict Mitigation and Reconciliation’; ‘Political Competition and Consensus Building’; ‘Stabilization Operations and Security Sector Reform’.</a:t>
            </a:r>
            <a:endParaRPr sz="1300" dirty="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dirty="0">
                <a:solidFill>
                  <a:srgbClr val="36494D"/>
                </a:solidFill>
                <a:latin typeface="Open Sans"/>
                <a:ea typeface="Open Sans"/>
                <a:cs typeface="Open Sans"/>
                <a:sym typeface="Open Sans"/>
              </a:rPr>
              <a:t>Provide an initial coding for each line item based on the “Activity Description” conveyance of project objectives.</a:t>
            </a:r>
            <a:endParaRPr sz="1300" dirty="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dirty="0">
                <a:solidFill>
                  <a:srgbClr val="36494D"/>
                </a:solidFill>
                <a:latin typeface="Open Sans"/>
                <a:ea typeface="Open Sans"/>
                <a:cs typeface="Open Sans"/>
                <a:sym typeface="Open Sans"/>
              </a:rPr>
              <a:t>Sort USAID managed projects by “Activity Name”. Read through all “Activity Description” cells to ensure consistency and accuracy of coding.</a:t>
            </a:r>
            <a:endParaRPr sz="1300" dirty="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dirty="0">
                <a:solidFill>
                  <a:srgbClr val="36494D"/>
                </a:solidFill>
                <a:latin typeface="Open Sans"/>
                <a:ea typeface="Open Sans"/>
                <a:cs typeface="Open Sans"/>
                <a:sym typeface="Open Sans"/>
              </a:rPr>
              <a:t>Send out projects with possible category overlap for external review on coding.</a:t>
            </a:r>
            <a:endParaRPr sz="1300" dirty="0"/>
          </a:p>
          <a:p>
            <a:pPr marL="800100" marR="0" lvl="1" indent="-336550" algn="l" rtl="0">
              <a:spcBef>
                <a:spcPts val="0"/>
              </a:spcBef>
              <a:spcAft>
                <a:spcPts val="0"/>
              </a:spcAft>
              <a:buClr>
                <a:srgbClr val="36494D"/>
              </a:buClr>
              <a:buSzPts val="1300"/>
              <a:buFont typeface="Open Sans"/>
              <a:buAutoNum type="arabicPeriod"/>
            </a:pPr>
            <a:r>
              <a:rPr lang="en-US" sz="1300" b="0" i="0" u="none" strike="noStrike" cap="none" dirty="0">
                <a:solidFill>
                  <a:srgbClr val="36494D"/>
                </a:solidFill>
                <a:latin typeface="Open Sans"/>
                <a:ea typeface="Open Sans"/>
                <a:cs typeface="Open Sans"/>
                <a:sym typeface="Open Sans"/>
              </a:rPr>
              <a:t>Repeat steps 5) and 6) as needed to ensure consistency and accuracy across coding decisions. </a:t>
            </a:r>
            <a:endParaRPr sz="1900" b="0" i="0" u="none" strike="noStrike" cap="none" dirty="0">
              <a:solidFill>
                <a:srgbClr val="36494D"/>
              </a:solidFill>
              <a:latin typeface="Open Sans"/>
              <a:ea typeface="Open Sans"/>
              <a:cs typeface="Open Sans"/>
              <a:sym typeface="Open Sans"/>
            </a:endParaRPr>
          </a:p>
          <a:p>
            <a:pPr marL="342900" marR="0" lvl="0" indent="-215900" algn="l" rtl="0">
              <a:spcBef>
                <a:spcPts val="0"/>
              </a:spcBef>
              <a:spcAft>
                <a:spcPts val="0"/>
              </a:spcAft>
              <a:buClr>
                <a:schemeClr val="dk1"/>
              </a:buClr>
              <a:buSzPts val="2000"/>
              <a:buFont typeface="Arial"/>
              <a:buNone/>
            </a:pPr>
            <a:endParaRPr sz="1900" dirty="0">
              <a:solidFill>
                <a:srgbClr val="36494D"/>
              </a:solidFill>
              <a:latin typeface="Open Sans"/>
              <a:ea typeface="Open Sans"/>
              <a:cs typeface="Open Sans"/>
              <a:sym typeface="Open Sans"/>
            </a:endParaRPr>
          </a:p>
        </p:txBody>
      </p:sp>
      <p:pic>
        <p:nvPicPr>
          <p:cNvPr id="422" name="Google Shape;422;p38"/>
          <p:cNvPicPr preferRelativeResize="0"/>
          <p:nvPr/>
        </p:nvPicPr>
        <p:blipFill rotWithShape="1">
          <a:blip r:embed="rId3">
            <a:alphaModFix/>
          </a:blip>
          <a:srcRect/>
          <a:stretch/>
        </p:blipFill>
        <p:spPr>
          <a:xfrm>
            <a:off x="262602" y="740107"/>
            <a:ext cx="575598" cy="575598"/>
          </a:xfrm>
          <a:prstGeom prst="rect">
            <a:avLst/>
          </a:prstGeom>
          <a:noFill/>
          <a:ln>
            <a:noFill/>
          </a:ln>
        </p:spPr>
      </p:pic>
      <p:sp>
        <p:nvSpPr>
          <p:cNvPr id="423" name="Google Shape;423;p38"/>
          <p:cNvSpPr txBox="1"/>
          <p:nvPr/>
        </p:nvSpPr>
        <p:spPr>
          <a:xfrm>
            <a:off x="0" y="6611779"/>
            <a:ext cx="1124740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Note</a:t>
            </a:r>
            <a:r>
              <a:rPr lang="en-US" sz="1000">
                <a:solidFill>
                  <a:schemeClr val="dk1"/>
                </a:solidFill>
                <a:latin typeface="Open Sans"/>
                <a:ea typeface="Open Sans"/>
                <a:cs typeface="Open Sans"/>
                <a:sym typeface="Open Sans"/>
              </a:rPr>
              <a:t>: Words with an * indicate the stem word was searched to examine different versions of a word, such as transpar* accounting for both ‘transparent’ and ‘transparency’</a:t>
            </a:r>
            <a:endParaRPr/>
          </a:p>
        </p:txBody>
      </p:sp>
      <p:pic>
        <p:nvPicPr>
          <p:cNvPr id="424" name="Google Shape;424;p38"/>
          <p:cNvPicPr preferRelativeResize="0"/>
          <p:nvPr/>
        </p:nvPicPr>
        <p:blipFill>
          <a:blip r:embed="rId4">
            <a:alphaModFix/>
          </a:blip>
          <a:stretch>
            <a:fillRect/>
          </a:stretch>
        </p:blipFill>
        <p:spPr>
          <a:xfrm>
            <a:off x="5369050" y="5144650"/>
            <a:ext cx="6822951" cy="17133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9"/>
          <p:cNvSpPr txBox="1">
            <a:spLocks noGrp="1"/>
          </p:cNvSpPr>
          <p:nvPr>
            <p:ph type="title"/>
          </p:nvPr>
        </p:nvSpPr>
        <p:spPr>
          <a:xfrm>
            <a:off x="1012372" y="663234"/>
            <a:ext cx="10727872" cy="72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6C9E"/>
              </a:buClr>
              <a:buSzPts val="3300"/>
              <a:buFont typeface="Open Sans"/>
              <a:buNone/>
            </a:pPr>
            <a:r>
              <a:rPr lang="en-US" sz="3300">
                <a:solidFill>
                  <a:srgbClr val="036C9E"/>
                </a:solidFill>
              </a:rPr>
              <a:t>Methods Annex III: Objectives coding (cont.)</a:t>
            </a:r>
            <a:endParaRPr sz="3300">
              <a:solidFill>
                <a:srgbClr val="036C9E"/>
              </a:solidFill>
              <a:latin typeface="Open Sans"/>
              <a:ea typeface="Open Sans"/>
              <a:cs typeface="Open Sans"/>
              <a:sym typeface="Open Sans"/>
            </a:endParaRPr>
          </a:p>
        </p:txBody>
      </p:sp>
      <p:pic>
        <p:nvPicPr>
          <p:cNvPr id="430" name="Google Shape;430;p39"/>
          <p:cNvPicPr preferRelativeResize="0"/>
          <p:nvPr/>
        </p:nvPicPr>
        <p:blipFill rotWithShape="1">
          <a:blip r:embed="rId3">
            <a:alphaModFix/>
          </a:blip>
          <a:srcRect/>
          <a:stretch/>
        </p:blipFill>
        <p:spPr>
          <a:xfrm>
            <a:off x="262602" y="740107"/>
            <a:ext cx="575598" cy="575598"/>
          </a:xfrm>
          <a:prstGeom prst="rect">
            <a:avLst/>
          </a:prstGeom>
          <a:noFill/>
          <a:ln>
            <a:noFill/>
          </a:ln>
        </p:spPr>
      </p:pic>
      <p:pic>
        <p:nvPicPr>
          <p:cNvPr id="432" name="Google Shape;432;p39"/>
          <p:cNvPicPr preferRelativeResize="0"/>
          <p:nvPr/>
        </p:nvPicPr>
        <p:blipFill>
          <a:blip r:embed="rId4">
            <a:alphaModFix/>
          </a:blip>
          <a:stretch>
            <a:fillRect/>
          </a:stretch>
        </p:blipFill>
        <p:spPr>
          <a:xfrm>
            <a:off x="5369050" y="5144650"/>
            <a:ext cx="6822951" cy="1713350"/>
          </a:xfrm>
          <a:prstGeom prst="rect">
            <a:avLst/>
          </a:prstGeom>
          <a:noFill/>
          <a:ln>
            <a:noFill/>
          </a:ln>
        </p:spPr>
      </p:pic>
      <p:sp>
        <p:nvSpPr>
          <p:cNvPr id="2" name="TextBox 1">
            <a:extLst>
              <a:ext uri="{FF2B5EF4-FFF2-40B4-BE49-F238E27FC236}">
                <a16:creationId xmlns:a16="http://schemas.microsoft.com/office/drawing/2014/main" id="{779E4D9A-38E1-8A70-C27D-FCBBA9202023}"/>
              </a:ext>
            </a:extLst>
          </p:cNvPr>
          <p:cNvSpPr txBox="1"/>
          <p:nvPr/>
        </p:nvSpPr>
        <p:spPr>
          <a:xfrm>
            <a:off x="152400" y="1315705"/>
            <a:ext cx="11887200" cy="5798832"/>
          </a:xfrm>
          <a:prstGeom prst="rect">
            <a:avLst/>
          </a:prstGeom>
          <a:noFill/>
        </p:spPr>
        <p:txBody>
          <a:bodyPr wrap="square" rtlCol="0">
            <a:spAutoFit/>
          </a:bodyPr>
          <a:lstStyle/>
          <a:p>
            <a:pPr marL="342900" marR="0" lvl="0" indent="-342900">
              <a:lnSpc>
                <a:spcPct val="107000"/>
              </a:lnSpc>
              <a:spcBef>
                <a:spcPts val="0"/>
              </a:spcBef>
              <a:spcAft>
                <a:spcPts val="0"/>
              </a:spcAft>
              <a:buFont typeface="Symbol" pitchFamily="2" charset="2"/>
              <a:buChar char=""/>
            </a:pPr>
            <a:r>
              <a:rPr lang="en-GB" sz="1150" dirty="0">
                <a:effectLst/>
                <a:latin typeface="Open Sans" panose="020B0606030504020204" pitchFamily="34" charset="0"/>
                <a:ea typeface="Open Sans" panose="020B0606030504020204" pitchFamily="34" charset="0"/>
                <a:cs typeface="Open Sans" panose="020B0606030504020204" pitchFamily="34" charset="0"/>
              </a:rPr>
              <a:t>Categories include:</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dirty="0">
                <a:effectLst/>
                <a:latin typeface="Open Sans" panose="020B0606030504020204" pitchFamily="34" charset="0"/>
                <a:ea typeface="Open Sans" panose="020B0606030504020204" pitchFamily="34" charset="0"/>
                <a:cs typeface="Open Sans" panose="020B0606030504020204" pitchFamily="34" charset="0"/>
              </a:rPr>
              <a:t>Peace.</a:t>
            </a:r>
            <a:r>
              <a:rPr lang="en-GB" sz="1150" dirty="0">
                <a:effectLst/>
                <a:latin typeface="Open Sans" panose="020B0606030504020204" pitchFamily="34" charset="0"/>
                <a:ea typeface="Open Sans" panose="020B0606030504020204" pitchFamily="34" charset="0"/>
                <a:cs typeface="Open Sans" panose="020B0606030504020204" pitchFamily="34" charset="0"/>
              </a:rPr>
              <a:t> Includes funding focused on economic, social (civil society), and/or capacity-building support for local, municipal, or national government in conflict-affected areas. Peace-related projects can overlap with most other categories. For the more streamlined “Peace” coding schema, coding decisions were predicated on a determination of the primary funding objective.</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dirty="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dirty="0">
                <a:effectLst/>
                <a:latin typeface="Open Sans" panose="020B0606030504020204" pitchFamily="34" charset="0"/>
                <a:ea typeface="Open Sans" panose="020B0606030504020204" pitchFamily="34" charset="0"/>
                <a:cs typeface="Open Sans" panose="020B0606030504020204" pitchFamily="34" charset="0"/>
              </a:rPr>
              <a:t>Reconciliation and Conflict Prevention–</a:t>
            </a:r>
            <a:r>
              <a:rPr lang="en-GB" sz="1150" dirty="0">
                <a:effectLst/>
                <a:latin typeface="Open Sans" panose="020B0606030504020204" pitchFamily="34" charset="0"/>
                <a:ea typeface="Open Sans" panose="020B0606030504020204" pitchFamily="34" charset="0"/>
                <a:cs typeface="Open Sans" panose="020B0606030504020204" pitchFamily="34" charset="0"/>
              </a:rPr>
              <a:t>The purpose of the activity is to contribute to reconciliation among victims, ex-combatants, and host communities in four municipalities affected by conflict by strengthening attitudes and skills associated with a culture of peace and a pacific coexistence.</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dirty="0">
                <a:effectLst/>
                <a:latin typeface="Open Sans" panose="020B0606030504020204" pitchFamily="34" charset="0"/>
                <a:ea typeface="Open Sans" panose="020B0606030504020204" pitchFamily="34" charset="0"/>
                <a:cs typeface="Open Sans" panose="020B0606030504020204" pitchFamily="34" charset="0"/>
              </a:rPr>
              <a:t>Peace &amp; Economic Development. </a:t>
            </a:r>
            <a:r>
              <a:rPr lang="en-GB" sz="1150" dirty="0">
                <a:effectLst/>
                <a:latin typeface="Open Sans" panose="020B0606030504020204" pitchFamily="34" charset="0"/>
                <a:ea typeface="Open Sans" panose="020B0606030504020204" pitchFamily="34" charset="0"/>
                <a:cs typeface="Open Sans" panose="020B0606030504020204" pitchFamily="34" charset="0"/>
              </a:rPr>
              <a:t>Includes funding with objectives closely aligned with both “Peace” and “Economic Development”. All “Peace &amp; Economic Development” projects are re-coded as “Peace” in the streamlined coding.</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dirty="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dirty="0">
                <a:effectLst/>
                <a:latin typeface="Open Sans" panose="020B0606030504020204" pitchFamily="34" charset="0"/>
                <a:ea typeface="Open Sans" panose="020B0606030504020204" pitchFamily="34" charset="0"/>
                <a:cs typeface="Open Sans" panose="020B0606030504020204" pitchFamily="34" charset="0"/>
              </a:rPr>
              <a:t>Cocoa Effect Activity</a:t>
            </a:r>
            <a:r>
              <a:rPr lang="en-GB" sz="1150" b="1" i="1" dirty="0">
                <a:effectLst/>
                <a:latin typeface="Open Sans" panose="020B0606030504020204" pitchFamily="34" charset="0"/>
                <a:ea typeface="Open Sans" panose="020B0606030504020204" pitchFamily="34" charset="0"/>
                <a:cs typeface="Open Sans" panose="020B0606030504020204" pitchFamily="34" charset="0"/>
              </a:rPr>
              <a:t>–</a:t>
            </a:r>
            <a:r>
              <a:rPr lang="en-GB" sz="1150" dirty="0">
                <a:effectLst/>
                <a:latin typeface="Open Sans" panose="020B0606030504020204" pitchFamily="34" charset="0"/>
                <a:ea typeface="Open Sans" panose="020B0606030504020204" pitchFamily="34" charset="0"/>
                <a:cs typeface="Open Sans" panose="020B0606030504020204" pitchFamily="34" charset="0"/>
              </a:rPr>
              <a:t>The goal of the activity is to strengthen the cocoa productive chain, contributing to better living conditions of producers and their surrounding communities, in municipalities of 3 sub-regions: </a:t>
            </a:r>
            <a:r>
              <a:rPr lang="en-GB" sz="1150" dirty="0" err="1">
                <a:effectLst/>
                <a:latin typeface="Open Sans" panose="020B0606030504020204" pitchFamily="34" charset="0"/>
                <a:ea typeface="Open Sans" panose="020B0606030504020204" pitchFamily="34" charset="0"/>
                <a:cs typeface="Open Sans" panose="020B0606030504020204" pitchFamily="34" charset="0"/>
              </a:rPr>
              <a:t>Urab</a:t>
            </a:r>
            <a:r>
              <a:rPr lang="en-GB" sz="1150" dirty="0">
                <a:effectLst/>
                <a:latin typeface="Open Sans" panose="020B0606030504020204" pitchFamily="34" charset="0"/>
                <a:ea typeface="Open Sans" panose="020B0606030504020204" pitchFamily="34" charset="0"/>
                <a:cs typeface="Open Sans" panose="020B0606030504020204" pitchFamily="34" charset="0"/>
              </a:rPr>
              <a:t>, Bajo Cauca </a:t>
            </a:r>
            <a:r>
              <a:rPr lang="en-GB" sz="1150" dirty="0" err="1">
                <a:effectLst/>
                <a:latin typeface="Open Sans" panose="020B0606030504020204" pitchFamily="34" charset="0"/>
                <a:ea typeface="Open Sans" panose="020B0606030504020204" pitchFamily="34" charset="0"/>
                <a:cs typeface="Open Sans" panose="020B0606030504020204" pitchFamily="34" charset="0"/>
              </a:rPr>
              <a:t>Antioqueo</a:t>
            </a:r>
            <a:r>
              <a:rPr lang="en-GB" sz="1150" dirty="0">
                <a:effectLst/>
                <a:latin typeface="Open Sans" panose="020B0606030504020204" pitchFamily="34" charset="0"/>
                <a:ea typeface="Open Sans" panose="020B0606030504020204" pitchFamily="34" charset="0"/>
                <a:cs typeface="Open Sans" panose="020B0606030504020204" pitchFamily="34" charset="0"/>
              </a:rPr>
              <a:t> and Centro-Sur del Huila, as a foundation for the construction of a lasting peace in Colombia.</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dirty="0">
                <a:effectLst/>
                <a:latin typeface="Open Sans" panose="020B0606030504020204" pitchFamily="34" charset="0"/>
                <a:ea typeface="Open Sans" panose="020B0606030504020204" pitchFamily="34" charset="0"/>
                <a:cs typeface="Open Sans" panose="020B0606030504020204" pitchFamily="34" charset="0"/>
              </a:rPr>
              <a:t>Peace &amp; Environment. </a:t>
            </a:r>
            <a:r>
              <a:rPr lang="en-GB" sz="1150" dirty="0">
                <a:effectLst/>
                <a:latin typeface="Open Sans" panose="020B0606030504020204" pitchFamily="34" charset="0"/>
                <a:ea typeface="Open Sans" panose="020B0606030504020204" pitchFamily="34" charset="0"/>
                <a:cs typeface="Open Sans" panose="020B0606030504020204" pitchFamily="34" charset="0"/>
              </a:rPr>
              <a:t>Includes funding focused on environmental conservation in conflict-affected areas.</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dirty="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dirty="0">
                <a:effectLst/>
                <a:latin typeface="Open Sans" panose="020B0606030504020204" pitchFamily="34" charset="0"/>
                <a:ea typeface="Open Sans" panose="020B0606030504020204" pitchFamily="34" charset="0"/>
                <a:cs typeface="Open Sans" panose="020B0606030504020204" pitchFamily="34" charset="0"/>
              </a:rPr>
              <a:t>Paramos and Forests Activity–</a:t>
            </a:r>
            <a:r>
              <a:rPr lang="en-GB" sz="1150" dirty="0">
                <a:effectLst/>
                <a:latin typeface="Open Sans" panose="020B0606030504020204" pitchFamily="34" charset="0"/>
                <a:ea typeface="Open Sans" panose="020B0606030504020204" pitchFamily="34" charset="0"/>
                <a:cs typeface="Open Sans" panose="020B0606030504020204" pitchFamily="34" charset="0"/>
              </a:rPr>
              <a:t>The purpose of the USAID Paramos and Forests Activity is to support Colombia in the implementation of its Agriculture, Forestry and Other Land Uses related climate change mitigation goals, while strengthening community-based sustainable development initiatives in the context of a post peace agreement scenario.</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dirty="0">
                <a:effectLst/>
                <a:latin typeface="Open Sans" panose="020B0606030504020204" pitchFamily="34" charset="0"/>
                <a:ea typeface="Open Sans" panose="020B0606030504020204" pitchFamily="34" charset="0"/>
                <a:cs typeface="Open Sans" panose="020B0606030504020204" pitchFamily="34" charset="0"/>
              </a:rPr>
              <a:t>Peace &amp; Ethnic Inclusion. </a:t>
            </a:r>
            <a:r>
              <a:rPr lang="en-GB" sz="1150" dirty="0">
                <a:effectLst/>
                <a:latin typeface="Open Sans" panose="020B0606030504020204" pitchFamily="34" charset="0"/>
                <a:ea typeface="Open Sans" panose="020B0606030504020204" pitchFamily="34" charset="0"/>
                <a:cs typeface="Open Sans" panose="020B0606030504020204" pitchFamily="34" charset="0"/>
              </a:rPr>
              <a:t>Includes “Peace” funding designed to support Afro-Colombian and Indigenous populations, typically through rights protections, economic development, and aiding in the development of greater capacity for self-governance. For streamlined coding, all “Peace &amp; Ethnic Inclusion” funding is re-coded as “Ethnic Inclusion”.</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dirty="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dirty="0">
                <a:effectLst/>
                <a:latin typeface="Open Sans" panose="020B0606030504020204" pitchFamily="34" charset="0"/>
                <a:ea typeface="Open Sans" panose="020B0606030504020204" pitchFamily="34" charset="0"/>
                <a:cs typeface="Open Sans" panose="020B0606030504020204" pitchFamily="34" charset="0"/>
              </a:rPr>
              <a:t>Foster Social and Economic Inclusion of Afro-Colombian and Indigenous communities–</a:t>
            </a:r>
            <a:r>
              <a:rPr lang="en-GB" sz="1150" dirty="0">
                <a:effectLst/>
                <a:latin typeface="Open Sans" panose="020B0606030504020204" pitchFamily="34" charset="0"/>
                <a:ea typeface="Open Sans" panose="020B0606030504020204" pitchFamily="34" charset="0"/>
                <a:cs typeface="Open Sans" panose="020B0606030504020204" pitchFamily="34" charset="0"/>
              </a:rPr>
              <a:t>Through this activity, USAID seeks to support the efforts of an organization to foster social and economic inclusion of Afro-Colombian and Indigenous communities that have been severely affected by conflict, with a special emphasis within that community on people with disabilities, LGBTI population, and victims of gender-based violence.</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dirty="0">
                <a:effectLst/>
                <a:latin typeface="Open Sans" panose="020B0606030504020204" pitchFamily="34" charset="0"/>
                <a:ea typeface="Open Sans" panose="020B0606030504020204" pitchFamily="34" charset="0"/>
                <a:cs typeface="Open Sans" panose="020B0606030504020204" pitchFamily="34" charset="0"/>
              </a:rPr>
              <a:t>Peace &amp; Good Governance. </a:t>
            </a:r>
            <a:r>
              <a:rPr lang="en-GB" sz="1150" dirty="0">
                <a:effectLst/>
                <a:latin typeface="Open Sans" panose="020B0606030504020204" pitchFamily="34" charset="0"/>
                <a:ea typeface="Open Sans" panose="020B0606030504020204" pitchFamily="34" charset="0"/>
                <a:cs typeface="Open Sans" panose="020B0606030504020204" pitchFamily="34" charset="0"/>
              </a:rPr>
              <a:t>Includes funding with objectives closely aligned with both “Peace” and “Good Governance”.</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dirty="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dirty="0">
                <a:effectLst/>
                <a:latin typeface="Open Sans" panose="020B0606030504020204" pitchFamily="34" charset="0"/>
                <a:ea typeface="Open Sans" panose="020B0606030504020204" pitchFamily="34" charset="0"/>
                <a:cs typeface="Open Sans" panose="020B0606030504020204" pitchFamily="34" charset="0"/>
              </a:rPr>
              <a:t>Regional Governance Activity</a:t>
            </a:r>
            <a:r>
              <a:rPr lang="en-GB" sz="1150" dirty="0">
                <a:effectLst/>
                <a:latin typeface="Open Sans" panose="020B0606030504020204" pitchFamily="34" charset="0"/>
                <a:ea typeface="Open Sans" panose="020B0606030504020204" pitchFamily="34" charset="0"/>
                <a:cs typeface="Open Sans" panose="020B0606030504020204" pitchFamily="34" charset="0"/>
              </a:rPr>
              <a:t>- To enhance good governance, public financial management and service delivery in conflict-affected municipalities. </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dirty="0">
                <a:effectLst/>
                <a:latin typeface="Open Sans" panose="020B0606030504020204" pitchFamily="34" charset="0"/>
                <a:ea typeface="Open Sans" panose="020B0606030504020204" pitchFamily="34" charset="0"/>
                <a:cs typeface="Open Sans" panose="020B0606030504020204" pitchFamily="34" charset="0"/>
              </a:rPr>
              <a:t>Peace &amp; Humanitarian. </a:t>
            </a:r>
            <a:r>
              <a:rPr lang="en-GB" sz="1150" dirty="0">
                <a:effectLst/>
                <a:latin typeface="Open Sans" panose="020B0606030504020204" pitchFamily="34" charset="0"/>
                <a:ea typeface="Open Sans" panose="020B0606030504020204" pitchFamily="34" charset="0"/>
                <a:cs typeface="Open Sans" panose="020B0606030504020204" pitchFamily="34" charset="0"/>
              </a:rPr>
              <a:t>Includes funding with objectives closely aligned with both “Peace” and “Humanitarian”.</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dirty="0">
                <a:effectLst/>
                <a:latin typeface="Open Sans" panose="020B0606030504020204" pitchFamily="34" charset="0"/>
                <a:ea typeface="Open Sans" panose="020B0606030504020204" pitchFamily="34" charset="0"/>
                <a:cs typeface="Open Sans" panose="020B0606030504020204" pitchFamily="34" charset="0"/>
              </a:rPr>
              <a:t>Peace &amp; Human Rights. </a:t>
            </a:r>
            <a:r>
              <a:rPr lang="en-GB" sz="1150" dirty="0">
                <a:effectLst/>
                <a:latin typeface="Open Sans" panose="020B0606030504020204" pitchFamily="34" charset="0"/>
                <a:ea typeface="Open Sans" panose="020B0606030504020204" pitchFamily="34" charset="0"/>
                <a:cs typeface="Open Sans" panose="020B0606030504020204" pitchFamily="34" charset="0"/>
              </a:rPr>
              <a:t>Includes funding with objectives closely aligned with both “Peace” and “Human Rights”.</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dirty="0">
                <a:effectLst/>
                <a:latin typeface="Open Sans" panose="020B0606030504020204" pitchFamily="34" charset="0"/>
                <a:ea typeface="Open Sans" panose="020B0606030504020204" pitchFamily="34" charset="0"/>
                <a:cs typeface="Open Sans" panose="020B0606030504020204" pitchFamily="34" charset="0"/>
              </a:rPr>
              <a:t>Peace &amp; Lands Rights. </a:t>
            </a:r>
            <a:r>
              <a:rPr lang="en-GB" sz="1150" dirty="0">
                <a:effectLst/>
                <a:latin typeface="Open Sans" panose="020B0606030504020204" pitchFamily="34" charset="0"/>
                <a:ea typeface="Open Sans" panose="020B0606030504020204" pitchFamily="34" charset="0"/>
                <a:cs typeface="Open Sans" panose="020B0606030504020204" pitchFamily="34" charset="0"/>
              </a:rPr>
              <a:t>Includes funding formalizing land tenure and land access in conflict-affected areas.</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dirty="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dirty="0">
                <a:effectLst/>
                <a:latin typeface="Open Sans" panose="020B0606030504020204" pitchFamily="34" charset="0"/>
                <a:ea typeface="Open Sans" panose="020B0606030504020204" pitchFamily="34" charset="0"/>
                <a:cs typeface="Open Sans" panose="020B0606030504020204" pitchFamily="34" charset="0"/>
              </a:rPr>
              <a:t>Strengthening Tenure and Resource Rights (STARR ) II–</a:t>
            </a:r>
            <a:r>
              <a:rPr lang="en-GB" sz="1150" dirty="0">
                <a:effectLst/>
                <a:latin typeface="Open Sans" panose="020B0606030504020204" pitchFamily="34" charset="0"/>
                <a:ea typeface="Open Sans" panose="020B0606030504020204" pitchFamily="34" charset="0"/>
                <a:cs typeface="Open Sans" panose="020B0606030504020204" pitchFamily="34" charset="0"/>
              </a:rPr>
              <a:t>The purpose of this Activity is to improve the conditions of conflict affected rural households in a sustainable manner. This will be achieved by providing massive access to land titles while supporting land restitution as part of the broader land titling.</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screenshot, font, diagram&#10;&#10;Description automatically generated">
            <a:extLst>
              <a:ext uri="{FF2B5EF4-FFF2-40B4-BE49-F238E27FC236}">
                <a16:creationId xmlns:a16="http://schemas.microsoft.com/office/drawing/2014/main" id="{EAA6FF64-CF6E-54EA-7FDB-15C6C98E58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2073" y="223283"/>
            <a:ext cx="8905698" cy="6411433"/>
          </a:xfrm>
        </p:spPr>
      </p:pic>
      <p:pic>
        <p:nvPicPr>
          <p:cNvPr id="4" name="Content Placeholder 4">
            <a:extLst>
              <a:ext uri="{FF2B5EF4-FFF2-40B4-BE49-F238E27FC236}">
                <a16:creationId xmlns:a16="http://schemas.microsoft.com/office/drawing/2014/main" id="{4965074A-B9FD-D037-5537-ABF61F33338C}"/>
              </a:ext>
            </a:extLst>
          </p:cNvPr>
          <p:cNvPicPr>
            <a:picLocks noChangeAspect="1"/>
          </p:cNvPicPr>
          <p:nvPr/>
        </p:nvPicPr>
        <p:blipFill>
          <a:blip r:embed="rId4">
            <a:alphaModFix amt="27000"/>
            <a:extLst>
              <a:ext uri="{96DAC541-7B7A-43D3-8B79-37D633B846F1}">
                <asvg:svgBlip xmlns:asvg="http://schemas.microsoft.com/office/drawing/2016/SVG/main" r:embed="rId5"/>
              </a:ext>
            </a:extLst>
          </a:blip>
          <a:stretch>
            <a:fillRect/>
          </a:stretch>
        </p:blipFill>
        <p:spPr>
          <a:xfrm>
            <a:off x="3643424" y="4720856"/>
            <a:ext cx="8548576" cy="2137144"/>
          </a:xfrm>
          <a:prstGeom prst="rect">
            <a:avLst/>
          </a:prstGeom>
        </p:spPr>
      </p:pic>
      <p:sp>
        <p:nvSpPr>
          <p:cNvPr id="7" name="TextBox 6">
            <a:extLst>
              <a:ext uri="{FF2B5EF4-FFF2-40B4-BE49-F238E27FC236}">
                <a16:creationId xmlns:a16="http://schemas.microsoft.com/office/drawing/2014/main" id="{49CBA735-1A0F-F078-B682-3E0FE14D6B85}"/>
              </a:ext>
            </a:extLst>
          </p:cNvPr>
          <p:cNvSpPr txBox="1"/>
          <p:nvPr/>
        </p:nvSpPr>
        <p:spPr>
          <a:xfrm>
            <a:off x="0" y="6150114"/>
            <a:ext cx="4367463" cy="707886"/>
          </a:xfrm>
          <a:prstGeom prst="rect">
            <a:avLst/>
          </a:prstGeom>
          <a:noFill/>
        </p:spPr>
        <p:txBody>
          <a:bodyPr wrap="square" rtlCol="0">
            <a:spAutoFit/>
          </a:bodyPr>
          <a:lstStyle/>
          <a:p>
            <a:r>
              <a:rPr lang="en-US" sz="1000" b="1" dirty="0"/>
              <a:t>Source</a:t>
            </a:r>
            <a:r>
              <a:rPr lang="en-US" sz="1000" dirty="0"/>
              <a:t>: Isacson, Adam, U.S. Aid to Colombia. Washington Office on Latin America, April 4, 2023, </a:t>
            </a:r>
            <a:r>
              <a:rPr lang="en-US" sz="1000" dirty="0">
                <a:hlinkClick r:id="rId6"/>
              </a:rPr>
              <a:t>https://colombiapeace.org/u-s-aid-to-colombia/</a:t>
            </a:r>
            <a:endParaRPr lang="en-US" sz="1000" dirty="0"/>
          </a:p>
          <a:p>
            <a:r>
              <a:rPr lang="en-US" sz="1000" i="1" dirty="0"/>
              <a:t>Estimates include funding from the Department of Defense and the Bureau of International Narcotics and Law Enforcement Affairs</a:t>
            </a:r>
          </a:p>
        </p:txBody>
      </p:sp>
      <p:pic>
        <p:nvPicPr>
          <p:cNvPr id="3" name="Picture 2" descr="A picture containing font, logo, text, graphics&#10;&#10;Description automatically generated">
            <a:extLst>
              <a:ext uri="{FF2B5EF4-FFF2-40B4-BE49-F238E27FC236}">
                <a16:creationId xmlns:a16="http://schemas.microsoft.com/office/drawing/2014/main" id="{5DF50E21-C019-0C0F-424D-A362B43946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9597" y="1638358"/>
            <a:ext cx="1443456" cy="498786"/>
          </a:xfrm>
          <a:prstGeom prst="rect">
            <a:avLst/>
          </a:prstGeom>
        </p:spPr>
      </p:pic>
    </p:spTree>
    <p:extLst>
      <p:ext uri="{BB962C8B-B14F-4D97-AF65-F5344CB8AC3E}">
        <p14:creationId xmlns:p14="http://schemas.microsoft.com/office/powerpoint/2010/main" val="2496581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2b93beb34ff_2_1"/>
          <p:cNvSpPr txBox="1">
            <a:spLocks noGrp="1"/>
          </p:cNvSpPr>
          <p:nvPr>
            <p:ph type="title"/>
          </p:nvPr>
        </p:nvSpPr>
        <p:spPr>
          <a:xfrm>
            <a:off x="1012372" y="663234"/>
            <a:ext cx="10728000" cy="72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36C9E"/>
              </a:buClr>
              <a:buSzPts val="3300"/>
              <a:buFont typeface="Open Sans"/>
              <a:buNone/>
            </a:pPr>
            <a:r>
              <a:rPr lang="en-US" sz="3300">
                <a:solidFill>
                  <a:srgbClr val="036C9E"/>
                </a:solidFill>
              </a:rPr>
              <a:t>Methods Annex III: Objectives coding (cont.)</a:t>
            </a:r>
            <a:endParaRPr sz="3300">
              <a:solidFill>
                <a:srgbClr val="036C9E"/>
              </a:solidFill>
              <a:latin typeface="Open Sans"/>
              <a:ea typeface="Open Sans"/>
              <a:cs typeface="Open Sans"/>
              <a:sym typeface="Open Sans"/>
            </a:endParaRPr>
          </a:p>
        </p:txBody>
      </p:sp>
      <p:pic>
        <p:nvPicPr>
          <p:cNvPr id="438" name="Google Shape;438;g2b93beb34ff_2_1"/>
          <p:cNvPicPr preferRelativeResize="0"/>
          <p:nvPr/>
        </p:nvPicPr>
        <p:blipFill rotWithShape="1">
          <a:blip r:embed="rId3">
            <a:alphaModFix/>
          </a:blip>
          <a:srcRect/>
          <a:stretch/>
        </p:blipFill>
        <p:spPr>
          <a:xfrm>
            <a:off x="262602" y="740107"/>
            <a:ext cx="575598" cy="575598"/>
          </a:xfrm>
          <a:prstGeom prst="rect">
            <a:avLst/>
          </a:prstGeom>
          <a:noFill/>
          <a:ln>
            <a:noFill/>
          </a:ln>
        </p:spPr>
      </p:pic>
      <p:pic>
        <p:nvPicPr>
          <p:cNvPr id="440" name="Google Shape;440;g2b93beb34ff_2_1"/>
          <p:cNvPicPr preferRelativeResize="0"/>
          <p:nvPr/>
        </p:nvPicPr>
        <p:blipFill>
          <a:blip r:embed="rId4">
            <a:alphaModFix/>
          </a:blip>
          <a:stretch>
            <a:fillRect/>
          </a:stretch>
        </p:blipFill>
        <p:spPr>
          <a:xfrm>
            <a:off x="5369050" y="5144650"/>
            <a:ext cx="6822951" cy="1713350"/>
          </a:xfrm>
          <a:prstGeom prst="rect">
            <a:avLst/>
          </a:prstGeom>
          <a:noFill/>
          <a:ln>
            <a:noFill/>
          </a:ln>
        </p:spPr>
      </p:pic>
      <p:sp>
        <p:nvSpPr>
          <p:cNvPr id="2" name="TextBox 1">
            <a:extLst>
              <a:ext uri="{FF2B5EF4-FFF2-40B4-BE49-F238E27FC236}">
                <a16:creationId xmlns:a16="http://schemas.microsoft.com/office/drawing/2014/main" id="{4B43ADA0-302E-CB3F-90D0-7F234F1E0B2D}"/>
              </a:ext>
            </a:extLst>
          </p:cNvPr>
          <p:cNvSpPr txBox="1"/>
          <p:nvPr/>
        </p:nvSpPr>
        <p:spPr>
          <a:xfrm>
            <a:off x="172995" y="1392534"/>
            <a:ext cx="11825416" cy="5609484"/>
          </a:xfrm>
          <a:prstGeom prst="rect">
            <a:avLst/>
          </a:prstGeom>
          <a:noFill/>
        </p:spPr>
        <p:txBody>
          <a:bodyPr wrap="square" rtlCol="0">
            <a:spAutoFit/>
          </a:bodyPr>
          <a:lstStyle/>
          <a:p>
            <a:pPr marL="342900" marR="0" lvl="0" indent="-342900" algn="l" defTabSz="914400" rtl="0" eaLnBrk="1" fontAlgn="auto" latinLnBrk="0" hangingPunct="1">
              <a:lnSpc>
                <a:spcPct val="107000"/>
              </a:lnSpc>
              <a:spcBef>
                <a:spcPts val="0"/>
              </a:spcBef>
              <a:spcAft>
                <a:spcPts val="0"/>
              </a:spcAft>
              <a:buClr>
                <a:srgbClr val="000000"/>
              </a:buClr>
              <a:buSzTx/>
              <a:buFont typeface="Symbol" pitchFamily="2" charset="2"/>
              <a:buChar char=""/>
              <a:tabLst/>
              <a:defRPr/>
            </a:pPr>
            <a:r>
              <a:rPr kumimoji="0" lang="en-GB" sz="115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Categories include:</a:t>
            </a:r>
            <a:endParaRPr lang="en-GB" sz="1150" b="1" dirty="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dirty="0">
                <a:effectLst/>
                <a:latin typeface="Open Sans" panose="020B0606030504020204" pitchFamily="34" charset="0"/>
                <a:ea typeface="Open Sans" panose="020B0606030504020204" pitchFamily="34" charset="0"/>
                <a:cs typeface="Open Sans" panose="020B0606030504020204" pitchFamily="34" charset="0"/>
              </a:rPr>
              <a:t>Economic Development. </a:t>
            </a:r>
            <a:r>
              <a:rPr lang="en-GB" sz="1150" dirty="0">
                <a:effectLst/>
                <a:latin typeface="Open Sans" panose="020B0606030504020204" pitchFamily="34" charset="0"/>
                <a:ea typeface="Open Sans" panose="020B0606030504020204" pitchFamily="34" charset="0"/>
                <a:cs typeface="Open Sans" panose="020B0606030504020204" pitchFamily="34" charset="0"/>
              </a:rPr>
              <a:t>Includes funding to spur economic growth and enlarge markets.</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dirty="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dirty="0">
                <a:effectLst/>
                <a:latin typeface="Open Sans" panose="020B0606030504020204" pitchFamily="34" charset="0"/>
                <a:ea typeface="Open Sans" panose="020B0606030504020204" pitchFamily="34" charset="0"/>
                <a:cs typeface="Open Sans" panose="020B0606030504020204" pitchFamily="34" charset="0"/>
              </a:rPr>
              <a:t>Development Assistance–</a:t>
            </a:r>
            <a:r>
              <a:rPr lang="en-GB" sz="1150" dirty="0">
                <a:effectLst/>
                <a:latin typeface="Open Sans" panose="020B0606030504020204" pitchFamily="34" charset="0"/>
                <a:ea typeface="Open Sans" panose="020B0606030504020204" pitchFamily="34" charset="0"/>
                <a:cs typeface="Open Sans" panose="020B0606030504020204" pitchFamily="34" charset="0"/>
              </a:rPr>
              <a:t>Partnership</a:t>
            </a:r>
            <a:r>
              <a:rPr lang="en-GB" sz="1150" b="1" dirty="0">
                <a:effectLst/>
                <a:latin typeface="Open Sans" panose="020B0606030504020204" pitchFamily="34" charset="0"/>
                <a:ea typeface="Open Sans" panose="020B0606030504020204" pitchFamily="34" charset="0"/>
                <a:cs typeface="Open Sans" panose="020B0606030504020204" pitchFamily="34" charset="0"/>
              </a:rPr>
              <a:t> </a:t>
            </a:r>
            <a:r>
              <a:rPr lang="en-GB" sz="1150" dirty="0">
                <a:effectLst/>
                <a:latin typeface="Open Sans" panose="020B0606030504020204" pitchFamily="34" charset="0"/>
                <a:ea typeface="Open Sans" panose="020B0606030504020204" pitchFamily="34" charset="0"/>
                <a:cs typeface="Open Sans" panose="020B0606030504020204" pitchFamily="34" charset="0"/>
              </a:rPr>
              <a:t>and co-creation modules: building effective multistakeholder partnerships and co-design/co-create shared value (practicum and follow through included)</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dirty="0">
                <a:effectLst/>
                <a:latin typeface="Open Sans" panose="020B0606030504020204" pitchFamily="34" charset="0"/>
                <a:ea typeface="Open Sans" panose="020B0606030504020204" pitchFamily="34" charset="0"/>
                <a:cs typeface="Open Sans" panose="020B0606030504020204" pitchFamily="34" charset="0"/>
              </a:rPr>
              <a:t>Environment. </a:t>
            </a:r>
            <a:r>
              <a:rPr lang="en-GB" sz="1150" dirty="0">
                <a:effectLst/>
                <a:latin typeface="Open Sans" panose="020B0606030504020204" pitchFamily="34" charset="0"/>
                <a:ea typeface="Open Sans" panose="020B0606030504020204" pitchFamily="34" charset="0"/>
                <a:cs typeface="Open Sans" panose="020B0606030504020204" pitchFamily="34" charset="0"/>
              </a:rPr>
              <a:t>Includes funding for environmental conservation.</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dirty="0">
                <a:effectLst/>
                <a:latin typeface="Open Sans" panose="020B0606030504020204" pitchFamily="34" charset="0"/>
                <a:ea typeface="Open Sans" panose="020B0606030504020204" pitchFamily="34" charset="0"/>
                <a:cs typeface="Open Sans" panose="020B0606030504020204" pitchFamily="34" charset="0"/>
              </a:rPr>
              <a:t>Example</a:t>
            </a:r>
            <a:r>
              <a:rPr lang="en-GB" sz="1150" b="1" dirty="0">
                <a:effectLst/>
                <a:latin typeface="Open Sans" panose="020B0606030504020204" pitchFamily="34" charset="0"/>
                <a:ea typeface="Open Sans" panose="020B0606030504020204" pitchFamily="34" charset="0"/>
                <a:cs typeface="Open Sans" panose="020B0606030504020204" pitchFamily="34" charset="0"/>
              </a:rPr>
              <a:t>.</a:t>
            </a:r>
            <a:r>
              <a:rPr lang="en-GB" sz="1150" dirty="0">
                <a:effectLst/>
                <a:latin typeface="Open Sans" panose="020B0606030504020204" pitchFamily="34" charset="0"/>
                <a:ea typeface="Open Sans" panose="020B0606030504020204" pitchFamily="34" charset="0"/>
                <a:cs typeface="Open Sans" panose="020B0606030504020204" pitchFamily="34" charset="0"/>
              </a:rPr>
              <a:t> </a:t>
            </a:r>
            <a:r>
              <a:rPr lang="en-GB" sz="1150" b="1" i="1" dirty="0">
                <a:effectLst/>
                <a:latin typeface="Open Sans" panose="020B0606030504020204" pitchFamily="34" charset="0"/>
                <a:ea typeface="Open Sans" panose="020B0606030504020204" pitchFamily="34" charset="0"/>
                <a:cs typeface="Open Sans" panose="020B0606030504020204" pitchFamily="34" charset="0"/>
              </a:rPr>
              <a:t>Amazonia Connect–</a:t>
            </a:r>
            <a:r>
              <a:rPr lang="en-GB" sz="1150" dirty="0">
                <a:effectLst/>
                <a:latin typeface="Open Sans" panose="020B0606030504020204" pitchFamily="34" charset="0"/>
                <a:ea typeface="Open Sans" panose="020B0606030504020204" pitchFamily="34" charset="0"/>
                <a:cs typeface="Open Sans" panose="020B0606030504020204" pitchFamily="34" charset="0"/>
              </a:rPr>
              <a:t>Amazonia connect purpose is to reduce commodity-driven deforestation (CDD) in the amazon.</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dirty="0">
                <a:effectLst/>
                <a:latin typeface="Open Sans" panose="020B0606030504020204" pitchFamily="34" charset="0"/>
                <a:ea typeface="Open Sans" panose="020B0606030504020204" pitchFamily="34" charset="0"/>
                <a:cs typeface="Open Sans" panose="020B0606030504020204" pitchFamily="34" charset="0"/>
              </a:rPr>
              <a:t>Environment &amp; Economic Development. Includes funding </a:t>
            </a:r>
            <a:r>
              <a:rPr lang="en-GB" sz="1150" dirty="0">
                <a:effectLst/>
                <a:latin typeface="Open Sans" panose="020B0606030504020204" pitchFamily="34" charset="0"/>
                <a:ea typeface="Open Sans" panose="020B0606030504020204" pitchFamily="34" charset="0"/>
                <a:cs typeface="Open Sans" panose="020B0606030504020204" pitchFamily="34" charset="0"/>
              </a:rPr>
              <a:t>with objectives closely aligned with both “Environment” and “Economic Development”</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dirty="0">
                <a:effectLst/>
                <a:latin typeface="Open Sans" panose="020B0606030504020204" pitchFamily="34" charset="0"/>
                <a:ea typeface="Open Sans" panose="020B0606030504020204" pitchFamily="34" charset="0"/>
                <a:cs typeface="Open Sans" panose="020B0606030504020204" pitchFamily="34" charset="0"/>
              </a:rPr>
              <a:t>Environment &amp; Good Governance.</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dirty="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dirty="0">
                <a:effectLst/>
                <a:latin typeface="Open Sans" panose="020B0606030504020204" pitchFamily="34" charset="0"/>
                <a:ea typeface="Open Sans" panose="020B0606030504020204" pitchFamily="34" charset="0"/>
                <a:cs typeface="Open Sans" panose="020B0606030504020204" pitchFamily="34" charset="0"/>
              </a:rPr>
              <a:t>Amazon Alive/Forest Management and Conservation–</a:t>
            </a:r>
            <a:r>
              <a:rPr lang="en-GB" sz="1150" dirty="0">
                <a:effectLst/>
                <a:latin typeface="Open Sans" panose="020B0606030504020204" pitchFamily="34" charset="0"/>
                <a:ea typeface="Open Sans" panose="020B0606030504020204" pitchFamily="34" charset="0"/>
                <a:cs typeface="Open Sans" panose="020B0606030504020204" pitchFamily="34" charset="0"/>
              </a:rPr>
              <a:t>In response to Colombia recent surge in deforestation and biodiversity loss, the purpose of the amazon alive activity is to (1) improve the effectiveness of the environmental crime prevention and prosecution and (2) improve the effectiveness of forest conservation and management. This will be an integrated activity designed to contribute to Colombian development by strengthening social cohesion, responsive governance, and environmentally sustainable economic development.</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dirty="0">
                <a:effectLst/>
                <a:latin typeface="Open Sans" panose="020B0606030504020204" pitchFamily="34" charset="0"/>
                <a:ea typeface="Open Sans" panose="020B0606030504020204" pitchFamily="34" charset="0"/>
                <a:cs typeface="Open Sans" panose="020B0606030504020204" pitchFamily="34" charset="0"/>
              </a:rPr>
              <a:t>Ethnic Inclusion. </a:t>
            </a:r>
            <a:r>
              <a:rPr lang="en-GB" sz="1150" dirty="0">
                <a:effectLst/>
                <a:latin typeface="Open Sans" panose="020B0606030504020204" pitchFamily="34" charset="0"/>
                <a:ea typeface="Open Sans" panose="020B0606030504020204" pitchFamily="34" charset="0"/>
                <a:cs typeface="Open Sans" panose="020B0606030504020204" pitchFamily="34" charset="0"/>
              </a:rPr>
              <a:t>In the expansive coding, this category captures projects geared toward Afro-Colombian and Indigenous communities, but do not contain a clear connection to peace-related funding.</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dirty="0">
                <a:effectLst/>
                <a:latin typeface="Open Sans" panose="020B0606030504020204" pitchFamily="34" charset="0"/>
                <a:ea typeface="Open Sans" panose="020B0606030504020204" pitchFamily="34" charset="0"/>
                <a:cs typeface="Open Sans" panose="020B0606030504020204" pitchFamily="34" charset="0"/>
              </a:rPr>
              <a:t>Good Governance. </a:t>
            </a:r>
            <a:r>
              <a:rPr lang="en-GB" sz="1150" dirty="0">
                <a:effectLst/>
                <a:latin typeface="Open Sans" panose="020B0606030504020204" pitchFamily="34" charset="0"/>
                <a:ea typeface="Open Sans" panose="020B0606030504020204" pitchFamily="34" charset="0"/>
                <a:cs typeface="Open Sans" panose="020B0606030504020204" pitchFamily="34" charset="0"/>
              </a:rPr>
              <a:t>Includes projects designed to improve or reform state institutions, promote transparency and oversight, and implement anti-corruption policies. Some good governance project descriptions contain language about the benefits of the reform, but coding for these projects is predicated on the core governance objective. </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dirty="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dirty="0">
                <a:effectLst/>
                <a:latin typeface="Open Sans" panose="020B0606030504020204" pitchFamily="34" charset="0"/>
                <a:ea typeface="Open Sans" panose="020B0606030504020204" pitchFamily="34" charset="0"/>
                <a:cs typeface="Open Sans" panose="020B0606030504020204" pitchFamily="34" charset="0"/>
              </a:rPr>
              <a:t>Partners for Transparency–</a:t>
            </a:r>
            <a:r>
              <a:rPr lang="en-GB" sz="1150" dirty="0">
                <a:effectLst/>
                <a:latin typeface="Open Sans" panose="020B0606030504020204" pitchFamily="34" charset="0"/>
                <a:ea typeface="Open Sans" panose="020B0606030504020204" pitchFamily="34" charset="0"/>
                <a:cs typeface="Open Sans" panose="020B0606030504020204" pitchFamily="34" charset="0"/>
              </a:rPr>
              <a:t>Leverage Local </a:t>
            </a:r>
            <a:r>
              <a:rPr lang="en-GB" sz="1150" dirty="0" err="1">
                <a:effectLst/>
                <a:latin typeface="Open Sans" panose="020B0606030504020204" pitchFamily="34" charset="0"/>
                <a:ea typeface="Open Sans" panose="020B0606030504020204" pitchFamily="34" charset="0"/>
                <a:cs typeface="Open Sans" panose="020B0606030504020204" pitchFamily="34" charset="0"/>
              </a:rPr>
              <a:t>Partner’S</a:t>
            </a:r>
            <a:r>
              <a:rPr lang="en-GB" sz="1150" dirty="0">
                <a:effectLst/>
                <a:latin typeface="Open Sans" panose="020B0606030504020204" pitchFamily="34" charset="0"/>
                <a:ea typeface="Open Sans" panose="020B0606030504020204" pitchFamily="34" charset="0"/>
                <a:cs typeface="Open Sans" panose="020B0606030504020204" pitchFamily="34" charset="0"/>
              </a:rPr>
              <a:t> [sic] Expertise To Promote Transparency And Accountability In Colombia.</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dirty="0">
                <a:effectLst/>
                <a:latin typeface="Open Sans" panose="020B0606030504020204" pitchFamily="34" charset="0"/>
                <a:ea typeface="Open Sans" panose="020B0606030504020204" pitchFamily="34" charset="0"/>
                <a:cs typeface="Open Sans" panose="020B0606030504020204" pitchFamily="34" charset="0"/>
              </a:rPr>
              <a:t>Human Rights. </a:t>
            </a:r>
            <a:r>
              <a:rPr lang="en-GB" sz="1150" dirty="0">
                <a:effectLst/>
                <a:latin typeface="Open Sans" panose="020B0606030504020204" pitchFamily="34" charset="0"/>
                <a:ea typeface="Open Sans" panose="020B0606030504020204" pitchFamily="34" charset="0"/>
                <a:cs typeface="Open Sans" panose="020B0606030504020204" pitchFamily="34" charset="0"/>
              </a:rPr>
              <a:t>Includes projects designed to ensure rights protections in Colombia and/or monitor the Colombian government’s compliance with international human rights standards.</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dirty="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dirty="0">
                <a:effectLst/>
                <a:latin typeface="Open Sans" panose="020B0606030504020204" pitchFamily="34" charset="0"/>
                <a:ea typeface="Open Sans" panose="020B0606030504020204" pitchFamily="34" charset="0"/>
                <a:cs typeface="Open Sans" panose="020B0606030504020204" pitchFamily="34" charset="0"/>
              </a:rPr>
              <a:t>Human Rights Program II–</a:t>
            </a:r>
            <a:r>
              <a:rPr lang="en-GB" sz="1150" dirty="0">
                <a:effectLst/>
                <a:latin typeface="Open Sans" panose="020B0606030504020204" pitchFamily="34" charset="0"/>
                <a:ea typeface="Open Sans" panose="020B0606030504020204" pitchFamily="34" charset="0"/>
                <a:cs typeface="Open Sans" panose="020B0606030504020204" pitchFamily="34" charset="0"/>
              </a:rPr>
              <a:t>Advance Colombian initiatives in preventing, protecting and responding to human rights abuses.</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dirty="0">
                <a:effectLst/>
                <a:latin typeface="Open Sans" panose="020B0606030504020204" pitchFamily="34" charset="0"/>
                <a:ea typeface="Open Sans" panose="020B0606030504020204" pitchFamily="34" charset="0"/>
                <a:cs typeface="Open Sans" panose="020B0606030504020204" pitchFamily="34" charset="0"/>
              </a:rPr>
              <a:t>Humanitarian. </a:t>
            </a:r>
            <a:r>
              <a:rPr lang="en-GB" sz="1150" dirty="0">
                <a:effectLst/>
                <a:latin typeface="Open Sans" panose="020B0606030504020204" pitchFamily="34" charset="0"/>
                <a:ea typeface="Open Sans" panose="020B0606030504020204" pitchFamily="34" charset="0"/>
                <a:cs typeface="Open Sans" panose="020B0606030504020204" pitchFamily="34" charset="0"/>
              </a:rPr>
              <a:t>Includes funding designed to respond to the needs of vulnerable people in crisis situations. Humanitarian aid is inclusive of support for internally displaced people and refugees. </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nSpc>
                <a:spcPct val="107000"/>
              </a:lnSpc>
              <a:spcBef>
                <a:spcPts val="0"/>
              </a:spcBef>
              <a:spcAft>
                <a:spcPts val="0"/>
              </a:spcAft>
              <a:buFont typeface="Wingdings" pitchFamily="2" charset="2"/>
              <a:buChar char=""/>
            </a:pPr>
            <a:r>
              <a:rPr lang="en-GB" sz="1150" dirty="0">
                <a:effectLst/>
                <a:latin typeface="Open Sans" panose="020B0606030504020204" pitchFamily="34" charset="0"/>
                <a:ea typeface="Open Sans" panose="020B0606030504020204" pitchFamily="34" charset="0"/>
                <a:cs typeface="Open Sans" panose="020B0606030504020204" pitchFamily="34" charset="0"/>
              </a:rPr>
              <a:t>Example: </a:t>
            </a:r>
            <a:r>
              <a:rPr lang="en-GB" sz="1150" b="1" i="1" dirty="0">
                <a:effectLst/>
                <a:latin typeface="Open Sans" panose="020B0606030504020204" pitchFamily="34" charset="0"/>
                <a:ea typeface="Open Sans" panose="020B0606030504020204" pitchFamily="34" charset="0"/>
                <a:cs typeface="Open Sans" panose="020B0606030504020204" pitchFamily="34" charset="0"/>
              </a:rPr>
              <a:t>The Community Stabilization Activity–</a:t>
            </a:r>
            <a:r>
              <a:rPr lang="en-GB" sz="1150" dirty="0">
                <a:effectLst/>
                <a:latin typeface="Open Sans" panose="020B0606030504020204" pitchFamily="34" charset="0"/>
                <a:ea typeface="Open Sans" panose="020B0606030504020204" pitchFamily="34" charset="0"/>
                <a:cs typeface="Open Sans" panose="020B0606030504020204" pitchFamily="34" charset="0"/>
              </a:rPr>
              <a:t>The Community Stabilization Activity responds to the need to provide the Government of Colombia (GOC) with technical assistance and tools to address the dire humanitarian situation created in communities affected by the sudden increase of population flows from Venezuela.</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GB" sz="1150" b="1" dirty="0">
                <a:effectLst/>
                <a:latin typeface="Open Sans" panose="020B0606030504020204" pitchFamily="34" charset="0"/>
                <a:ea typeface="Open Sans" panose="020B0606030504020204" pitchFamily="34" charset="0"/>
                <a:cs typeface="Open Sans" panose="020B0606030504020204" pitchFamily="34" charset="0"/>
              </a:rPr>
              <a:t>All Other Funding. </a:t>
            </a:r>
            <a:r>
              <a:rPr lang="en-GB" sz="1150" dirty="0">
                <a:effectLst/>
                <a:latin typeface="Open Sans" panose="020B0606030504020204" pitchFamily="34" charset="0"/>
                <a:ea typeface="Open Sans" panose="020B0606030504020204" pitchFamily="34" charset="0"/>
                <a:cs typeface="Open Sans" panose="020B0606030504020204" pitchFamily="34" charset="0"/>
              </a:rPr>
              <a:t>This category contains administrative, indeterminate, and residual funding that does not properly fit in the above objective categories. In the streamlined coding, “Economic Development” specific funding was re-coded in this category to make other priority issue areas more visible.</a:t>
            </a:r>
            <a:endParaRPr lang="en-US" sz="1150" dirty="0">
              <a:effectLst/>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Accountability Research Center logo: Three overlaping arcs in yellow, bleu and dark gray that look like bridges.">
            <a:extLst>
              <a:ext uri="{FF2B5EF4-FFF2-40B4-BE49-F238E27FC236}">
                <a16:creationId xmlns:a16="http://schemas.microsoft.com/office/drawing/2014/main" id="{A5E35978-D542-44F2-A707-1FAA8B2B07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6333" y="2371837"/>
            <a:ext cx="6808290" cy="2197384"/>
          </a:xfrm>
          <a:prstGeom prst="rect">
            <a:avLst/>
          </a:prstGeom>
        </p:spPr>
      </p:pic>
      <p:sp>
        <p:nvSpPr>
          <p:cNvPr id="2" name="Rectangle 1">
            <a:extLst>
              <a:ext uri="{FF2B5EF4-FFF2-40B4-BE49-F238E27FC236}">
                <a16:creationId xmlns:a16="http://schemas.microsoft.com/office/drawing/2014/main" id="{613BF0BD-1566-466A-9D8A-70A6E684B78B}"/>
              </a:ext>
            </a:extLst>
          </p:cNvPr>
          <p:cNvSpPr/>
          <p:nvPr/>
        </p:nvSpPr>
        <p:spPr>
          <a:xfrm>
            <a:off x="0" y="0"/>
            <a:ext cx="12192000" cy="1977172"/>
          </a:xfrm>
          <a:prstGeom prst="rect">
            <a:avLst/>
          </a:prstGeom>
          <a:solidFill>
            <a:srgbClr val="036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7EE755C4-51C1-468F-9CAE-6CEEDFB3E4B9}"/>
              </a:ext>
            </a:extLst>
          </p:cNvPr>
          <p:cNvSpPr/>
          <p:nvPr/>
        </p:nvSpPr>
        <p:spPr>
          <a:xfrm>
            <a:off x="0" y="4963886"/>
            <a:ext cx="12192000" cy="1894114"/>
          </a:xfrm>
          <a:prstGeom prst="rect">
            <a:avLst/>
          </a:prstGeom>
          <a:solidFill>
            <a:srgbClr val="036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30DA9C8D-AA5A-42CC-ABCD-2F7C60D4C123}"/>
              </a:ext>
            </a:extLst>
          </p:cNvPr>
          <p:cNvGrpSpPr>
            <a:grpSpLocks/>
          </p:cNvGrpSpPr>
          <p:nvPr/>
        </p:nvGrpSpPr>
        <p:grpSpPr bwMode="auto">
          <a:xfrm>
            <a:off x="2988" y="4963886"/>
            <a:ext cx="12192000" cy="1894114"/>
            <a:chOff x="3" y="14256"/>
            <a:chExt cx="12240" cy="1584"/>
          </a:xfrm>
        </p:grpSpPr>
        <p:sp>
          <p:nvSpPr>
            <p:cNvPr id="7" name="Rectangle 6">
              <a:extLst>
                <a:ext uri="{FF2B5EF4-FFF2-40B4-BE49-F238E27FC236}">
                  <a16:creationId xmlns:a16="http://schemas.microsoft.com/office/drawing/2014/main" id="{BA2B1057-5A04-4301-82E7-1D75393D254E}"/>
                </a:ext>
              </a:extLst>
            </p:cNvPr>
            <p:cNvSpPr>
              <a:spLocks noChangeArrowheads="1"/>
            </p:cNvSpPr>
            <p:nvPr/>
          </p:nvSpPr>
          <p:spPr bwMode="auto">
            <a:xfrm>
              <a:off x="3" y="14256"/>
              <a:ext cx="12240" cy="1584"/>
            </a:xfrm>
            <a:prstGeom prst="rect">
              <a:avLst/>
            </a:prstGeom>
            <a:solidFill>
              <a:srgbClr val="016C9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pic>
          <p:nvPicPr>
            <p:cNvPr id="8" name="Picture 7">
              <a:extLst>
                <a:ext uri="{FF2B5EF4-FFF2-40B4-BE49-F238E27FC236}">
                  <a16:creationId xmlns:a16="http://schemas.microsoft.com/office/drawing/2014/main" id="{2CA739FE-82A9-4D8F-ACB5-5151866E5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 y="15128"/>
              <a:ext cx="327"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131E434-BD1E-479E-B6B8-8649D79E77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 y="14789"/>
              <a:ext cx="327"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a:extLst>
                <a:ext uri="{FF2B5EF4-FFF2-40B4-BE49-F238E27FC236}">
                  <a16:creationId xmlns:a16="http://schemas.microsoft.com/office/drawing/2014/main" id="{7EBF2306-AAD1-4AB1-8F29-540FD4D3676D}"/>
                </a:ext>
              </a:extLst>
            </p:cNvPr>
            <p:cNvSpPr txBox="1">
              <a:spLocks noChangeArrowheads="1"/>
            </p:cNvSpPr>
            <p:nvPr/>
          </p:nvSpPr>
          <p:spPr bwMode="auto">
            <a:xfrm>
              <a:off x="1031" y="14826"/>
              <a:ext cx="516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35"/>
                </a:spcBef>
                <a:spcAft>
                  <a:spcPts val="0"/>
                </a:spcAft>
              </a:pPr>
              <a:r>
                <a:rPr lang="en-US" sz="1600" b="1" dirty="0">
                  <a:solidFill>
                    <a:srgbClr val="EEB137"/>
                  </a:solidFill>
                  <a:effectLst/>
                  <a:latin typeface="Trebuchet MS" panose="020B0603020202020204" pitchFamily="34" charset="0"/>
                  <a:ea typeface="Calibri" panose="020F0502020204030204" pitchFamily="34" charset="0"/>
                </a:rPr>
                <a:t>facebook.com/Accountability-Research-Center</a:t>
              </a:r>
              <a:endParaRPr lang="en-US" sz="1600" dirty="0">
                <a:effectLst/>
                <a:latin typeface="Calibri" panose="020F0502020204030204" pitchFamily="34" charset="0"/>
                <a:ea typeface="Calibri" panose="020F0502020204030204" pitchFamily="34" charset="0"/>
              </a:endParaRPr>
            </a:p>
          </p:txBody>
        </p:sp>
        <p:sp>
          <p:nvSpPr>
            <p:cNvPr id="13" name="Text Box 13">
              <a:extLst>
                <a:ext uri="{FF2B5EF4-FFF2-40B4-BE49-F238E27FC236}">
                  <a16:creationId xmlns:a16="http://schemas.microsoft.com/office/drawing/2014/main" id="{46677A41-3837-41FD-9906-F8235ED21D9D}"/>
                </a:ext>
              </a:extLst>
            </p:cNvPr>
            <p:cNvSpPr txBox="1">
              <a:spLocks noChangeArrowheads="1"/>
            </p:cNvSpPr>
            <p:nvPr/>
          </p:nvSpPr>
          <p:spPr bwMode="auto">
            <a:xfrm>
              <a:off x="1036" y="15159"/>
              <a:ext cx="17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35"/>
                </a:spcBef>
                <a:spcAft>
                  <a:spcPts val="0"/>
                </a:spcAft>
              </a:pPr>
              <a:r>
                <a:rPr lang="en-US" sz="1600" b="1" dirty="0">
                  <a:solidFill>
                    <a:srgbClr val="EEB137"/>
                  </a:solidFill>
                  <a:effectLst/>
                  <a:latin typeface="Trebuchet MS" panose="020B0603020202020204" pitchFamily="34" charset="0"/>
                  <a:ea typeface="Calibri" panose="020F0502020204030204" pitchFamily="34" charset="0"/>
                </a:rPr>
                <a:t>@AcctResearchCtr</a:t>
              </a:r>
              <a:endParaRPr lang="en-US" sz="1100" dirty="0">
                <a:effectLst/>
                <a:latin typeface="Calibri" panose="020F0502020204030204" pitchFamily="34" charset="0"/>
                <a:ea typeface="Calibri" panose="020F0502020204030204" pitchFamily="34" charset="0"/>
              </a:endParaRPr>
            </a:p>
          </p:txBody>
        </p:sp>
      </p:grpSp>
      <p:sp>
        <p:nvSpPr>
          <p:cNvPr id="16" name="Text Box 14">
            <a:extLst>
              <a:ext uri="{FF2B5EF4-FFF2-40B4-BE49-F238E27FC236}">
                <a16:creationId xmlns:a16="http://schemas.microsoft.com/office/drawing/2014/main" id="{DE275D57-5D10-4F01-A72E-EE0C313E7346}"/>
              </a:ext>
            </a:extLst>
          </p:cNvPr>
          <p:cNvSpPr txBox="1">
            <a:spLocks noChangeArrowheads="1"/>
          </p:cNvSpPr>
          <p:nvPr/>
        </p:nvSpPr>
        <p:spPr bwMode="auto">
          <a:xfrm>
            <a:off x="630201" y="5290354"/>
            <a:ext cx="5143749" cy="3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35"/>
              </a:spcBef>
              <a:spcAft>
                <a:spcPts val="0"/>
              </a:spcAft>
            </a:pPr>
            <a:r>
              <a:rPr lang="en-US" sz="1600" b="1" dirty="0">
                <a:solidFill>
                  <a:srgbClr val="EEB137"/>
                </a:solidFill>
                <a:latin typeface="Trebuchet MS" panose="020B0603020202020204" pitchFamily="34" charset="0"/>
                <a:ea typeface="Calibri" panose="020F0502020204030204" pitchFamily="34" charset="0"/>
              </a:rPr>
              <a:t>www.AccountabilityResearch.org</a:t>
            </a:r>
            <a:endParaRPr lang="en-US" sz="1600" dirty="0">
              <a:effectLst/>
              <a:latin typeface="Calibri" panose="020F0502020204030204" pitchFamily="34" charset="0"/>
              <a:ea typeface="Calibri" panose="020F0502020204030204" pitchFamily="34" charset="0"/>
            </a:endParaRPr>
          </a:p>
        </p:txBody>
      </p:sp>
      <p:sp>
        <p:nvSpPr>
          <p:cNvPr id="17" name="Text Box 14">
            <a:extLst>
              <a:ext uri="{FF2B5EF4-FFF2-40B4-BE49-F238E27FC236}">
                <a16:creationId xmlns:a16="http://schemas.microsoft.com/office/drawing/2014/main" id="{30B3BA21-B684-4437-9173-EB2726CC6085}"/>
              </a:ext>
            </a:extLst>
          </p:cNvPr>
          <p:cNvSpPr txBox="1">
            <a:spLocks noChangeArrowheads="1"/>
          </p:cNvSpPr>
          <p:nvPr/>
        </p:nvSpPr>
        <p:spPr bwMode="auto">
          <a:xfrm>
            <a:off x="8290310" y="5224377"/>
            <a:ext cx="5143749" cy="3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35"/>
              </a:spcBef>
              <a:spcAft>
                <a:spcPts val="0"/>
              </a:spcAft>
            </a:pPr>
            <a:r>
              <a:rPr lang="en-US" sz="1600" b="1" dirty="0">
                <a:solidFill>
                  <a:srgbClr val="EEB137"/>
                </a:solidFill>
                <a:latin typeface="Trebuchet MS" panose="020B0603020202020204" pitchFamily="34" charset="0"/>
                <a:ea typeface="Calibri" panose="020F0502020204030204" pitchFamily="34" charset="0"/>
              </a:rPr>
              <a:t>American University</a:t>
            </a:r>
          </a:p>
          <a:p>
            <a:pPr marL="0" marR="0">
              <a:spcBef>
                <a:spcPts val="35"/>
              </a:spcBef>
              <a:spcAft>
                <a:spcPts val="0"/>
              </a:spcAft>
            </a:pPr>
            <a:r>
              <a:rPr lang="en-US" sz="1600" b="1" dirty="0">
                <a:solidFill>
                  <a:srgbClr val="EEB137"/>
                </a:solidFill>
                <a:effectLst/>
                <a:latin typeface="Trebuchet MS" panose="020B0603020202020204" pitchFamily="34" charset="0"/>
                <a:ea typeface="Calibri" panose="020F0502020204030204" pitchFamily="34" charset="0"/>
              </a:rPr>
              <a:t>School of International Service</a:t>
            </a:r>
          </a:p>
          <a:p>
            <a:pPr marL="0" marR="0">
              <a:spcBef>
                <a:spcPts val="35"/>
              </a:spcBef>
              <a:spcAft>
                <a:spcPts val="0"/>
              </a:spcAft>
            </a:pPr>
            <a:r>
              <a:rPr lang="en-US" sz="1600" b="1" dirty="0">
                <a:solidFill>
                  <a:srgbClr val="EEB137"/>
                </a:solidFill>
                <a:latin typeface="Trebuchet MS" panose="020B0603020202020204" pitchFamily="34" charset="0"/>
                <a:ea typeface="Calibri" panose="020F0502020204030204" pitchFamily="34" charset="0"/>
              </a:rPr>
              <a:t>4400 Massachusetts Ave. NW</a:t>
            </a:r>
          </a:p>
          <a:p>
            <a:pPr marL="0" marR="0">
              <a:spcBef>
                <a:spcPts val="35"/>
              </a:spcBef>
              <a:spcAft>
                <a:spcPts val="0"/>
              </a:spcAft>
            </a:pPr>
            <a:r>
              <a:rPr lang="en-US" sz="1600" b="1" dirty="0">
                <a:solidFill>
                  <a:srgbClr val="EEB137"/>
                </a:solidFill>
                <a:effectLst/>
                <a:latin typeface="Trebuchet MS" panose="020B0603020202020204" pitchFamily="34" charset="0"/>
                <a:ea typeface="Calibri" panose="020F0502020204030204" pitchFamily="34" charset="0"/>
              </a:rPr>
              <a:t>Washington, DC 20016</a:t>
            </a:r>
          </a:p>
          <a:p>
            <a:pPr marL="0" marR="0">
              <a:spcBef>
                <a:spcPts val="35"/>
              </a:spcBef>
              <a:spcAft>
                <a:spcPts val="0"/>
              </a:spcAft>
            </a:pPr>
            <a:r>
              <a:rPr lang="en-US" sz="1600" b="1" dirty="0">
                <a:solidFill>
                  <a:srgbClr val="EEB137"/>
                </a:solidFill>
                <a:latin typeface="Trebuchet MS" panose="020B0603020202020204" pitchFamily="34" charset="0"/>
                <a:ea typeface="Calibri" panose="020F0502020204030204" pitchFamily="34" charset="0"/>
              </a:rPr>
              <a:t>Email: arc@american.edu </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46843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95879B-9BAB-6596-3D58-88B185F85AC9}"/>
              </a:ext>
            </a:extLst>
          </p:cNvPr>
          <p:cNvSpPr txBox="1"/>
          <p:nvPr/>
        </p:nvSpPr>
        <p:spPr>
          <a:xfrm>
            <a:off x="0" y="5996226"/>
            <a:ext cx="12192000" cy="861774"/>
          </a:xfrm>
          <a:prstGeom prst="rect">
            <a:avLst/>
          </a:prstGeom>
          <a:noFill/>
        </p:spPr>
        <p:txBody>
          <a:bodyPr wrap="square" rtlCol="0">
            <a:spAutoFit/>
          </a:bodyPr>
          <a:lstStyle/>
          <a:p>
            <a:r>
              <a:rPr lang="en-US" sz="1000" b="1" dirty="0"/>
              <a:t>Source</a:t>
            </a:r>
            <a:r>
              <a:rPr lang="en-US" sz="1000" dirty="0"/>
              <a:t>: </a:t>
            </a:r>
            <a:r>
              <a:rPr lang="en-US" sz="1000" b="0" i="0" dirty="0">
                <a:effectLst/>
              </a:rPr>
              <a:t>ForeignAssistance.gov</a:t>
            </a:r>
            <a:r>
              <a:rPr lang="en-US" sz="1000" dirty="0"/>
              <a:t> (“Disbursements” – Colombia; accessed Oct. 26, 2023). </a:t>
            </a:r>
            <a:r>
              <a:rPr lang="en-US" sz="1000" u="sng" dirty="0">
                <a:solidFill>
                  <a:srgbClr val="2499C2"/>
                </a:solidFill>
                <a:hlinkClick r:id="rId2"/>
              </a:rPr>
              <a:t>https://www.foreignassistance.gov/data?country=Colombia&amp;fiscal_year=2020&amp;transaction_type_name=obligations#tab-query</a:t>
            </a:r>
            <a:r>
              <a:rPr lang="en-US" sz="1000" u="sng" dirty="0">
                <a:solidFill>
                  <a:srgbClr val="2499C2"/>
                </a:solidFill>
              </a:rPr>
              <a:t>.</a:t>
            </a:r>
            <a:r>
              <a:rPr lang="en-US" sz="1000" dirty="0"/>
              <a:t> </a:t>
            </a:r>
          </a:p>
          <a:p>
            <a:r>
              <a:rPr lang="en-US" sz="1000" b="1" dirty="0"/>
              <a:t>*Note</a:t>
            </a:r>
            <a:r>
              <a:rPr lang="en-US" sz="1000" dirty="0"/>
              <a:t>: FY2021 has two disbursements labeled “Military” that are managed by State and implemented by the Department of Defense. FY2019 is the most recent year listing complete Defense funding.</a:t>
            </a:r>
          </a:p>
          <a:p>
            <a:r>
              <a:rPr lang="en-US" sz="1000" b="1" dirty="0"/>
              <a:t>*Note</a:t>
            </a:r>
            <a:r>
              <a:rPr lang="en-US" sz="1000" dirty="0"/>
              <a:t>: This analysis uses independent criteria, informed by the official US Category and Sector, to differentiate sectoral spending and make relative weights more visible to non-specialists. For example, "Peace and Security" was disaggregated into peace and security. ‘Peace' includes explicit peace-related education projects, land and environment projects in conflict-affected areas aiming at fostering peace, and demining projects, among others. </a:t>
            </a:r>
            <a:r>
              <a:rPr lang="en-US" sz="1000" i="1" dirty="0"/>
              <a:t>See “Methods Annex II: ARC Category Coding”. </a:t>
            </a:r>
            <a:r>
              <a:rPr lang="en-US" sz="1000" dirty="0"/>
              <a:t>Percentage is displayed if an agency’s category funding equals 5% or greater.</a:t>
            </a:r>
            <a:endParaRPr lang="en-US" sz="1000" b="1" dirty="0"/>
          </a:p>
        </p:txBody>
      </p:sp>
      <p:graphicFrame>
        <p:nvGraphicFramePr>
          <p:cNvPr id="4" name="Chart 3">
            <a:extLst>
              <a:ext uri="{FF2B5EF4-FFF2-40B4-BE49-F238E27FC236}">
                <a16:creationId xmlns:a16="http://schemas.microsoft.com/office/drawing/2014/main" id="{31C9592C-8DCD-6D6B-9E73-65B11FD0A023}"/>
              </a:ext>
            </a:extLst>
          </p:cNvPr>
          <p:cNvGraphicFramePr>
            <a:graphicFrameLocks/>
          </p:cNvGraphicFramePr>
          <p:nvPr>
            <p:extLst>
              <p:ext uri="{D42A27DB-BD31-4B8C-83A1-F6EECF244321}">
                <p14:modId xmlns:p14="http://schemas.microsoft.com/office/powerpoint/2010/main" val="1336811712"/>
              </p:ext>
            </p:extLst>
          </p:nvPr>
        </p:nvGraphicFramePr>
        <p:xfrm>
          <a:off x="0" y="0"/>
          <a:ext cx="12192000" cy="5996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383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977774" y="609008"/>
            <a:ext cx="10951624" cy="837796"/>
          </a:xfrm>
        </p:spPr>
        <p:txBody>
          <a:bodyPr>
            <a:noAutofit/>
          </a:bodyPr>
          <a:lstStyle/>
          <a:p>
            <a:r>
              <a:rPr lang="en-US" sz="3000" dirty="0">
                <a:solidFill>
                  <a:srgbClr val="036C9E"/>
                </a:solidFill>
                <a:latin typeface="Myriad Pro SemiCond" panose="020B0503030403020204" pitchFamily="34" charset="0"/>
              </a:rPr>
              <a:t>Spotlight: Where "peace” and “security" overlap – U.S. government funding of demining in Colombia</a:t>
            </a: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20856"/>
            <a:ext cx="8548576" cy="2137144"/>
          </a:xfrm>
          <a:prstGeom prst="rect">
            <a:avLst/>
          </a:prstGeom>
        </p:spPr>
      </p:pic>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2602" y="740107"/>
            <a:ext cx="575598" cy="575598"/>
          </a:xfrm>
          <a:prstGeom prst="rect">
            <a:avLst/>
          </a:prstGeom>
        </p:spPr>
      </p:pic>
      <p:sp>
        <p:nvSpPr>
          <p:cNvPr id="4" name="TextBox 3">
            <a:extLst>
              <a:ext uri="{FF2B5EF4-FFF2-40B4-BE49-F238E27FC236}">
                <a16:creationId xmlns:a16="http://schemas.microsoft.com/office/drawing/2014/main" id="{2CE1DF0C-3797-59E5-1F85-2692D696B8D6}"/>
              </a:ext>
            </a:extLst>
          </p:cNvPr>
          <p:cNvSpPr txBox="1"/>
          <p:nvPr/>
        </p:nvSpPr>
        <p:spPr>
          <a:xfrm>
            <a:off x="101652" y="5639653"/>
            <a:ext cx="11666796" cy="523220"/>
          </a:xfrm>
          <a:prstGeom prst="rect">
            <a:avLst/>
          </a:prstGeom>
          <a:noFill/>
        </p:spPr>
        <p:txBody>
          <a:bodyPr wrap="square" rtlCol="0">
            <a:spAutoFit/>
          </a:bodyPr>
          <a:lstStyle/>
          <a:p>
            <a:pPr fontAlgn="base"/>
            <a:r>
              <a:rPr lang="en-US" sz="1400" dirty="0">
                <a:solidFill>
                  <a:srgbClr val="000000"/>
                </a:solidFill>
                <a:effectLst/>
                <a:latin typeface="Calibri" panose="020F0502020204030204" pitchFamily="34" charset="0"/>
              </a:rPr>
              <a:t>The official U.S. </a:t>
            </a:r>
            <a:r>
              <a:rPr lang="en-US" sz="1400" dirty="0">
                <a:solidFill>
                  <a:srgbClr val="000000"/>
                </a:solidFill>
                <a:latin typeface="Calibri" panose="020F0502020204030204" pitchFamily="34" charset="0"/>
              </a:rPr>
              <a:t>C</a:t>
            </a:r>
            <a:r>
              <a:rPr lang="en-US" sz="1400" dirty="0">
                <a:solidFill>
                  <a:srgbClr val="000000"/>
                </a:solidFill>
                <a:effectLst/>
                <a:latin typeface="Calibri" panose="020F0502020204030204" pitchFamily="34" charset="0"/>
              </a:rPr>
              <a:t>ategory Name ”Peace and Security" combines very different priorities, complicating the identification of the U.S. contribution to Peace Accord implementation. Yet, the U.S. State Department's contribution to demining is an example of where peace, security, and humanitarian priorities overlap. </a:t>
            </a:r>
          </a:p>
        </p:txBody>
      </p:sp>
      <p:sp>
        <p:nvSpPr>
          <p:cNvPr id="7" name="TextBox 6">
            <a:extLst>
              <a:ext uri="{FF2B5EF4-FFF2-40B4-BE49-F238E27FC236}">
                <a16:creationId xmlns:a16="http://schemas.microsoft.com/office/drawing/2014/main" id="{6CE761FC-6F7A-E824-2A70-29DD431D24A7}"/>
              </a:ext>
            </a:extLst>
          </p:cNvPr>
          <p:cNvSpPr txBox="1"/>
          <p:nvPr/>
        </p:nvSpPr>
        <p:spPr>
          <a:xfrm>
            <a:off x="0" y="6162873"/>
            <a:ext cx="12192000" cy="707886"/>
          </a:xfrm>
          <a:prstGeom prst="rect">
            <a:avLst/>
          </a:prstGeom>
          <a:noFill/>
        </p:spPr>
        <p:txBody>
          <a:bodyPr wrap="square" rtlCol="0">
            <a:spAutoFit/>
          </a:bodyPr>
          <a:lstStyle/>
          <a:p>
            <a:r>
              <a:rPr lang="en-US" sz="1000" b="1" dirty="0"/>
              <a:t>Source</a:t>
            </a:r>
            <a:r>
              <a:rPr lang="en-US" sz="1000" dirty="0"/>
              <a:t>: </a:t>
            </a:r>
            <a:r>
              <a:rPr lang="en-US" sz="1000" b="0" i="0" dirty="0">
                <a:effectLst/>
              </a:rPr>
              <a:t>ForeignAssistance.gov</a:t>
            </a:r>
            <a:r>
              <a:rPr lang="en-US" sz="1000" dirty="0"/>
              <a:t> (“Disbursements” – Colombia; accessed May 31, 2023). </a:t>
            </a:r>
            <a:r>
              <a:rPr lang="en-US" sz="1000" u="sng" dirty="0">
                <a:solidFill>
                  <a:srgbClr val="2499C2"/>
                </a:solidFill>
                <a:hlinkClick r:id="rId7"/>
              </a:rPr>
              <a:t>https://www.foreignassistance.gov/data?country=Colombia&amp;fiscal_year=2020&amp;transaction_type_name=obligations#tab-query</a:t>
            </a:r>
            <a:r>
              <a:rPr lang="en-US" sz="1000" u="sng" dirty="0">
                <a:solidFill>
                  <a:srgbClr val="2499C2"/>
                </a:solidFill>
              </a:rPr>
              <a:t>.</a:t>
            </a:r>
            <a:r>
              <a:rPr lang="en-US" sz="1000" dirty="0"/>
              <a:t> </a:t>
            </a:r>
          </a:p>
          <a:p>
            <a:r>
              <a:rPr lang="en-US" sz="1000" b="1" dirty="0"/>
              <a:t>*Note</a:t>
            </a:r>
            <a:r>
              <a:rPr lang="en-US" sz="1000" dirty="0"/>
              <a:t>: FY2021 is the most recent year ForeignAssistance.gov provides complete data reporting for non-military agencies in Colombia.</a:t>
            </a:r>
          </a:p>
          <a:p>
            <a:r>
              <a:rPr lang="en-US" sz="1000" b="1" dirty="0"/>
              <a:t>†Term: </a:t>
            </a:r>
            <a:r>
              <a:rPr lang="en-US" sz="1000" dirty="0"/>
              <a:t>The </a:t>
            </a:r>
            <a:r>
              <a:rPr lang="en-US" sz="1000" dirty="0">
                <a:hlinkClick r:id="rId8"/>
              </a:rPr>
              <a:t>Managing Agency</a:t>
            </a:r>
            <a:r>
              <a:rPr lang="en-US" sz="1000" dirty="0"/>
              <a:t> is </a:t>
            </a:r>
            <a:r>
              <a:rPr lang="en-US" sz="1000" b="1" dirty="0"/>
              <a:t>“</a:t>
            </a:r>
            <a:r>
              <a:rPr lang="en-US" sz="1000" b="0" i="0" dirty="0">
                <a:solidFill>
                  <a:srgbClr val="212721"/>
                </a:solidFill>
                <a:effectLst/>
                <a:latin typeface="Source Sans Pro" panose="020B0503030403020204" pitchFamily="34" charset="0"/>
              </a:rPr>
              <a:t>The agency which actually obligates and disburses the U.S. foreign assistance, either directly or via an implementing partner entity. The implementing agency for a foreign assistance activity may or may not differ from the appropriated (funding) agency.”</a:t>
            </a:r>
            <a:endParaRPr lang="en-US" sz="1000" b="1" dirty="0"/>
          </a:p>
        </p:txBody>
      </p:sp>
      <p:graphicFrame>
        <p:nvGraphicFramePr>
          <p:cNvPr id="3" name="Chart 2">
            <a:extLst>
              <a:ext uri="{FF2B5EF4-FFF2-40B4-BE49-F238E27FC236}">
                <a16:creationId xmlns:a16="http://schemas.microsoft.com/office/drawing/2014/main" id="{1CB91D08-6F9D-C174-0B6A-F03B04F10B79}"/>
              </a:ext>
            </a:extLst>
          </p:cNvPr>
          <p:cNvGraphicFramePr>
            <a:graphicFrameLocks/>
          </p:cNvGraphicFramePr>
          <p:nvPr>
            <p:extLst>
              <p:ext uri="{D42A27DB-BD31-4B8C-83A1-F6EECF244321}">
                <p14:modId xmlns:p14="http://schemas.microsoft.com/office/powerpoint/2010/main" val="1461023402"/>
              </p:ext>
            </p:extLst>
          </p:nvPr>
        </p:nvGraphicFramePr>
        <p:xfrm>
          <a:off x="101652" y="1517221"/>
          <a:ext cx="11827746" cy="412243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37899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977774" y="609008"/>
            <a:ext cx="10951624" cy="837796"/>
          </a:xfrm>
        </p:spPr>
        <p:txBody>
          <a:bodyPr>
            <a:noAutofit/>
          </a:bodyPr>
          <a:lstStyle/>
          <a:p>
            <a:r>
              <a:rPr lang="en-US" sz="2800" dirty="0">
                <a:solidFill>
                  <a:srgbClr val="036C9E"/>
                </a:solidFill>
                <a:latin typeface="Myriad Pro SemiCond" panose="020B0503030403020204" pitchFamily="34" charset="0"/>
              </a:rPr>
              <a:t>Background: USAID Colombia Development Strategy (2020-2025)</a:t>
            </a: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525205" y="1627788"/>
            <a:ext cx="11404193" cy="4785712"/>
          </a:xfrm>
          <a:prstGeom prst="rect">
            <a:avLst/>
          </a:prstGeom>
          <a:noFill/>
        </p:spPr>
        <p:txBody>
          <a:bodyPr wrap="square" rtlCol="0">
            <a:noAutofit/>
          </a:bodyPr>
          <a:lstStyle/>
          <a:p>
            <a:pPr marL="285750" indent="-285750">
              <a:buFont typeface="Arial" panose="020B0604020202020204" pitchFamily="34" charset="0"/>
              <a:buChar char="•"/>
            </a:pPr>
            <a:r>
              <a:rPr lang="en-US" sz="2300" dirty="0">
                <a:solidFill>
                  <a:srgbClr val="36494D"/>
                </a:solidFill>
              </a:rPr>
              <a:t>In July 2020, USAID Colombia </a:t>
            </a:r>
            <a:r>
              <a:rPr lang="en-US" sz="2300" dirty="0">
                <a:solidFill>
                  <a:srgbClr val="36494D"/>
                </a:solidFill>
                <a:hlinkClick r:id="rId5"/>
              </a:rPr>
              <a:t>published a detailed 5-year strategy</a:t>
            </a:r>
            <a:r>
              <a:rPr lang="en-US" sz="2300" dirty="0">
                <a:solidFill>
                  <a:srgbClr val="36494D"/>
                </a:solidFill>
              </a:rPr>
              <a:t> accounting for the 2016 Peace Accord, along with other new opportunities and challenges</a:t>
            </a:r>
          </a:p>
          <a:p>
            <a:pPr marL="285750" indent="-285750">
              <a:buFont typeface="Arial" panose="020B0604020202020204" pitchFamily="34" charset="0"/>
              <a:buChar char="•"/>
            </a:pPr>
            <a:r>
              <a:rPr lang="en-US" sz="2300" dirty="0">
                <a:solidFill>
                  <a:srgbClr val="36494D"/>
                </a:solidFill>
              </a:rPr>
              <a:t>The strategy is easily searchable on the USAID Colombia website and listed on multiple pages</a:t>
            </a:r>
          </a:p>
          <a:p>
            <a:pPr marL="285750" indent="-285750">
              <a:buFont typeface="Arial" panose="020B0604020202020204" pitchFamily="34" charset="0"/>
              <a:buChar char="•"/>
            </a:pPr>
            <a:r>
              <a:rPr lang="en-US" sz="2300" dirty="0">
                <a:solidFill>
                  <a:srgbClr val="36494D"/>
                </a:solidFill>
              </a:rPr>
              <a:t>The strategy details 3 development objectives and 1 special objective, with the goal of fostering, “A more stable, peaceful, and prosperous Colombia through inclusive governance and equitable growth”:</a:t>
            </a:r>
          </a:p>
          <a:p>
            <a:pPr marL="742950" lvl="1" indent="-285750">
              <a:buFont typeface="Arial" panose="020B0604020202020204" pitchFamily="34" charset="0"/>
              <a:buChar char="•"/>
            </a:pPr>
            <a:r>
              <a:rPr lang="en-US" sz="2200" dirty="0">
                <a:solidFill>
                  <a:srgbClr val="36494D"/>
                </a:solidFill>
              </a:rPr>
              <a:t>Development Objective 1: A more cohesive and inclusive society resilient to conflict</a:t>
            </a:r>
          </a:p>
          <a:p>
            <a:pPr marL="742950" lvl="1" indent="-285750">
              <a:buFont typeface="Arial" panose="020B0604020202020204" pitchFamily="34" charset="0"/>
              <a:buChar char="•"/>
            </a:pPr>
            <a:r>
              <a:rPr lang="en-US" sz="2200" dirty="0">
                <a:solidFill>
                  <a:srgbClr val="36494D"/>
                </a:solidFill>
              </a:rPr>
              <a:t>Development Objective 2: Strengthened governance to meet citizen needs and increase citizen confidence in the state</a:t>
            </a:r>
          </a:p>
          <a:p>
            <a:pPr marL="742950" lvl="1" indent="-285750">
              <a:buFont typeface="Arial" panose="020B0604020202020204" pitchFamily="34" charset="0"/>
              <a:buChar char="•"/>
            </a:pPr>
            <a:r>
              <a:rPr lang="en-US" sz="2200" dirty="0">
                <a:solidFill>
                  <a:srgbClr val="36494D"/>
                </a:solidFill>
              </a:rPr>
              <a:t>Development Objective 3: Promote equitable and environmentally sustainable economic growth</a:t>
            </a:r>
          </a:p>
          <a:p>
            <a:pPr marL="742950" lvl="1" indent="-285750">
              <a:buFont typeface="Arial" panose="020B0604020202020204" pitchFamily="34" charset="0"/>
              <a:buChar char="•"/>
            </a:pPr>
            <a:r>
              <a:rPr lang="en-US" sz="2200" dirty="0">
                <a:solidFill>
                  <a:srgbClr val="36494D"/>
                </a:solidFill>
              </a:rPr>
              <a:t>Special Objective: Stability in areas impacted by migration from Venezuela</a:t>
            </a:r>
          </a:p>
          <a:p>
            <a:pPr marL="285750" indent="-285750">
              <a:buFont typeface="Arial" panose="020B0604020202020204" pitchFamily="34" charset="0"/>
              <a:buChar char="•"/>
            </a:pPr>
            <a:endParaRPr lang="en-US" sz="1900" dirty="0">
              <a:solidFill>
                <a:srgbClr val="36494D"/>
              </a:solidFill>
            </a:endParaRP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2602" y="740107"/>
            <a:ext cx="575598" cy="575598"/>
          </a:xfrm>
          <a:prstGeom prst="rect">
            <a:avLst/>
          </a:prstGeom>
        </p:spPr>
      </p:pic>
    </p:spTree>
    <p:extLst>
      <p:ext uri="{BB962C8B-B14F-4D97-AF65-F5344CB8AC3E}">
        <p14:creationId xmlns:p14="http://schemas.microsoft.com/office/powerpoint/2010/main" val="100917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154A-B69B-437B-A991-98BDF7FD47FC}"/>
              </a:ext>
            </a:extLst>
          </p:cNvPr>
          <p:cNvSpPr>
            <a:spLocks noGrp="1"/>
          </p:cNvSpPr>
          <p:nvPr>
            <p:ph type="title"/>
          </p:nvPr>
        </p:nvSpPr>
        <p:spPr>
          <a:xfrm>
            <a:off x="977774" y="609008"/>
            <a:ext cx="10951624" cy="837796"/>
          </a:xfrm>
        </p:spPr>
        <p:txBody>
          <a:bodyPr>
            <a:noAutofit/>
          </a:bodyPr>
          <a:lstStyle/>
          <a:p>
            <a:r>
              <a:rPr lang="en-US" sz="2200" dirty="0">
                <a:solidFill>
                  <a:srgbClr val="036C9E"/>
                </a:solidFill>
                <a:latin typeface="Myriad Pro SemiCond" panose="020B0503030403020204" pitchFamily="34" charset="0"/>
              </a:rPr>
              <a:t>Finding: USAID peace-related funding increased incrementally after the Peace Accord</a:t>
            </a:r>
          </a:p>
        </p:txBody>
      </p:sp>
      <p:pic>
        <p:nvPicPr>
          <p:cNvPr id="5" name="Content Placeholder 4">
            <a:extLst>
              <a:ext uri="{FF2B5EF4-FFF2-40B4-BE49-F238E27FC236}">
                <a16:creationId xmlns:a16="http://schemas.microsoft.com/office/drawing/2014/main" id="{4A624F7A-4553-45CB-9990-3F31BF49B680}"/>
              </a:ext>
            </a:extLst>
          </p:cNvPr>
          <p:cNvPicPr>
            <a:picLocks noGrp="1" noChangeAspect="1"/>
          </p:cNvPicPr>
          <p:nvPr>
            <p:ph idx="1"/>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20856"/>
            <a:ext cx="8548576" cy="2137144"/>
          </a:xfrm>
          <a:prstGeom prst="rect">
            <a:avLst/>
          </a:prstGeom>
        </p:spPr>
      </p:pic>
      <p:sp>
        <p:nvSpPr>
          <p:cNvPr id="6" name="TextBox 5">
            <a:extLst>
              <a:ext uri="{FF2B5EF4-FFF2-40B4-BE49-F238E27FC236}">
                <a16:creationId xmlns:a16="http://schemas.microsoft.com/office/drawing/2014/main" id="{9444A1A5-7B1F-45BF-8B98-CEA399D9CE62}"/>
              </a:ext>
            </a:extLst>
          </p:cNvPr>
          <p:cNvSpPr txBox="1"/>
          <p:nvPr/>
        </p:nvSpPr>
        <p:spPr>
          <a:xfrm>
            <a:off x="550401" y="1650803"/>
            <a:ext cx="11467428" cy="4826197"/>
          </a:xfrm>
          <a:prstGeom prst="rect">
            <a:avLst/>
          </a:prstGeom>
          <a:noFill/>
        </p:spPr>
        <p:txBody>
          <a:bodyPr wrap="square" rtlCol="0">
            <a:noAutofit/>
          </a:bodyPr>
          <a:lstStyle/>
          <a:p>
            <a:pPr marL="457200" indent="-457200" algn="l">
              <a:spcAft>
                <a:spcPts val="1200"/>
              </a:spcAft>
              <a:buFont typeface="Arial" panose="020B0604020202020204" pitchFamily="34" charset="0"/>
              <a:buChar char="•"/>
            </a:pPr>
            <a:r>
              <a:rPr lang="en-US" sz="2200" b="1" i="0" dirty="0">
                <a:solidFill>
                  <a:srgbClr val="36494D"/>
                </a:solidFill>
                <a:effectLst/>
              </a:rPr>
              <a:t>Average annual USAID funding </a:t>
            </a:r>
            <a:r>
              <a:rPr lang="en-US" sz="2200" b="1" dirty="0">
                <a:solidFill>
                  <a:srgbClr val="36494D"/>
                </a:solidFill>
              </a:rPr>
              <a:t>of peace-related projects increased after 2015. </a:t>
            </a:r>
            <a:r>
              <a:rPr lang="en-US" sz="2200" dirty="0">
                <a:solidFill>
                  <a:srgbClr val="36494D"/>
                </a:solidFill>
              </a:rPr>
              <a:t>Between 2013-2015, annual USAID project funding for peace-related activities averaged $100m, between 2016-2022 that number increased to $135.8m</a:t>
            </a:r>
          </a:p>
          <a:p>
            <a:pPr marL="457200" indent="-457200">
              <a:spcAft>
                <a:spcPts val="1200"/>
              </a:spcAft>
              <a:buFont typeface="Arial" panose="020B0604020202020204" pitchFamily="34" charset="0"/>
              <a:buChar char="•"/>
            </a:pPr>
            <a:r>
              <a:rPr lang="en-US" sz="2200" b="1" dirty="0">
                <a:solidFill>
                  <a:srgbClr val="36494D"/>
                </a:solidFill>
              </a:rPr>
              <a:t>Anti-corruption and good governance reform represent 4% of the total USAID Colombia budget between 2012-2022, </a:t>
            </a:r>
            <a:r>
              <a:rPr lang="en-US" sz="2200" dirty="0">
                <a:solidFill>
                  <a:srgbClr val="36494D"/>
                </a:solidFill>
              </a:rPr>
              <a:t>averaging $1.6m between 2018-2020 and reaching over $17m in 2022</a:t>
            </a:r>
            <a:endParaRPr lang="en-US" sz="2200" i="0" dirty="0">
              <a:solidFill>
                <a:srgbClr val="36494D"/>
              </a:solidFill>
              <a:effectLst/>
            </a:endParaRPr>
          </a:p>
          <a:p>
            <a:pPr marL="457200" indent="-457200" algn="l">
              <a:spcAft>
                <a:spcPts val="1200"/>
              </a:spcAft>
              <a:buFont typeface="Arial" panose="020B0604020202020204" pitchFamily="34" charset="0"/>
              <a:buChar char="•"/>
            </a:pPr>
            <a:r>
              <a:rPr lang="en-US" sz="2200" b="1" i="0" dirty="0">
                <a:solidFill>
                  <a:srgbClr val="36494D"/>
                </a:solidFill>
                <a:effectLst/>
              </a:rPr>
              <a:t>Humanitarian aid grew rapidly in response to Venezuelan migration </a:t>
            </a:r>
            <a:r>
              <a:rPr lang="en-US" sz="2200" i="0" dirty="0">
                <a:solidFill>
                  <a:srgbClr val="36494D"/>
                </a:solidFill>
                <a:effectLst/>
              </a:rPr>
              <a:t>(reaching 45% of USAID Colombia’s 2021 &amp; 2022 funding, mostly through the UN’s World Food </a:t>
            </a:r>
            <a:r>
              <a:rPr lang="en-US" sz="2200" dirty="0">
                <a:solidFill>
                  <a:srgbClr val="36494D"/>
                </a:solidFill>
              </a:rPr>
              <a:t>P</a:t>
            </a:r>
            <a:r>
              <a:rPr lang="en-US" sz="2200" i="0" dirty="0">
                <a:solidFill>
                  <a:srgbClr val="36494D"/>
                </a:solidFill>
                <a:effectLst/>
              </a:rPr>
              <a:t>rogramme)</a:t>
            </a:r>
          </a:p>
          <a:p>
            <a:pPr marL="457200" indent="-457200" algn="l">
              <a:spcAft>
                <a:spcPts val="1200"/>
              </a:spcAft>
              <a:buFont typeface="Arial" panose="020B0604020202020204" pitchFamily="34" charset="0"/>
              <a:buChar char="•"/>
            </a:pPr>
            <a:r>
              <a:rPr lang="en-US" sz="2200" b="1" dirty="0">
                <a:solidFill>
                  <a:srgbClr val="36494D"/>
                </a:solidFill>
              </a:rPr>
              <a:t>Independent coding offers insight into projects with multiple objectives.</a:t>
            </a:r>
            <a:r>
              <a:rPr lang="en-US" sz="2200" dirty="0">
                <a:solidFill>
                  <a:srgbClr val="36494D"/>
                </a:solidFill>
              </a:rPr>
              <a:t> Colombian peace-related funding often intersects with other goals, including humanitarian aid, land rights, and environmental conservation</a:t>
            </a:r>
            <a:endParaRPr lang="en-US" sz="2200" i="0" dirty="0">
              <a:solidFill>
                <a:srgbClr val="36494D"/>
              </a:solidFill>
              <a:effectLst/>
            </a:endParaRPr>
          </a:p>
          <a:p>
            <a:pPr marL="457200" indent="-457200" algn="l">
              <a:spcAft>
                <a:spcPts val="1200"/>
              </a:spcAft>
              <a:buFont typeface="Arial" panose="020B0604020202020204" pitchFamily="34" charset="0"/>
              <a:buChar char="•"/>
            </a:pPr>
            <a:endParaRPr lang="en-US" sz="3000" i="0" dirty="0">
              <a:solidFill>
                <a:srgbClr val="36494D"/>
              </a:solidFill>
              <a:effectLst/>
            </a:endParaRPr>
          </a:p>
        </p:txBody>
      </p:sp>
      <p:pic>
        <p:nvPicPr>
          <p:cNvPr id="8" name="Graphic 7">
            <a:extLst>
              <a:ext uri="{FF2B5EF4-FFF2-40B4-BE49-F238E27FC236}">
                <a16:creationId xmlns:a16="http://schemas.microsoft.com/office/drawing/2014/main" id="{CCBA3658-7818-4A07-A995-E29628A301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2602" y="740107"/>
            <a:ext cx="575598" cy="575598"/>
          </a:xfrm>
          <a:prstGeom prst="rect">
            <a:avLst/>
          </a:prstGeom>
        </p:spPr>
      </p:pic>
    </p:spTree>
    <p:extLst>
      <p:ext uri="{BB962C8B-B14F-4D97-AF65-F5344CB8AC3E}">
        <p14:creationId xmlns:p14="http://schemas.microsoft.com/office/powerpoint/2010/main" val="3843663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672E0C-9F2D-835D-504F-F8DE7A9A22CC}"/>
              </a:ext>
            </a:extLst>
          </p:cNvPr>
          <p:cNvPicPr>
            <a:picLocks noChangeAspect="1"/>
          </p:cNvPicPr>
          <p:nvPr/>
        </p:nvPicPr>
        <p:blipFill>
          <a:blip r:embed="rId3">
            <a:alphaModFix amt="27000"/>
            <a:extLst>
              <a:ext uri="{96DAC541-7B7A-43D3-8B79-37D633B846F1}">
                <asvg:svgBlip xmlns:asvg="http://schemas.microsoft.com/office/drawing/2016/SVG/main" r:embed="rId4"/>
              </a:ext>
            </a:extLst>
          </a:blip>
          <a:stretch>
            <a:fillRect/>
          </a:stretch>
        </p:blipFill>
        <p:spPr>
          <a:xfrm>
            <a:off x="3643424" y="4720856"/>
            <a:ext cx="8548576" cy="2137144"/>
          </a:xfrm>
          <a:prstGeom prst="rect">
            <a:avLst/>
          </a:prstGeom>
        </p:spPr>
      </p:pic>
      <p:graphicFrame>
        <p:nvGraphicFramePr>
          <p:cNvPr id="3" name="Chart 2">
            <a:extLst>
              <a:ext uri="{FF2B5EF4-FFF2-40B4-BE49-F238E27FC236}">
                <a16:creationId xmlns:a16="http://schemas.microsoft.com/office/drawing/2014/main" id="{F34E531C-35B0-EE5D-1A49-7D73440B8A8E}"/>
              </a:ext>
            </a:extLst>
          </p:cNvPr>
          <p:cNvGraphicFramePr>
            <a:graphicFrameLocks/>
          </p:cNvGraphicFramePr>
          <p:nvPr>
            <p:extLst>
              <p:ext uri="{D42A27DB-BD31-4B8C-83A1-F6EECF244321}">
                <p14:modId xmlns:p14="http://schemas.microsoft.com/office/powerpoint/2010/main" val="1872616589"/>
              </p:ext>
            </p:extLst>
          </p:nvPr>
        </p:nvGraphicFramePr>
        <p:xfrm>
          <a:off x="0" y="-1"/>
          <a:ext cx="12192000" cy="6150115"/>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id="{06B0C15C-F34D-23B9-5663-5B8E0FAB83D3}"/>
              </a:ext>
            </a:extLst>
          </p:cNvPr>
          <p:cNvSpPr txBox="1"/>
          <p:nvPr/>
        </p:nvSpPr>
        <p:spPr>
          <a:xfrm>
            <a:off x="0" y="6150114"/>
            <a:ext cx="12192000" cy="707886"/>
          </a:xfrm>
          <a:prstGeom prst="rect">
            <a:avLst/>
          </a:prstGeom>
          <a:noFill/>
        </p:spPr>
        <p:txBody>
          <a:bodyPr wrap="square" rtlCol="0">
            <a:spAutoFit/>
          </a:bodyPr>
          <a:lstStyle/>
          <a:p>
            <a:r>
              <a:rPr lang="en-US" sz="1000" b="1" dirty="0"/>
              <a:t>Source</a:t>
            </a:r>
            <a:r>
              <a:rPr lang="en-US" sz="1000" dirty="0"/>
              <a:t>: </a:t>
            </a:r>
            <a:r>
              <a:rPr lang="en-US" sz="1000" b="0" i="0" dirty="0">
                <a:effectLst/>
              </a:rPr>
              <a:t>ForeignAssistance.gov</a:t>
            </a:r>
            <a:r>
              <a:rPr lang="en-US" sz="1000" dirty="0"/>
              <a:t> (“Disbursements” – Colombia; accessed January 11, 2024). </a:t>
            </a:r>
          </a:p>
          <a:p>
            <a:r>
              <a:rPr lang="en-US" sz="1000" b="1" dirty="0"/>
              <a:t>*Note</a:t>
            </a:r>
            <a:r>
              <a:rPr lang="en-US" sz="1000" dirty="0"/>
              <a:t>: ARC analyzed and coded USAID projects into 7 groupings based on ”Activity Descriptions” provided by </a:t>
            </a:r>
            <a:r>
              <a:rPr lang="en-US" sz="1000" dirty="0" err="1"/>
              <a:t>ForeignAssistance.gov</a:t>
            </a:r>
            <a:r>
              <a:rPr lang="en-US" sz="1000" dirty="0"/>
              <a:t>. For this chart, coding was predicated on an assessment of the funding’s main objective. On the following slide, funding considered to have two primary objectives are listed. </a:t>
            </a:r>
            <a:r>
              <a:rPr lang="en-US" sz="1000" i="1" dirty="0"/>
              <a:t>For more detailed information on the coding process, see “Methods Annex III: ARC Objectives Coding”. </a:t>
            </a:r>
            <a:r>
              <a:rPr lang="en-US" sz="1000" dirty="0"/>
              <a:t>Percentage is displayed if annual objective funding equals 10% or greater.</a:t>
            </a:r>
            <a:endParaRPr lang="en-US" sz="1000" b="1" dirty="0"/>
          </a:p>
        </p:txBody>
      </p:sp>
    </p:spTree>
    <p:extLst>
      <p:ext uri="{BB962C8B-B14F-4D97-AF65-F5344CB8AC3E}">
        <p14:creationId xmlns:p14="http://schemas.microsoft.com/office/powerpoint/2010/main" val="1042836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yriad Pro Cond"/>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30F55FC4E86843A38ABC983CBD33D2" ma:contentTypeVersion="13" ma:contentTypeDescription="Create a new document." ma:contentTypeScope="" ma:versionID="dda13ed14b1f93f165bcd6c894e5b343">
  <xsd:schema xmlns:xsd="http://www.w3.org/2001/XMLSchema" xmlns:xs="http://www.w3.org/2001/XMLSchema" xmlns:p="http://schemas.microsoft.com/office/2006/metadata/properties" xmlns:ns3="74d6482f-e53c-4fa7-ac87-951f9f66bd4c" xmlns:ns4="a000a540-4187-4d83-9c5e-4a95f0cedd1e" targetNamespace="http://schemas.microsoft.com/office/2006/metadata/properties" ma:root="true" ma:fieldsID="7ce9560a8beef7fce386425ed45952c5" ns3:_="" ns4:_="">
    <xsd:import namespace="74d6482f-e53c-4fa7-ac87-951f9f66bd4c"/>
    <xsd:import namespace="a000a540-4187-4d83-9c5e-4a95f0cedd1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6482f-e53c-4fa7-ac87-951f9f6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00a540-4187-4d83-9c5e-4a95f0cedd1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CA9148-F537-46B4-9627-F1EF2CA17AA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F2C1F7E-6EDF-404B-A6D8-9D70EA8D81E5}">
  <ds:schemaRefs>
    <ds:schemaRef ds:uri="http://schemas.microsoft.com/sharepoint/v3/contenttype/forms"/>
  </ds:schemaRefs>
</ds:datastoreItem>
</file>

<file path=customXml/itemProps3.xml><?xml version="1.0" encoding="utf-8"?>
<ds:datastoreItem xmlns:ds="http://schemas.openxmlformats.org/officeDocument/2006/customXml" ds:itemID="{58D01F6E-1641-4996-AF01-273CF6262E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6482f-e53c-4fa7-ac87-951f9f66bd4c"/>
    <ds:schemaRef ds:uri="a000a540-4187-4d83-9c5e-4a95f0cedd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64310</TotalTime>
  <Words>9431</Words>
  <Application>Microsoft Macintosh PowerPoint</Application>
  <PresentationFormat>Widescreen</PresentationFormat>
  <Paragraphs>1282</Paragraphs>
  <Slides>41</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Arial</vt:lpstr>
      <vt:lpstr>Calibri</vt:lpstr>
      <vt:lpstr>Courier New</vt:lpstr>
      <vt:lpstr>Myriad Pro</vt:lpstr>
      <vt:lpstr>Myriad Pro Cond</vt:lpstr>
      <vt:lpstr>Myriad Pro SemiCond</vt:lpstr>
      <vt:lpstr>Noto Sans Symbols</vt:lpstr>
      <vt:lpstr>Open Sans</vt:lpstr>
      <vt:lpstr>Source Sans Pro</vt:lpstr>
      <vt:lpstr>Symbol</vt:lpstr>
      <vt:lpstr>Trebuchet MS</vt:lpstr>
      <vt:lpstr>Wingdings</vt:lpstr>
      <vt:lpstr>Office Theme</vt:lpstr>
      <vt:lpstr>Open Government Analysis of U.S. Funding to Colombia</vt:lpstr>
      <vt:lpstr>Open government &amp; USAID funding in Colombia</vt:lpstr>
      <vt:lpstr>Context: Publicly available U.S. foreign assistance data is incomplete for FY2020-23</vt:lpstr>
      <vt:lpstr>PowerPoint Presentation</vt:lpstr>
      <vt:lpstr>PowerPoint Presentation</vt:lpstr>
      <vt:lpstr>Spotlight: Where "peace” and “security" overlap – U.S. government funding of demining in Colombia</vt:lpstr>
      <vt:lpstr>Background: USAID Colombia Development Strategy (2020-2025)</vt:lpstr>
      <vt:lpstr>Finding: USAID peace-related funding increased incrementally after the Peace Accord</vt:lpstr>
      <vt:lpstr>PowerPoint Presentation</vt:lpstr>
      <vt:lpstr>PowerPoint Presentation</vt:lpstr>
      <vt:lpstr>Finding: USAID funding is up, while localization and transparency lag</vt:lpstr>
      <vt:lpstr>USAID localization funding goals</vt:lpstr>
      <vt:lpstr>USAID localization: Historical funding trends</vt:lpstr>
      <vt:lpstr>USAID localization funding goals: Hitting 25%</vt:lpstr>
      <vt:lpstr>Findings: Localization trends in Colombia (2012-22)*</vt:lpstr>
      <vt:lpstr>PowerPoint Presentation</vt:lpstr>
      <vt:lpstr>PowerPoint Presentation</vt:lpstr>
      <vt:lpstr>PowerPoint Presentation</vt:lpstr>
      <vt:lpstr>Top 20 Recipients of USAID Funding in Colombia 2020* Top 20 recipients account for 91% of total USAID Colombia funding in 2020</vt:lpstr>
      <vt:lpstr>Colombian Recipients of Direct USAID Funding 2020*</vt:lpstr>
      <vt:lpstr>Top 20 Recipients of USAID Funding in Colombia 2021* Top 20 recipients account for 92% of total USAID Colombia funding in 2021</vt:lpstr>
      <vt:lpstr>Colombian Recipients of Direct USAID Funding 2021*</vt:lpstr>
      <vt:lpstr>Top 20 Recipients of USAID Funding in Colombia 2022* Top 20 recipients account for 91% of total USAID Colombia funding in 2022</vt:lpstr>
      <vt:lpstr>Colombian Recipients of Direct USAID Funding 2022*</vt:lpstr>
      <vt:lpstr>Findings: Open government analysis</vt:lpstr>
      <vt:lpstr>U.S. foreign assistance funding: Data sources</vt:lpstr>
      <vt:lpstr>U.S. foreign assistance funding: Implementing Partners</vt:lpstr>
      <vt:lpstr>Open government review of USAID Colombia website</vt:lpstr>
      <vt:lpstr>Open government indicators: USAID Colombia current projects</vt:lpstr>
      <vt:lpstr>Open government indicators: Largest 20 USAID Colombia projects†</vt:lpstr>
      <vt:lpstr>PowerPoint Presentation</vt:lpstr>
      <vt:lpstr>Open government project analysis: Land for Prosperity</vt:lpstr>
      <vt:lpstr>Open government project analysis: Partners for Transparency</vt:lpstr>
      <vt:lpstr>Open government project analysis: Indigenous Peoples and Afro-Colombian Empowerment Activity (IPACE, Juntanza Étnica in Spanish)</vt:lpstr>
      <vt:lpstr>Open government analysis: Next steps</vt:lpstr>
      <vt:lpstr>Methods Annex I: Colombia funding recipient data analysis</vt:lpstr>
      <vt:lpstr>Methods Annex II: Sectoral coding</vt:lpstr>
      <vt:lpstr>Methods Annex III: Objectives coding</vt:lpstr>
      <vt:lpstr>Methods Annex III: Objectives coding (cont.)</vt:lpstr>
      <vt:lpstr>Methods Annex III: Objectives coding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John-Paul Roederer</dc:creator>
  <cp:lastModifiedBy>Jeffrey Hallock</cp:lastModifiedBy>
  <cp:revision>241</cp:revision>
  <dcterms:created xsi:type="dcterms:W3CDTF">2020-11-08T22:12:38Z</dcterms:created>
  <dcterms:modified xsi:type="dcterms:W3CDTF">2024-02-23T00:23:57Z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0x010100F230F55FC4E86843A38ABC983CBD33D2</vt:lpwstr>
  </property>
</Properties>
</file>