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343" r:id="rId6"/>
    <p:sldId id="368" r:id="rId7"/>
    <p:sldId id="370" r:id="rId8"/>
    <p:sldId id="374" r:id="rId9"/>
    <p:sldId id="373" r:id="rId10"/>
    <p:sldId id="372" r:id="rId11"/>
    <p:sldId id="267" r:id="rId12"/>
    <p:sldId id="375" r:id="rId13"/>
    <p:sldId id="365" r:id="rId14"/>
    <p:sldId id="366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588F36F-F0EB-2F7C-FEF6-DF03438CFFDA}" name="Jonathan Fox" initials="JF" userId="S::fox@american.edu::6b1f3878-a74d-4e2c-ad3c-b69f8137c18b" providerId="AD"/>
  <p188:author id="{C9A91FF6-324E-9A05-6B52-2E4A8177DFEE}" name="Jeffrey Hallock" initials="" userId="S::jh1227a@american.edu::5d641465-c2c6-40a7-ae48-342fd6e7613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ment" initials="JF" lastIdx="2" clrIdx="0">
    <p:extLst>
      <p:ext uri="{19B8F6BF-5375-455C-9EA6-DF929625EA0E}">
        <p15:presenceInfo xmlns:p15="http://schemas.microsoft.com/office/powerpoint/2012/main" userId="Comme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94D"/>
    <a:srgbClr val="036C9E"/>
    <a:srgbClr val="C6EFCE"/>
    <a:srgbClr val="EEB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0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336" y="192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eadb77c43221506f/Documents/ARC%20Projects/Mexico%20Localization%20and%20Fact%20Sheet%20Analysis/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eadb77c43221506f/Documents/ARC%20Projects/Mexico%20Localization%20and%20Fact%20Sheet%20Analysis/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Local &amp; International Share of Direct USAID Funding to Mexico: FY2021-2022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Mexican Organizations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Sheet1!$B$2:$C$2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Sheet1!$B$3:$C$3</c:f>
              <c:numCache>
                <c:formatCode>0.0%</c:formatCode>
                <c:ptCount val="2"/>
                <c:pt idx="0">
                  <c:v>0.112</c:v>
                </c:pt>
                <c:pt idx="1">
                  <c:v>0.30499999999999999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C-124C-85A8-ABA9A656EC5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US &amp; international Organizations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Sheet1!$B$2:$C$2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Sheet1!$B$4:$C$4</c:f>
              <c:numCache>
                <c:formatCode>0.0%</c:formatCode>
                <c:ptCount val="2"/>
                <c:pt idx="0">
                  <c:v>0.88800000000000001</c:v>
                </c:pt>
                <c:pt idx="1">
                  <c:v>0.69499999999999995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DC-124C-85A8-ABA9A656E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3562848"/>
        <c:axId val="759741775"/>
      </c:barChart>
      <c:catAx>
        <c:axId val="1863562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741775"/>
        <c:crosses val="autoZero"/>
        <c:auto val="1"/>
        <c:lblAlgn val="ctr"/>
        <c:lblOffset val="100"/>
        <c:noMultiLvlLbl val="0"/>
      </c:catAx>
      <c:valAx>
        <c:axId val="759741775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3562848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6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U.S. Funding to Mexico by U.S. Category: FY2012-2022*</a:t>
            </a:r>
          </a:p>
          <a:p>
            <a:pPr>
              <a:defRPr/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Hovering the cursor over each bar segment provides values</a:t>
            </a:r>
            <a:endParaRPr lang="en-US" sz="1400" b="0" i="0" u="none" strike="noStrike" kern="1200" spc="0" baseline="0" dirty="0">
              <a:solidFill>
                <a:sysClr val="windowText" lastClr="000000">
                  <a:lumMod val="65000"/>
                  <a:lumOff val="35000"/>
                </a:sys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342585301837269"/>
          <c:y val="0.16751105697274063"/>
          <c:w val="0.61585662729658797"/>
          <c:h val="0.45657636299216497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[results.xlsx]all_agencies_uscategory!$S$26</c:f>
              <c:strCache>
                <c:ptCount val="1"/>
                <c:pt idx="0">
                  <c:v>Democracy, Human Rights, and Governance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1D09BD7-1066-D644-AE4B-3BB287CEDBA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234D-44F1-BC4B-BF2891D5E6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9EED0F9-2381-B145-B8A6-7E01FE000CC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34D-44F1-BC4B-BF2891D5E6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37CB9D7-5ECB-4146-8AA0-BB74D42A48E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34D-44F1-BC4B-BF2891D5E6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7417D90-29C3-2847-8448-B9F0932B206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34D-44F1-BC4B-BF2891D5E6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8FD254C-028F-9A48-B62C-C45CADD3B8C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34D-44F1-BC4B-BF2891D5E6B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535D7B2-8DF1-B340-B1A8-8D3CCD401A1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34D-44F1-BC4B-BF2891D5E6B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4FAD660-E9FF-2B4D-96D2-EEF740E30AD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34D-44F1-BC4B-BF2891D5E6B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FCE46265-AECD-CC42-8D93-C51434D0815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34D-44F1-BC4B-BF2891D5E6B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B4E36FB-5487-724E-8D0A-EC803917144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234D-44F1-BC4B-BF2891D5E6B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6D729F13-1AB0-354B-A295-C64F0A589C8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234D-44F1-BC4B-BF2891D5E6B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73A36036-7FF0-1E41-954E-396168187A6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34D-44F1-BC4B-BF2891D5E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[results.xlsx]all_agencies_uscategory!$R$27:$R$37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[results.xlsx]all_agencies_uscategory!$S$27:$S$37</c:f>
              <c:numCache>
                <c:formatCode>"$"#,##0</c:formatCode>
                <c:ptCount val="11"/>
                <c:pt idx="0">
                  <c:v>137540532</c:v>
                </c:pt>
                <c:pt idx="1">
                  <c:v>157898690</c:v>
                </c:pt>
                <c:pt idx="2">
                  <c:v>125706675</c:v>
                </c:pt>
                <c:pt idx="3">
                  <c:v>241673965</c:v>
                </c:pt>
                <c:pt idx="4">
                  <c:v>130648880</c:v>
                </c:pt>
                <c:pt idx="5">
                  <c:v>220023422</c:v>
                </c:pt>
                <c:pt idx="6">
                  <c:v>221502738</c:v>
                </c:pt>
                <c:pt idx="7">
                  <c:v>241864997</c:v>
                </c:pt>
                <c:pt idx="8">
                  <c:v>192336784</c:v>
                </c:pt>
                <c:pt idx="9">
                  <c:v>54119224</c:v>
                </c:pt>
                <c:pt idx="10">
                  <c:v>54344976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[results.xlsx]all_agencies_uscategory!$B$69:$B$80</c15:f>
                <c15:dlblRangeCache>
                  <c:ptCount val="12"/>
                  <c:pt idx="0">
                    <c:v>49%</c:v>
                  </c:pt>
                  <c:pt idx="1">
                    <c:v>58%</c:v>
                  </c:pt>
                  <c:pt idx="2">
                    <c:v>56%</c:v>
                  </c:pt>
                  <c:pt idx="3">
                    <c:v>72%</c:v>
                  </c:pt>
                  <c:pt idx="4">
                    <c:v>71%</c:v>
                  </c:pt>
                  <c:pt idx="5">
                    <c:v>73%</c:v>
                  </c:pt>
                  <c:pt idx="6">
                    <c:v>81%</c:v>
                  </c:pt>
                  <c:pt idx="7">
                    <c:v>53%</c:v>
                  </c:pt>
                  <c:pt idx="8">
                    <c:v>77%</c:v>
                  </c:pt>
                  <c:pt idx="9">
                    <c:v>35%</c:v>
                  </c:pt>
                  <c:pt idx="10">
                    <c:v>36%</c:v>
                  </c:pt>
                  <c:pt idx="11">
                    <c:v>62%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234D-44F1-BC4B-BF2891D5E6BA}"/>
            </c:ext>
          </c:extLst>
        </c:ser>
        <c:ser>
          <c:idx val="2"/>
          <c:order val="2"/>
          <c:tx>
            <c:strRef>
              <c:f>[results.xlsx]all_agencies_uscategory!$T$26</c:f>
              <c:strCache>
                <c:ptCount val="1"/>
                <c:pt idx="0">
                  <c:v>Peace and Security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[results.xlsx]all_agencies_uscategory!$R$27:$R$37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[results.xlsx]all_agencies_uscategory!$T$27:$T$37</c:f>
              <c:numCache>
                <c:formatCode>"$"#,##0</c:formatCode>
                <c:ptCount val="11"/>
                <c:pt idx="0">
                  <c:v>116458303</c:v>
                </c:pt>
                <c:pt idx="1">
                  <c:v>81967552</c:v>
                </c:pt>
                <c:pt idx="2">
                  <c:v>59280451</c:v>
                </c:pt>
                <c:pt idx="3">
                  <c:v>59069285</c:v>
                </c:pt>
                <c:pt idx="4">
                  <c:v>12689589</c:v>
                </c:pt>
                <c:pt idx="5">
                  <c:v>52038172</c:v>
                </c:pt>
                <c:pt idx="6">
                  <c:v>36214831</c:v>
                </c:pt>
                <c:pt idx="7">
                  <c:v>200685497</c:v>
                </c:pt>
                <c:pt idx="8">
                  <c:v>20198373</c:v>
                </c:pt>
                <c:pt idx="9">
                  <c:v>18923010</c:v>
                </c:pt>
                <c:pt idx="10">
                  <c:v>14420688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34D-44F1-BC4B-BF2891D5E6BA}"/>
            </c:ext>
          </c:extLst>
        </c:ser>
        <c:ser>
          <c:idx val="5"/>
          <c:order val="3"/>
          <c:tx>
            <c:strRef>
              <c:f>[results.xlsx]all_agencies_uscategory!$W$26</c:f>
              <c:strCache>
                <c:ptCount val="1"/>
                <c:pt idx="0">
                  <c:v>Environment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[results.xlsx]all_agencies_uscategory!$R$27:$R$37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[results.xlsx]all_agencies_uscategory!$W$27:$W$37</c:f>
              <c:numCache>
                <c:formatCode>"$"#,##0</c:formatCode>
                <c:ptCount val="11"/>
                <c:pt idx="0">
                  <c:v>6086372</c:v>
                </c:pt>
                <c:pt idx="1">
                  <c:v>12107382</c:v>
                </c:pt>
                <c:pt idx="2">
                  <c:v>21062650</c:v>
                </c:pt>
                <c:pt idx="3">
                  <c:v>15527649</c:v>
                </c:pt>
                <c:pt idx="4">
                  <c:v>19398156</c:v>
                </c:pt>
                <c:pt idx="5">
                  <c:v>12850353</c:v>
                </c:pt>
                <c:pt idx="6">
                  <c:v>3206504</c:v>
                </c:pt>
                <c:pt idx="7">
                  <c:v>-561233</c:v>
                </c:pt>
                <c:pt idx="8">
                  <c:v>623401</c:v>
                </c:pt>
                <c:pt idx="9">
                  <c:v>-929159</c:v>
                </c:pt>
                <c:pt idx="10">
                  <c:v>-3666857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34D-44F1-BC4B-BF2891D5E6BA}"/>
            </c:ext>
          </c:extLst>
        </c:ser>
        <c:ser>
          <c:idx val="9"/>
          <c:order val="4"/>
          <c:tx>
            <c:strRef>
              <c:f>[results.xlsx]all_agencies_uscategory!$AA$26</c:f>
              <c:strCache>
                <c:ptCount val="1"/>
                <c:pt idx="0">
                  <c:v>Program Support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[results.xlsx]all_agencies_uscategory!$R$27:$R$37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[results.xlsx]all_agencies_uscategory!$AA$27:$AA$37</c:f>
              <c:numCache>
                <c:formatCode>"$"#,##0</c:formatCode>
                <c:ptCount val="11"/>
                <c:pt idx="0">
                  <c:v>6493989</c:v>
                </c:pt>
                <c:pt idx="1">
                  <c:v>5934276</c:v>
                </c:pt>
                <c:pt idx="2">
                  <c:v>6851754</c:v>
                </c:pt>
                <c:pt idx="3">
                  <c:v>7872892</c:v>
                </c:pt>
                <c:pt idx="4">
                  <c:v>8569752</c:v>
                </c:pt>
                <c:pt idx="5">
                  <c:v>6341013</c:v>
                </c:pt>
                <c:pt idx="6">
                  <c:v>6408268</c:v>
                </c:pt>
                <c:pt idx="7">
                  <c:v>6832956</c:v>
                </c:pt>
                <c:pt idx="8">
                  <c:v>7566382</c:v>
                </c:pt>
                <c:pt idx="9">
                  <c:v>64238444</c:v>
                </c:pt>
                <c:pt idx="10">
                  <c:v>59054081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34D-44F1-BC4B-BF2891D5E6BA}"/>
            </c:ext>
          </c:extLst>
        </c:ser>
        <c:ser>
          <c:idx val="3"/>
          <c:order val="5"/>
          <c:tx>
            <c:strRef>
              <c:f>[results.xlsx]all_agencies_uscategory!$U$26</c:f>
              <c:strCache>
                <c:ptCount val="1"/>
                <c:pt idx="0">
                  <c:v>Economic Development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[results.xlsx]all_agencies_uscategory!$R$27:$R$37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[results.xlsx]all_agencies_uscategory!$U$27:$U$37</c:f>
              <c:numCache>
                <c:formatCode>"$"#,##0</c:formatCode>
                <c:ptCount val="11"/>
                <c:pt idx="0">
                  <c:v>9362227</c:v>
                </c:pt>
                <c:pt idx="1">
                  <c:v>8919213</c:v>
                </c:pt>
                <c:pt idx="2">
                  <c:v>8739225</c:v>
                </c:pt>
                <c:pt idx="3">
                  <c:v>10113790</c:v>
                </c:pt>
                <c:pt idx="4">
                  <c:v>9319355</c:v>
                </c:pt>
                <c:pt idx="5">
                  <c:v>4686606</c:v>
                </c:pt>
                <c:pt idx="6">
                  <c:v>3666557</c:v>
                </c:pt>
                <c:pt idx="7">
                  <c:v>3270059</c:v>
                </c:pt>
                <c:pt idx="8">
                  <c:v>6437498</c:v>
                </c:pt>
                <c:pt idx="9">
                  <c:v>12324332</c:v>
                </c:pt>
                <c:pt idx="10">
                  <c:v>22206528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34D-44F1-BC4B-BF2891D5E6BA}"/>
            </c:ext>
          </c:extLst>
        </c:ser>
        <c:ser>
          <c:idx val="4"/>
          <c:order val="6"/>
          <c:tx>
            <c:strRef>
              <c:f>[results.xlsx]all_agencies_uscategory!$V$26</c:f>
              <c:strCache>
                <c:ptCount val="1"/>
                <c:pt idx="0">
                  <c:v>Education and Social Services</c:v>
                </c:pt>
              </c:strCache>
            </c:strRef>
          </c:tx>
          <c:spPr>
            <a:solidFill>
              <a:srgbClr val="C6EFCE"/>
            </a:solidFill>
            <a:ln>
              <a:noFill/>
            </a:ln>
            <a:effectLst/>
          </c:spPr>
          <c:invertIfNegative val="0"/>
          <c:cat>
            <c:numRef>
              <c:f>[results.xlsx]all_agencies_uscategory!$R$27:$R$37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[results.xlsx]all_agencies_uscategory!$V$27:$V$37</c:f>
              <c:numCache>
                <c:formatCode>"$"#,##0</c:formatCode>
                <c:ptCount val="11"/>
                <c:pt idx="0">
                  <c:v>2775668</c:v>
                </c:pt>
                <c:pt idx="1">
                  <c:v>1090252</c:v>
                </c:pt>
                <c:pt idx="2">
                  <c:v>1892856</c:v>
                </c:pt>
                <c:pt idx="3">
                  <c:v>1962278</c:v>
                </c:pt>
                <c:pt idx="4">
                  <c:v>1684018</c:v>
                </c:pt>
                <c:pt idx="5">
                  <c:v>2005666</c:v>
                </c:pt>
                <c:pt idx="6">
                  <c:v>2108521</c:v>
                </c:pt>
                <c:pt idx="7">
                  <c:v>904800</c:v>
                </c:pt>
                <c:pt idx="8">
                  <c:v>678189</c:v>
                </c:pt>
                <c:pt idx="9">
                  <c:v>773311</c:v>
                </c:pt>
                <c:pt idx="10">
                  <c:v>874620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34D-44F1-BC4B-BF2891D5E6BA}"/>
            </c:ext>
          </c:extLst>
        </c:ser>
        <c:ser>
          <c:idx val="6"/>
          <c:order val="7"/>
          <c:tx>
            <c:strRef>
              <c:f>[results.xlsx]all_agencies_uscategory!$X$26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[results.xlsx]all_agencies_uscategory!$R$27:$R$37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[results.xlsx]all_agencies_uscategory!$X$27:$X$37</c:f>
              <c:numCache>
                <c:formatCode>"$"#,##0</c:formatCode>
                <c:ptCount val="11"/>
                <c:pt idx="0">
                  <c:v>3273258</c:v>
                </c:pt>
                <c:pt idx="1">
                  <c:v>3416247</c:v>
                </c:pt>
                <c:pt idx="2">
                  <c:v>951957</c:v>
                </c:pt>
                <c:pt idx="3">
                  <c:v>468049</c:v>
                </c:pt>
                <c:pt idx="4">
                  <c:v>875012</c:v>
                </c:pt>
                <c:pt idx="5">
                  <c:v>1468273</c:v>
                </c:pt>
                <c:pt idx="6">
                  <c:v>701423</c:v>
                </c:pt>
                <c:pt idx="7">
                  <c:v>93299</c:v>
                </c:pt>
                <c:pt idx="9">
                  <c:v>299623</c:v>
                </c:pt>
                <c:pt idx="10">
                  <c:v>348377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34D-44F1-BC4B-BF2891D5E6BA}"/>
            </c:ext>
          </c:extLst>
        </c:ser>
        <c:ser>
          <c:idx val="7"/>
          <c:order val="8"/>
          <c:tx>
            <c:strRef>
              <c:f>[results.xlsx]all_agencies_uscategory!$Y$26</c:f>
              <c:strCache>
                <c:ptCount val="1"/>
                <c:pt idx="0">
                  <c:v>Humanitarian Assistance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[results.xlsx]all_agencies_uscategory!$R$27:$R$37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[results.xlsx]all_agencies_uscategory!$Y$27:$Y$37</c:f>
              <c:numCache>
                <c:formatCode>"$"#,##0</c:formatCode>
                <c:ptCount val="11"/>
                <c:pt idx="0">
                  <c:v>263878</c:v>
                </c:pt>
                <c:pt idx="1">
                  <c:v>250047</c:v>
                </c:pt>
                <c:pt idx="2">
                  <c:v>803374</c:v>
                </c:pt>
                <c:pt idx="3">
                  <c:v>278498</c:v>
                </c:pt>
                <c:pt idx="4">
                  <c:v>134657</c:v>
                </c:pt>
                <c:pt idx="5">
                  <c:v>-4837</c:v>
                </c:pt>
                <c:pt idx="6">
                  <c:v>546616</c:v>
                </c:pt>
                <c:pt idx="7">
                  <c:v>1387572</c:v>
                </c:pt>
                <c:pt idx="8">
                  <c:v>20997520</c:v>
                </c:pt>
                <c:pt idx="9">
                  <c:v>5435506</c:v>
                </c:pt>
                <c:pt idx="10">
                  <c:v>1269233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34D-44F1-BC4B-BF2891D5E6BA}"/>
            </c:ext>
          </c:extLst>
        </c:ser>
        <c:ser>
          <c:idx val="8"/>
          <c:order val="9"/>
          <c:tx>
            <c:strRef>
              <c:f>[results.xlsx]all_agencies_uscategory!$Z$26</c:f>
              <c:strCache>
                <c:ptCount val="1"/>
                <c:pt idx="0">
                  <c:v>Multi-sector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numRef>
              <c:f>[results.xlsx]all_agencies_uscategory!$R$27:$R$37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[results.xlsx]all_agencies_uscategory!$Z$27:$Z$37</c:f>
              <c:numCache>
                <c:formatCode>General</c:formatCode>
                <c:ptCount val="11"/>
                <c:pt idx="0" formatCode="&quot;$&quot;#,##0">
                  <c:v>725550</c:v>
                </c:pt>
                <c:pt idx="2" formatCode="&quot;$&quot;#,##0">
                  <c:v>107943</c:v>
                </c:pt>
                <c:pt idx="3" formatCode="&quot;$&quot;#,##0">
                  <c:v>120302</c:v>
                </c:pt>
                <c:pt idx="4" formatCode="&quot;$&quot;#,##0">
                  <c:v>87458</c:v>
                </c:pt>
                <c:pt idx="5" formatCode="&quot;$&quot;#,##0">
                  <c:v>95300</c:v>
                </c:pt>
                <c:pt idx="6" formatCode="&quot;$&quot;#,##0">
                  <c:v>61200</c:v>
                </c:pt>
                <c:pt idx="8" formatCode="&quot;$&quot;#,##0">
                  <c:v>282152</c:v>
                </c:pt>
                <c:pt idx="9" formatCode="&quot;$&quot;#,##0">
                  <c:v>220019</c:v>
                </c:pt>
                <c:pt idx="10" formatCode="&quot;$&quot;#,##0">
                  <c:v>282969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34D-44F1-BC4B-BF2891D5E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17574704"/>
        <c:axId val="16327810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[results.xlsx]all_agencies_uscategory!$R$26</c15:sqref>
                        </c15:formulaRef>
                      </c:ext>
                    </c:extLst>
                    <c:strCache>
                      <c:ptCount val="1"/>
                      <c:pt idx="0">
                        <c:v>Row Labels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[results.xlsx]all_agencies_uscategory!$R$27:$R$37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  <c:pt idx="10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[results.xlsx]all_agencies_uscategory!$R$27:$R$37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  <c:pt idx="10">
                        <c:v>2022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4-234D-44F1-BC4B-BF2891D5E6BA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[results.xlsx]all_agencies_uscategory!$AB$26</c15:sqref>
                        </c15:formulaRef>
                      </c:ext>
                    </c:extLst>
                    <c:strCache>
                      <c:ptCount val="1"/>
                      <c:pt idx="0">
                        <c:v>Grand Total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[results.xlsx]all_agencies_uscategory!$R$27:$R$37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  <c:pt idx="10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[results.xlsx]all_agencies_uscategory!$AB$27:$AB$37</c15:sqref>
                        </c15:formulaRef>
                      </c:ext>
                    </c:extLst>
                    <c:numCache>
                      <c:formatCode>"$"#,##0</c:formatCode>
                      <c:ptCount val="11"/>
                      <c:pt idx="0">
                        <c:v>282979777</c:v>
                      </c:pt>
                      <c:pt idx="1">
                        <c:v>271583659</c:v>
                      </c:pt>
                      <c:pt idx="2">
                        <c:v>225396885</c:v>
                      </c:pt>
                      <c:pt idx="3">
                        <c:v>337086708</c:v>
                      </c:pt>
                      <c:pt idx="4">
                        <c:v>183406877</c:v>
                      </c:pt>
                      <c:pt idx="5">
                        <c:v>299503968</c:v>
                      </c:pt>
                      <c:pt idx="6">
                        <c:v>274416658</c:v>
                      </c:pt>
                      <c:pt idx="7">
                        <c:v>454477947</c:v>
                      </c:pt>
                      <c:pt idx="8">
                        <c:v>249120299</c:v>
                      </c:pt>
                      <c:pt idx="9">
                        <c:v>155404310</c:v>
                      </c:pt>
                      <c:pt idx="10">
                        <c:v>149134615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234D-44F1-BC4B-BF2891D5E6BA}"/>
                  </c:ext>
                </c:extLst>
              </c15:ser>
            </c15:filteredBarSeries>
          </c:ext>
        </c:extLst>
      </c:barChart>
      <c:catAx>
        <c:axId val="201757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781008"/>
        <c:crosses val="autoZero"/>
        <c:auto val="1"/>
        <c:lblAlgn val="ctr"/>
        <c:lblOffset val="100"/>
        <c:noMultiLvlLbl val="0"/>
      </c:catAx>
      <c:valAx>
        <c:axId val="1632781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Amount in USD</a:t>
                </a:r>
              </a:p>
            </c:rich>
          </c:tx>
          <c:layout>
            <c:manualLayout>
              <c:xMode val="edge"/>
              <c:yMode val="edge"/>
              <c:x val="0.12588738517060369"/>
              <c:y val="0.264326854491080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75747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594914698162726"/>
          <c:y val="0.31584697205818157"/>
          <c:w val="0.15300918635170604"/>
          <c:h val="0.507322609324035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[results.xlsx]usaid_uscategory!PivotTable4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USAID Mexico Funding by U.S. </a:t>
            </a:r>
            <a:r>
              <a:rPr lang="en-US" sz="28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Category : </a:t>
            </a:r>
            <a:r>
              <a:rPr lang="en-US" sz="28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FY2012-2022*</a:t>
            </a:r>
          </a:p>
          <a:p>
            <a:pPr>
              <a:defRPr/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Hovering the cursor over each bar segment provides values </a:t>
            </a:r>
            <a:endParaRPr lang="en-US" sz="1400" b="0" i="0" u="none" strike="noStrike" kern="1200" spc="0" baseline="0" dirty="0">
              <a:solidFill>
                <a:sysClr val="windowText" lastClr="000000">
                  <a:lumMod val="65000"/>
                  <a:lumOff val="35000"/>
                </a:sysClr>
              </a:solidFill>
            </a:endParaRPr>
          </a:p>
        </c:rich>
      </c:tx>
      <c:layout>
        <c:manualLayout>
          <c:xMode val="edge"/>
          <c:yMode val="edge"/>
          <c:x val="0.13780186507406911"/>
          <c:y val="2.920961988547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howDataLabelsRange val="1"/>
            </c:ext>
          </c:extLst>
        </c:dLbl>
      </c:pivotFmt>
      <c:pivotFmt>
        <c:idx val="36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BD9E9B6C-124F-4C81-850E-FB9752F9BEEA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37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12C0CA63-7228-48D6-AD4B-26F453B19EC6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38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C32DF54B-6A9F-45C1-B94E-F29BF8B43721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39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5F09AE58-FCFC-4D62-A830-CD2DE47249F2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0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8FA582F2-E925-4651-84CA-A382219D4202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1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086BFF7A-8210-4B6B-A9D9-02930845BE0C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0330FEB6-8F73-4B26-B86F-7FA8F0F198FF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BA2AFBA9-3EF0-48B0-AB35-27E148B668BE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673FEC35-420E-4F59-BCDE-E195C18F6739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D5FCB565-4B56-4D9D-8AF1-49E7B99BD5AD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82B62356-95F3-4941-AB81-B5CF67DFBCEA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76083535-750B-4314-9503-9A9EF0D1076E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EA86B441-C2B2-40C3-8A34-80A4A93F7D4F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4B64EF80-AF76-4E05-A8CB-E37B02C7A00A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10BF2EFD-73B9-40EE-BF9B-671DB598D3DB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7914BFA1-3C6A-47CB-A8A3-5541F8429DAE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0096F671-1C8E-4B65-8891-36AAA0B9C3B9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howDataLabelsRange val="1"/>
            </c:ext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5EEBD778-9412-4641-B136-EA38D086B871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81690EB1-F53A-4430-AB14-F7E7C6CB4179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A7D05A79-DE0F-4C0B-96F6-13B8BCAA86EE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F45238A5-F35A-433C-B405-BFA6139BCE5B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F9F8EC26-A4AE-4959-AC60-1C1645DA187A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9ED640AE-7E96-46B3-B22C-DD793300E3BE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3E684DFA-B891-4B3A-8FB6-DF31455977FA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D6A9642E-EDC6-42D8-A82F-67BE772F2B35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F6C8FBFF-8706-4F26-B888-0A4EF02BA76F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686DDE0B-7619-4D63-96E9-9751CEDE424E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AAEA53FD-A4B8-460D-A9F7-95710637E1B9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howDataLabelsRange val="1"/>
            </c:ext>
          </c:extLst>
        </c:dLbl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2AA1D3F6-BE2D-4EA9-9E7A-40ACF2417977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542F4716-140B-4201-9DB4-107EE50E8214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63CBA4CF-5F8B-4D5B-8A92-4F3A0AE54D9F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016D8E0D-3014-43A7-8DC8-55B45B122D86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E032C688-3B35-46EC-90C3-D72459D1563E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7E9B2289-2B7A-4AEA-8F4E-70AD23504938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90615098-7A18-457C-AC6E-6321A5C1A071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1C3ACE27-829E-4306-A38A-C72607C20080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196AFB4C-8DF0-4974-A0FE-4EB4D002A69F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1DC18CE7-99E5-43FF-89DE-42FEA0467922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fld id="{49512BAB-7510-4F10-902F-622E21C31C5C}" type="CELLRANGE">
                  <a:rPr lang="en-US"/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t>[CELLRANGE]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xForSave val="1"/>
              <c15:showDataLabelsRange val="1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21704324035766714"/>
          <c:y val="0.18219276696817857"/>
          <c:w val="0.61887962097958094"/>
          <c:h val="0.488208092015357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[results.xlsx]usaid_uscategory!$B$59:$B$69</c:f>
              <c:strCache>
                <c:ptCount val="1"/>
                <c:pt idx="0">
                  <c:v>Democracy, Human Rights, and Governance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D139E37-58CB-7948-8A21-AF3940F0006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0483-4AC0-8945-D0220B07FBA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6909FB-FE8B-5747-859C-0075C8B42B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483-4AC0-8945-D0220B07FBA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9E129CC-4C3C-5A4E-A1FE-5B17A000BF1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483-4AC0-8945-D0220B07FBA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47E5F61-F44B-D047-B76B-6935BEFB549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483-4AC0-8945-D0220B07FBA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7F3F753-B0B3-AC48-991B-726CBED7BAA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483-4AC0-8945-D0220B07FBA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3FAD634-BDCB-9042-B2B0-AD745726076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0483-4AC0-8945-D0220B07FBA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B828189-AB03-BD49-9105-52C65495F0A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0483-4AC0-8945-D0220B07FBA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D49D2AB2-625C-924B-A032-3D051EA5B41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0483-4AC0-8945-D0220B07FBA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4C07FF28-523E-0B43-A341-46FD38C3FC1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0483-4AC0-8945-D0220B07FBA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A64E9B78-0998-E340-B161-62E7913B9CC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0483-4AC0-8945-D0220B07FBA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C43D5D02-E056-374F-9FDC-776D384E636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0483-4AC0-8945-D0220B07F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[results.xlsx]usaid_uscategory!$B$59:$B$69</c:f>
              <c:strCach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[results.xlsx]usaid_uscategory!$B$59:$B$69</c:f>
              <c:numCache>
                <c:formatCode>"$"#,##0</c:formatCode>
                <c:ptCount val="11"/>
                <c:pt idx="0">
                  <c:v>25257998</c:v>
                </c:pt>
                <c:pt idx="1">
                  <c:v>24841295</c:v>
                </c:pt>
                <c:pt idx="2">
                  <c:v>29861272</c:v>
                </c:pt>
                <c:pt idx="3">
                  <c:v>26337320</c:v>
                </c:pt>
                <c:pt idx="4">
                  <c:v>25555482</c:v>
                </c:pt>
                <c:pt idx="5">
                  <c:v>30848667</c:v>
                </c:pt>
                <c:pt idx="6">
                  <c:v>42947861</c:v>
                </c:pt>
                <c:pt idx="7">
                  <c:v>46687975</c:v>
                </c:pt>
                <c:pt idx="8">
                  <c:v>34901778</c:v>
                </c:pt>
                <c:pt idx="9">
                  <c:v>25550958</c:v>
                </c:pt>
                <c:pt idx="10">
                  <c:v>32354425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[results.xlsx]usaid_uscategory!$B$59:$B$69</c15:f>
                <c15:dlblRangeCache>
                  <c:ptCount val="11"/>
                  <c:pt idx="0">
                    <c:v>53%</c:v>
                  </c:pt>
                  <c:pt idx="1">
                    <c:v>48%</c:v>
                  </c:pt>
                  <c:pt idx="2">
                    <c:v>46%</c:v>
                  </c:pt>
                  <c:pt idx="3">
                    <c:v>49%</c:v>
                  </c:pt>
                  <c:pt idx="4">
                    <c:v>48%</c:v>
                  </c:pt>
                  <c:pt idx="5">
                    <c:v>60%</c:v>
                  </c:pt>
                  <c:pt idx="6">
                    <c:v>78%</c:v>
                  </c:pt>
                  <c:pt idx="7">
                    <c:v>84%</c:v>
                  </c:pt>
                  <c:pt idx="8">
                    <c:v>76%</c:v>
                  </c:pt>
                  <c:pt idx="9">
                    <c:v>66%</c:v>
                  </c:pt>
                  <c:pt idx="10">
                    <c:v>63%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0483-4AC0-8945-D0220B07FBAF}"/>
            </c:ext>
          </c:extLst>
        </c:ser>
        <c:ser>
          <c:idx val="1"/>
          <c:order val="1"/>
          <c:tx>
            <c:strRef>
              <c:f>[results.xlsx]usaid_uscategory!$B$59:$B$69</c:f>
              <c:strCache>
                <c:ptCount val="1"/>
                <c:pt idx="0">
                  <c:v>Environment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[results.xlsx]usaid_uscategory!$B$59:$B$69</c:f>
              <c:strCach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[results.xlsx]usaid_uscategory!$B$59:$B$69</c:f>
              <c:numCache>
                <c:formatCode>"$"#,##0</c:formatCode>
                <c:ptCount val="11"/>
                <c:pt idx="0">
                  <c:v>4524589</c:v>
                </c:pt>
                <c:pt idx="1">
                  <c:v>9574908</c:v>
                </c:pt>
                <c:pt idx="2">
                  <c:v>18360918</c:v>
                </c:pt>
                <c:pt idx="3">
                  <c:v>11926681</c:v>
                </c:pt>
                <c:pt idx="4">
                  <c:v>13763410</c:v>
                </c:pt>
                <c:pt idx="5">
                  <c:v>12124975</c:v>
                </c:pt>
                <c:pt idx="6">
                  <c:v>4206355</c:v>
                </c:pt>
                <c:pt idx="7">
                  <c:v>1514905</c:v>
                </c:pt>
                <c:pt idx="8">
                  <c:v>426182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483-4AC0-8945-D0220B07FBAF}"/>
            </c:ext>
          </c:extLst>
        </c:ser>
        <c:ser>
          <c:idx val="2"/>
          <c:order val="2"/>
          <c:tx>
            <c:strRef>
              <c:f>[results.xlsx]usaid_uscategory!$B$59:$B$69</c:f>
              <c:strCache>
                <c:ptCount val="1"/>
                <c:pt idx="0">
                  <c:v>Program Support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[results.xlsx]usaid_uscategory!$B$59:$B$69</c:f>
              <c:strCach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[results.xlsx]usaid_uscategory!$B$59:$B$69</c:f>
              <c:numCache>
                <c:formatCode>"$"#,##0</c:formatCode>
                <c:ptCount val="11"/>
                <c:pt idx="0">
                  <c:v>5235663</c:v>
                </c:pt>
                <c:pt idx="1">
                  <c:v>5934276</c:v>
                </c:pt>
                <c:pt idx="2">
                  <c:v>6240645</c:v>
                </c:pt>
                <c:pt idx="3">
                  <c:v>5954857</c:v>
                </c:pt>
                <c:pt idx="4">
                  <c:v>6352642</c:v>
                </c:pt>
                <c:pt idx="5">
                  <c:v>6081858</c:v>
                </c:pt>
                <c:pt idx="6">
                  <c:v>6400444</c:v>
                </c:pt>
                <c:pt idx="7">
                  <c:v>6408342</c:v>
                </c:pt>
                <c:pt idx="8">
                  <c:v>7514959</c:v>
                </c:pt>
                <c:pt idx="9">
                  <c:v>7591104</c:v>
                </c:pt>
                <c:pt idx="10">
                  <c:v>8857416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483-4AC0-8945-D0220B07FBAF}"/>
            </c:ext>
          </c:extLst>
        </c:ser>
        <c:ser>
          <c:idx val="3"/>
          <c:order val="3"/>
          <c:tx>
            <c:strRef>
              <c:f>[results.xlsx]usaid_uscategory!$B$59:$B$69</c:f>
              <c:strCache>
                <c:ptCount val="1"/>
                <c:pt idx="0">
                  <c:v>Economic Development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[results.xlsx]usaid_uscategory!$B$59:$B$69</c:f>
              <c:strCach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[results.xlsx]usaid_uscategory!$B$59:$B$69</c:f>
              <c:numCache>
                <c:formatCode>"$"#,##0</c:formatCode>
                <c:ptCount val="11"/>
                <c:pt idx="0">
                  <c:v>6109723</c:v>
                </c:pt>
                <c:pt idx="1">
                  <c:v>7194449</c:v>
                </c:pt>
                <c:pt idx="2">
                  <c:v>6752612</c:v>
                </c:pt>
                <c:pt idx="3">
                  <c:v>6823134</c:v>
                </c:pt>
                <c:pt idx="4">
                  <c:v>6467182</c:v>
                </c:pt>
                <c:pt idx="5">
                  <c:v>1358676</c:v>
                </c:pt>
                <c:pt idx="6">
                  <c:v>130000</c:v>
                </c:pt>
                <c:pt idx="7">
                  <c:v>977896</c:v>
                </c:pt>
                <c:pt idx="8">
                  <c:v>3229611</c:v>
                </c:pt>
                <c:pt idx="9">
                  <c:v>5128885</c:v>
                </c:pt>
                <c:pt idx="10">
                  <c:v>9673152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483-4AC0-8945-D0220B07FBAF}"/>
            </c:ext>
          </c:extLst>
        </c:ser>
        <c:ser>
          <c:idx val="4"/>
          <c:order val="4"/>
          <c:tx>
            <c:strRef>
              <c:f>[results.xlsx]usaid_uscategory!$B$59:$B$69</c:f>
              <c:strCache>
                <c:ptCount val="1"/>
                <c:pt idx="0">
                  <c:v>Education and Social Services</c:v>
                </c:pt>
              </c:strCache>
            </c:strRef>
          </c:tx>
          <c:spPr>
            <a:solidFill>
              <a:srgbClr val="C6EFCE"/>
            </a:solidFill>
            <a:ln>
              <a:noFill/>
            </a:ln>
            <a:effectLst/>
          </c:spPr>
          <c:invertIfNegative val="0"/>
          <c:cat>
            <c:strRef>
              <c:f>[results.xlsx]usaid_uscategory!$B$59:$B$69</c:f>
              <c:strCach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[results.xlsx]usaid_uscategory!$B$59:$B$69</c:f>
              <c:numCache>
                <c:formatCode>"$"#,##0</c:formatCode>
                <c:ptCount val="11"/>
                <c:pt idx="0">
                  <c:v>2722276</c:v>
                </c:pt>
                <c:pt idx="1">
                  <c:v>662889</c:v>
                </c:pt>
                <c:pt idx="2">
                  <c:v>1525598</c:v>
                </c:pt>
                <c:pt idx="3">
                  <c:v>1487548</c:v>
                </c:pt>
                <c:pt idx="4">
                  <c:v>867647</c:v>
                </c:pt>
                <c:pt idx="5">
                  <c:v>1241668</c:v>
                </c:pt>
                <c:pt idx="6">
                  <c:v>1076761</c:v>
                </c:pt>
                <c:pt idx="7">
                  <c:v>-899</c:v>
                </c:pt>
                <c:pt idx="8">
                  <c:v>153</c:v>
                </c:pt>
                <c:pt idx="9">
                  <c:v>-304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483-4AC0-8945-D0220B07FBAF}"/>
            </c:ext>
          </c:extLst>
        </c:ser>
        <c:ser>
          <c:idx val="5"/>
          <c:order val="5"/>
          <c:tx>
            <c:strRef>
              <c:f>[results.xlsx]usaid_uscategory!$B$59:$B$69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[results.xlsx]usaid_uscategory!$B$59:$B$69</c:f>
              <c:strCach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[results.xlsx]usaid_uscategory!$B$59:$B$69</c:f>
              <c:numCache>
                <c:formatCode>"$"#,##0</c:formatCode>
                <c:ptCount val="11"/>
                <c:pt idx="0">
                  <c:v>3273258</c:v>
                </c:pt>
                <c:pt idx="1">
                  <c:v>3323751</c:v>
                </c:pt>
                <c:pt idx="2">
                  <c:v>768754</c:v>
                </c:pt>
                <c:pt idx="3">
                  <c:v>430969</c:v>
                </c:pt>
                <c:pt idx="4">
                  <c:v>555272</c:v>
                </c:pt>
                <c:pt idx="6">
                  <c:v>8351</c:v>
                </c:pt>
                <c:pt idx="7">
                  <c:v>34490</c:v>
                </c:pt>
                <c:pt idx="9">
                  <c:v>246623</c:v>
                </c:pt>
                <c:pt idx="10">
                  <c:v>218377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483-4AC0-8945-D0220B07FBAF}"/>
            </c:ext>
          </c:extLst>
        </c:ser>
        <c:ser>
          <c:idx val="6"/>
          <c:order val="6"/>
          <c:tx>
            <c:strRef>
              <c:f>[results.xlsx]usaid_uscategory!$B$59:$B$69</c:f>
              <c:strCache>
                <c:ptCount val="1"/>
                <c:pt idx="0">
                  <c:v>Humanitarian Assistance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[results.xlsx]usaid_uscategory!$B$59:$B$69</c:f>
              <c:strCach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[results.xlsx]usaid_uscategory!$B$59:$B$69</c:f>
              <c:numCache>
                <c:formatCode>"$"#,##0</c:formatCode>
                <c:ptCount val="11"/>
                <c:pt idx="0">
                  <c:v>263878</c:v>
                </c:pt>
                <c:pt idx="1">
                  <c:v>250047</c:v>
                </c:pt>
                <c:pt idx="2">
                  <c:v>803374</c:v>
                </c:pt>
                <c:pt idx="3">
                  <c:v>278498</c:v>
                </c:pt>
                <c:pt idx="4">
                  <c:v>134657</c:v>
                </c:pt>
                <c:pt idx="5">
                  <c:v>-4837</c:v>
                </c:pt>
                <c:pt idx="6">
                  <c:v>546616</c:v>
                </c:pt>
                <c:pt idx="9">
                  <c:v>435506</c:v>
                </c:pt>
                <c:pt idx="10">
                  <c:v>640893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483-4AC0-8945-D0220B07F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42593615"/>
        <c:axId val="445446655"/>
      </c:barChart>
      <c:catAx>
        <c:axId val="54259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446655"/>
        <c:crosses val="autoZero"/>
        <c:auto val="1"/>
        <c:lblAlgn val="ctr"/>
        <c:lblOffset val="100"/>
        <c:noMultiLvlLbl val="0"/>
      </c:catAx>
      <c:valAx>
        <c:axId val="44544665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</a:t>
                </a:r>
                <a:r>
                  <a:rPr lang="en-US" baseline="0"/>
                  <a:t> Amount in USD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12113289069798476"/>
              <c:y val="0.305437992125984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59361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604997998131593"/>
          <c:y val="0.29830014566480106"/>
          <c:w val="0.14077205391698921"/>
          <c:h val="0.51640406390316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0.85147</cdr:x>
      <cdr:y>0.25427</cdr:y>
    </cdr:from>
    <cdr:to>
      <cdr:x>0.99118</cdr:x>
      <cdr:y>0.32079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8410627-973C-9D99-4885-ECDF14001BAC}"/>
            </a:ext>
          </a:extLst>
        </cdr:cNvPr>
        <cdr:cNvSpPr txBox="1"/>
      </cdr:nvSpPr>
      <cdr:spPr>
        <a:xfrm xmlns:a="http://schemas.openxmlformats.org/drawingml/2006/main">
          <a:off x="10381130" y="1541980"/>
          <a:ext cx="1703294" cy="403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U.S. Category names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0.85793</cdr:x>
      <cdr:y>0.25625</cdr:y>
    </cdr:from>
    <cdr:to>
      <cdr:x>1</cdr:x>
      <cdr:y>0.32115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F2FB24E-ACE4-9DCD-6E0F-41E5C6EE8D6B}"/>
            </a:ext>
          </a:extLst>
        </cdr:cNvPr>
        <cdr:cNvSpPr txBox="1"/>
      </cdr:nvSpPr>
      <cdr:spPr>
        <a:xfrm xmlns:a="http://schemas.openxmlformats.org/drawingml/2006/main">
          <a:off x="10431930" y="1592780"/>
          <a:ext cx="1703294" cy="403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U.S. Category names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1D912-70CC-49CB-85AE-D577C0545B4E}" type="datetimeFigureOut">
              <a:rPr lang="en-US" smtClean="0"/>
              <a:t>2/22/24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F367-0DC0-4B6F-A57F-CA86DE39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4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94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31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25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10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67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65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49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27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AA9B-988F-43A6-84FA-D5E5E1724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D31DC-93ED-4302-88F6-9E1FBC67E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583FD-4125-4DD3-87FF-68579592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78B43-0B25-4957-B0D4-5DBF0B27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253B8-6AEC-4E78-BCF8-B700BC15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3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B7ED8-6064-4B2F-A6D7-A2312EB26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7FB63-5D3D-4746-BFC4-94D33F889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0D53D-BEA9-4695-B923-25DCB73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D4B24-5C22-4BEB-B2D1-CA2CAB06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031B4-FCF1-4398-98C4-805B32354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5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3FA4A9-01B6-49E9-9194-5B2155D469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D39D6-1DD2-4ECB-ABE1-C6594C04B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2F60E-8AC1-46C1-B60E-DE758919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60D47-E09B-4BF9-B7FF-297153B3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DEE0B-1734-40BD-802C-60CC983B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7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D72BC-0FD7-4466-BCF1-237539C0E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62B51-0A51-40D9-AC58-485B22E41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A34C2-D712-44ED-8655-78CE119DE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33085-76CB-4E2C-AA45-1039A289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CD326-414E-40DC-8AD1-4AD74A57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5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1A8E-FAAA-4A99-8575-0F3005418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1FE19-03E9-44B1-BD05-88368AED1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46A01-B9D5-4AA1-81D3-4EF7951F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01295-904E-4C96-9DC0-16A4973F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7645-4082-47B7-87D3-BB95DD3C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4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D029-2DF5-4018-A3F5-CC06D37BC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D145C-62CD-40AE-8F6A-3DDCECFFC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DE0BD-C596-4FBA-9935-C73CF5E9F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DD967-4093-43F0-B413-E2EA0619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7FF9C-C0A1-49D7-847B-A7E12D8A6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78391-36DD-4D7C-B339-C4A63D63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EFC1-E38B-4461-B917-7376C706A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6F64D-AC41-4956-A058-8D4375858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1A9B7-F48B-4799-9648-7867D0B61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758C1-F231-43EB-ABC9-A0D501B96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92B0B-F8B5-4453-81A6-305D80AB6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27C8E0-A515-4B90-83F0-442D6171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40D325-0B37-4478-AD16-AD70621B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9E8304-DE67-4A68-8BA7-8965E8C0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1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675E-F6CE-4D51-A992-AB4CF80A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A6786-5692-4630-9052-D6042C42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50C1CA-E926-422C-B1D6-3E82CFA5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36466-76B3-495F-B9A6-236EA590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5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7CEB0-E35D-47C6-A495-C1953B744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BDE40-7B34-499F-9EEC-02DBCBDB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2861C-B616-431F-9E99-DB93393E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91CA-7E3C-4F27-BA87-AA237106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1BCE-C517-4210-841E-8F009045E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EFA4E-8166-4E24-B048-C790218C5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5A352-15B0-4E9C-9FA8-26078193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E1063-C676-4E0F-BB7F-780F6AD3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76ABD-734E-4242-A5B1-25FE9B07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9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9714-8B38-4E8E-A727-CF77BA4F1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B386F-01C3-461E-B949-6FBE90DD5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CE194-B5B0-402E-A701-13EEE3869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AB879-5DA2-4252-BE70-733A059A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7D050-E4D9-4A05-AD23-7A7D9E623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96FE1-8A50-4B0C-A85F-0D62FA23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0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79826-1739-43D3-8612-B7711D8E9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5DDEF-6F62-40D4-BB80-2F90A3C2E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B19AB-1D62-41FF-A77E-DB4AF7F8D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E2D54-BC40-4916-B44C-52CCAF089C1F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9CDC3-67EE-46C1-B00E-C2CB8092B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4F622-7AC2-456F-93D2-2277BD6EC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abilityresearch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mailto:nc5628a@student.american.edu" TargetMode="External"/><Relationship Id="rId4" Type="http://schemas.openxmlformats.org/officeDocument/2006/relationships/hyperlink" Target="mailto:jh1227a@american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oreignassistance.gov/data#tab-query" TargetMode="Externa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oreignassistance.gov/data#tab-query" TargetMode="Externa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id.gov/mexico/our-work/human-right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usaid.gov/mexico/our-work/rule-of-law" TargetMode="External"/><Relationship Id="rId12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aid.gov/mexico/our-work/crime-and-violence-prevention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usaid.gov/mexico/our-work" TargetMode="External"/><Relationship Id="rId10" Type="http://schemas.openxmlformats.org/officeDocument/2006/relationships/hyperlink" Target="https://www.usaid.gov/mexico/our-work/global-climate-change" TargetMode="External"/><Relationship Id="rId4" Type="http://schemas.openxmlformats.org/officeDocument/2006/relationships/image" Target="../media/image3.svg"/><Relationship Id="rId9" Type="http://schemas.openxmlformats.org/officeDocument/2006/relationships/hyperlink" Target="https://www.usaid.gov/mexico/our-work/enhancing-integrity-and-transparency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id.gov/sites/default/files/2023-04/AIDMX%20CVP%20FS%20MARCH%202023%20ENG_0.pdf" TargetMode="External"/><Relationship Id="rId3" Type="http://schemas.openxmlformats.org/officeDocument/2006/relationships/hyperlink" Target="https://www.usaid.gov/mexico/our-work/crime-and-violence-prevention" TargetMode="Externa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id.gov/sites/default/files/2023-04/AIDMX%20ROL%20FS%20MARCH%202023%20ENG.pdf" TargetMode="External"/><Relationship Id="rId3" Type="http://schemas.openxmlformats.org/officeDocument/2006/relationships/hyperlink" Target="https://www.usaid.gov/mexico/our-work/rule-of-law" TargetMode="Externa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id.gov/sites/default/files/2023-04/AIDMX%20HR%20FS%20MARCH%202023%20ENG.pdf" TargetMode="External"/><Relationship Id="rId3" Type="http://schemas.openxmlformats.org/officeDocument/2006/relationships/hyperlink" Target="https://www.usaid.gov/mexico/our-work/human-rights" TargetMode="Externa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spending.gov/award/ASST_NON_AID523A1600004_7200" TargetMode="External"/><Relationship Id="rId13" Type="http://schemas.openxmlformats.org/officeDocument/2006/relationships/hyperlink" Target="https://www.usaspending.gov/award/CONT_AWD_AID523C1300001_7200_-NONE-_-NONE-" TargetMode="External"/><Relationship Id="rId3" Type="http://schemas.openxmlformats.org/officeDocument/2006/relationships/hyperlink" Target="https://www.usaid.gov/mexico/our-work/enhancing-integrity-and-transparency" TargetMode="External"/><Relationship Id="rId7" Type="http://schemas.openxmlformats.org/officeDocument/2006/relationships/image" Target="../media/image5.svg"/><Relationship Id="rId12" Type="http://schemas.openxmlformats.org/officeDocument/2006/relationships/hyperlink" Target="https://www.usaspending.gov/award/CONT_AWD_AID523TO1600003_7200_AIDOAAI1300034_72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s://www.usaspending.gov/award/ASST_NON_AID523IO1600003_7200" TargetMode="External"/><Relationship Id="rId5" Type="http://schemas.openxmlformats.org/officeDocument/2006/relationships/image" Target="../media/image3.svg"/><Relationship Id="rId10" Type="http://schemas.openxmlformats.org/officeDocument/2006/relationships/hyperlink" Target="https://www.usaspending.gov/award/ASST_NON_72052319IO00001_7200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usaspending.gov/award/ASST_NON_AID523A1500008_7200" TargetMode="External"/><Relationship Id="rId14" Type="http://schemas.openxmlformats.org/officeDocument/2006/relationships/hyperlink" Target="https://www.usaid.gov/sites/default/files/2022-05/OITFactSheet_November2016_ENG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id.gov/sites/default/files/2023-04/AIDMX%20OSD%20FS%20MARCH%202023.pdf" TargetMode="External"/><Relationship Id="rId3" Type="http://schemas.openxmlformats.org/officeDocument/2006/relationships/hyperlink" Target="https://www.usaid.gov/mexico/our-work/global-climate-change" TargetMode="Externa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aid.gov/sites/default/files/2023-06/FY%202022%20Localization%20Progress%20Report-June-12-23_vFINAL_1.pdf" TargetMode="External"/><Relationship Id="rId5" Type="http://schemas.openxmlformats.org/officeDocument/2006/relationships/hyperlink" Target="https://www.devex.com/news/samantha-power-lays-out-her-vision-for-usaid-102003" TargetMode="External"/><Relationship Id="rId10" Type="http://schemas.openxmlformats.org/officeDocument/2006/relationships/hyperlink" Target="https://www.usaid.gov/localization/fy-2022-localization-progress-report" TargetMode="External"/><Relationship Id="rId4" Type="http://schemas.openxmlformats.org/officeDocument/2006/relationships/image" Target="../media/image3.svg"/><Relationship Id="rId9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1FB9316-D9EF-44FC-B002-D3914B76D064}"/>
              </a:ext>
            </a:extLst>
          </p:cNvPr>
          <p:cNvSpPr/>
          <p:nvPr/>
        </p:nvSpPr>
        <p:spPr>
          <a:xfrm>
            <a:off x="0" y="2188028"/>
            <a:ext cx="12200389" cy="2460171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227B7-CA59-40CB-B18F-4F9433591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0480" y="2264229"/>
            <a:ext cx="12272806" cy="2188028"/>
          </a:xfrm>
          <a:noFill/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sz="56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 Cond"/>
                <a:ea typeface="+mj-ea"/>
                <a:cs typeface="+mj-cs"/>
              </a:rPr>
              <a:t>U.S. Foreign Assistance to Mexico</a:t>
            </a:r>
            <a:br>
              <a:rPr kumimoji="0" lang="en-US" sz="56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 Cond"/>
                <a:ea typeface="+mj-ea"/>
                <a:cs typeface="+mj-cs"/>
              </a:rPr>
            </a:br>
            <a:r>
              <a:rPr kumimoji="0" lang="en-US" sz="20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 Cond"/>
                <a:ea typeface="+mj-ea"/>
                <a:cs typeface="+mj-cs"/>
              </a:rPr>
              <a:t>A Preliminary overview of Publicly Available data</a:t>
            </a:r>
            <a:endParaRPr lang="en-US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SemiCond" panose="020B05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32E057-68E2-42D5-9590-31A34E35C9A4}"/>
              </a:ext>
            </a:extLst>
          </p:cNvPr>
          <p:cNvSpPr txBox="1"/>
          <p:nvPr/>
        </p:nvSpPr>
        <p:spPr>
          <a:xfrm>
            <a:off x="1534886" y="4931229"/>
            <a:ext cx="91875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Accountability Research Center (</a:t>
            </a:r>
            <a:r>
              <a:rPr lang="en-US" sz="2000" dirty="0">
                <a:hlinkClick r:id="rId3"/>
              </a:rPr>
              <a:t>Homepage Link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Draft (9/13/2023)</a:t>
            </a:r>
          </a:p>
          <a:p>
            <a:pPr algn="ctr"/>
            <a:r>
              <a:rPr lang="en-US" sz="2000" dirty="0"/>
              <a:t>Comments Welcome</a:t>
            </a:r>
          </a:p>
          <a:p>
            <a:pPr algn="ctr"/>
            <a:r>
              <a:rPr lang="en-US" sz="2000" dirty="0"/>
              <a:t>E-mail: </a:t>
            </a:r>
            <a:r>
              <a:rPr lang="en-US" sz="2000" dirty="0">
                <a:hlinkClick r:id="rId4"/>
              </a:rPr>
              <a:t>jh1227a@american.edu</a:t>
            </a:r>
            <a:r>
              <a:rPr lang="en-US" sz="2000" dirty="0"/>
              <a:t>, </a:t>
            </a:r>
            <a:r>
              <a:rPr lang="en-US" sz="2000" dirty="0">
                <a:hlinkClick r:id="rId5"/>
              </a:rPr>
              <a:t>nc5628a@student.american.edu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pic>
        <p:nvPicPr>
          <p:cNvPr id="5" name="Picture 4" descr="ARC_logo_rgb_300dpi">
            <a:extLst>
              <a:ext uri="{FF2B5EF4-FFF2-40B4-BE49-F238E27FC236}">
                <a16:creationId xmlns:a16="http://schemas.microsoft.com/office/drawing/2014/main" id="{48E501E9-0ED2-4BED-8258-B7B6AF885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097" y="371505"/>
            <a:ext cx="2797175" cy="1146175"/>
          </a:xfrm>
          <a:prstGeom prst="rect">
            <a:avLst/>
          </a:prstGeom>
          <a:solidFill>
            <a:srgbClr val="EDB137"/>
          </a:solidFill>
        </p:spPr>
      </p:pic>
    </p:spTree>
    <p:extLst>
      <p:ext uri="{BB962C8B-B14F-4D97-AF65-F5344CB8AC3E}">
        <p14:creationId xmlns:p14="http://schemas.microsoft.com/office/powerpoint/2010/main" val="338440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095879B-9BAB-6596-3D58-88B185F85AC9}"/>
              </a:ext>
            </a:extLst>
          </p:cNvPr>
          <p:cNvSpPr txBox="1"/>
          <p:nvPr/>
        </p:nvSpPr>
        <p:spPr>
          <a:xfrm>
            <a:off x="0" y="645789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For</a:t>
            </a:r>
            <a:r>
              <a:rPr lang="en-US" sz="1000" b="0" i="0" dirty="0">
                <a:effectLst/>
              </a:rPr>
              <a:t>eign</a:t>
            </a:r>
            <a:r>
              <a:rPr lang="en-US" sz="1000" dirty="0"/>
              <a:t>As</a:t>
            </a:r>
            <a:r>
              <a:rPr lang="en-US" sz="1000" b="0" i="0" dirty="0">
                <a:effectLst/>
              </a:rPr>
              <a:t>sistance.gov</a:t>
            </a:r>
            <a:r>
              <a:rPr lang="en-US" sz="1000" dirty="0"/>
              <a:t> (“Disbursements” – Mexico; accessed September 9, 2023).: </a:t>
            </a:r>
            <a:r>
              <a:rPr lang="en-US" sz="1000" dirty="0">
                <a:hlinkClick r:id="rId2"/>
              </a:rPr>
              <a:t>https://www.foreignassistance.gov/data#tab-query</a:t>
            </a:r>
            <a:endParaRPr lang="en-US" sz="1000" dirty="0"/>
          </a:p>
          <a:p>
            <a:r>
              <a:rPr lang="en-US" sz="1000" b="1" dirty="0"/>
              <a:t>*Note: </a:t>
            </a:r>
            <a:r>
              <a:rPr lang="en-US" sz="1000" dirty="0"/>
              <a:t>Public data is reported as not complete for FY2022.</a:t>
            </a:r>
          </a:p>
        </p:txBody>
      </p:sp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026CBBAB-5A4D-8CEF-754B-9F2B647427E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B7D4582-80AF-A366-C8B9-A8705EE4CE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767696"/>
              </p:ext>
            </p:extLst>
          </p:nvPr>
        </p:nvGraphicFramePr>
        <p:xfrm>
          <a:off x="0" y="393458"/>
          <a:ext cx="12192000" cy="6064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78706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468713F-969E-CF00-0BC4-8B35878CF8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459640"/>
              </p:ext>
            </p:extLst>
          </p:nvPr>
        </p:nvGraphicFramePr>
        <p:xfrm>
          <a:off x="0" y="242047"/>
          <a:ext cx="11988800" cy="652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47ACA9-3306-731B-1D08-9D9E6F30E86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7CFB35C-34EE-0935-2ED4-D7A192C94C4F}"/>
              </a:ext>
            </a:extLst>
          </p:cNvPr>
          <p:cNvSpPr txBox="1"/>
          <p:nvPr/>
        </p:nvSpPr>
        <p:spPr>
          <a:xfrm>
            <a:off x="0" y="645789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For</a:t>
            </a:r>
            <a:r>
              <a:rPr lang="en-US" sz="1000" b="0" i="0" dirty="0">
                <a:effectLst/>
              </a:rPr>
              <a:t>eign</a:t>
            </a:r>
            <a:r>
              <a:rPr lang="en-US" sz="1000" dirty="0"/>
              <a:t>As</a:t>
            </a:r>
            <a:r>
              <a:rPr lang="en-US" sz="1000" b="0" i="0" dirty="0">
                <a:effectLst/>
              </a:rPr>
              <a:t>sistance.gov</a:t>
            </a:r>
            <a:r>
              <a:rPr lang="en-US" sz="1000" dirty="0"/>
              <a:t> (“Disbursements” – Mexico; accessed September 9, 2023).: </a:t>
            </a:r>
            <a:r>
              <a:rPr lang="en-US" sz="1000" dirty="0">
                <a:hlinkClick r:id="rId5"/>
              </a:rPr>
              <a:t>https://www.foreignassistance.gov/data#tab-query</a:t>
            </a:r>
            <a:endParaRPr lang="en-US" sz="1000" dirty="0"/>
          </a:p>
          <a:p>
            <a:r>
              <a:rPr lang="en-US" sz="1000" b="1" dirty="0"/>
              <a:t>*Note: </a:t>
            </a:r>
            <a:r>
              <a:rPr lang="en-US" sz="1000" dirty="0"/>
              <a:t>Public data is reported as not complete for FY2022.</a:t>
            </a:r>
          </a:p>
        </p:txBody>
      </p:sp>
    </p:spTree>
    <p:extLst>
      <p:ext uri="{BB962C8B-B14F-4D97-AF65-F5344CB8AC3E}">
        <p14:creationId xmlns:p14="http://schemas.microsoft.com/office/powerpoint/2010/main" val="177776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Accountability Research Center logo: Three overlaping arcs in yellow, bleu and dark gray that look like bridges.">
            <a:extLst>
              <a:ext uri="{FF2B5EF4-FFF2-40B4-BE49-F238E27FC236}">
                <a16:creationId xmlns:a16="http://schemas.microsoft.com/office/drawing/2014/main" id="{A5E35978-D542-44F2-A707-1FAA8B2B0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6333" y="2371837"/>
            <a:ext cx="6808290" cy="219738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3BF0BD-1566-466A-9D8A-70A6E684B78B}"/>
              </a:ext>
            </a:extLst>
          </p:cNvPr>
          <p:cNvSpPr/>
          <p:nvPr/>
        </p:nvSpPr>
        <p:spPr>
          <a:xfrm>
            <a:off x="0" y="0"/>
            <a:ext cx="12192000" cy="1977172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E755C4-51C1-468F-9CAE-6CEEDFB3E4B9}"/>
              </a:ext>
            </a:extLst>
          </p:cNvPr>
          <p:cNvSpPr/>
          <p:nvPr/>
        </p:nvSpPr>
        <p:spPr>
          <a:xfrm>
            <a:off x="0" y="4963886"/>
            <a:ext cx="12192000" cy="1894114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DA9C8D-AA5A-42CC-ABCD-2F7C60D4C123}"/>
              </a:ext>
            </a:extLst>
          </p:cNvPr>
          <p:cNvGrpSpPr>
            <a:grpSpLocks/>
          </p:cNvGrpSpPr>
          <p:nvPr/>
        </p:nvGrpSpPr>
        <p:grpSpPr bwMode="auto">
          <a:xfrm>
            <a:off x="2988" y="4963886"/>
            <a:ext cx="12192000" cy="1894114"/>
            <a:chOff x="3" y="14256"/>
            <a:chExt cx="12240" cy="15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2B1057-5A04-4301-82E7-1D75393D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14256"/>
              <a:ext cx="12240" cy="1584"/>
            </a:xfrm>
            <a:prstGeom prst="rect">
              <a:avLst/>
            </a:prstGeom>
            <a:solidFill>
              <a:srgbClr val="016C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CA739FE-82A9-4D8F-ACB5-5151866E51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" y="15128"/>
              <a:ext cx="32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131E434-BD1E-479E-B6B8-8649D79E77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" y="14789"/>
              <a:ext cx="327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4">
              <a:extLst>
                <a:ext uri="{FF2B5EF4-FFF2-40B4-BE49-F238E27FC236}">
                  <a16:creationId xmlns:a16="http://schemas.microsoft.com/office/drawing/2014/main" id="{7EBF2306-AAD1-4AB1-8F29-540FD4D36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1" y="14826"/>
              <a:ext cx="516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35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facebook.com</a:t>
              </a:r>
              <a:r>
                <a:rPr lang="en-US" sz="1600" b="1" dirty="0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/</a:t>
              </a:r>
              <a:r>
                <a:rPr lang="en-US" sz="1600" b="1" dirty="0" err="1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AcctResearchCtr</a:t>
              </a:r>
              <a:r>
                <a:rPr lang="en-US" sz="1600" b="1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/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46677A41-3837-41FD-9906-F8235ED21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" y="15159"/>
              <a:ext cx="174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35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@AcctResearchCtr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DE275D57-5D10-4F01-A72E-EE0C313E7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01" y="5290354"/>
            <a:ext cx="5143749" cy="32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www.AccountabilityResearch.org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30B3BA21-B684-4437-9173-EB2726CC6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0310" y="5224377"/>
            <a:ext cx="5143749" cy="32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American University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School of International Service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4400 Massachusetts Ave. NW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Washington, DC 20016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Email: arc@american.edu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4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USAID Mexico fact sheet analysis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44A1A5-7B1F-45BF-8B98-CEA399D9CE62}"/>
              </a:ext>
            </a:extLst>
          </p:cNvPr>
          <p:cNvSpPr txBox="1"/>
          <p:nvPr/>
        </p:nvSpPr>
        <p:spPr>
          <a:xfrm>
            <a:off x="262602" y="1789988"/>
            <a:ext cx="11263746" cy="47847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i="0" dirty="0">
                <a:solidFill>
                  <a:srgbClr val="36494D"/>
                </a:solidFill>
                <a:effectLst/>
                <a:hlinkClick r:id="rId5"/>
              </a:rPr>
              <a:t>USAID Mexico’s website</a:t>
            </a:r>
            <a:r>
              <a:rPr lang="en-US" sz="2500" i="0" dirty="0">
                <a:solidFill>
                  <a:srgbClr val="36494D"/>
                </a:solidFill>
                <a:effectLst/>
              </a:rPr>
              <a:t> has five fact sheets on the following issue areas: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36494D"/>
                </a:solidFill>
                <a:hlinkClick r:id="rId6"/>
              </a:rPr>
              <a:t>Crime Violence and Prevention</a:t>
            </a:r>
            <a:endParaRPr lang="en-US" sz="2200" dirty="0">
              <a:solidFill>
                <a:srgbClr val="36494D"/>
              </a:solidFill>
            </a:endParaRP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200" i="0" dirty="0">
                <a:solidFill>
                  <a:srgbClr val="36494D"/>
                </a:solidFill>
                <a:effectLst/>
                <a:hlinkClick r:id="rId7"/>
              </a:rPr>
              <a:t>Rule of Law</a:t>
            </a:r>
            <a:endParaRPr lang="en-US" sz="2200" i="0" dirty="0">
              <a:solidFill>
                <a:srgbClr val="36494D"/>
              </a:solidFill>
              <a:effectLst/>
            </a:endParaRP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36494D"/>
                </a:solidFill>
                <a:hlinkClick r:id="rId8"/>
              </a:rPr>
              <a:t>Human Rights</a:t>
            </a:r>
            <a:endParaRPr lang="en-US" sz="2200" dirty="0">
              <a:solidFill>
                <a:srgbClr val="36494D"/>
              </a:solidFill>
            </a:endParaRP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200" i="0" dirty="0">
                <a:solidFill>
                  <a:srgbClr val="36494D"/>
                </a:solidFill>
                <a:effectLst/>
                <a:hlinkClick r:id="rId9"/>
              </a:rPr>
              <a:t>Enhancing Transparency and Integrity</a:t>
            </a:r>
            <a:endParaRPr lang="en-US" sz="2200" i="0" dirty="0">
              <a:solidFill>
                <a:srgbClr val="36494D"/>
              </a:solidFill>
              <a:effectLst/>
            </a:endParaRP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36494D"/>
                </a:solidFill>
                <a:hlinkClick r:id="rId10"/>
              </a:rPr>
              <a:t>Sustainable Landscapes</a:t>
            </a:r>
            <a:endParaRPr lang="en-US" sz="2200" i="0" dirty="0">
              <a:solidFill>
                <a:srgbClr val="36494D"/>
              </a:solidFill>
              <a:effectLst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36494D"/>
                </a:solidFill>
              </a:rPr>
              <a:t>The </a:t>
            </a:r>
            <a:r>
              <a:rPr lang="en-US" sz="2500" i="0" dirty="0">
                <a:solidFill>
                  <a:srgbClr val="36494D"/>
                </a:solidFill>
                <a:effectLst/>
              </a:rPr>
              <a:t>two-page fact sheets provide a broad overview of </a:t>
            </a:r>
            <a:r>
              <a:rPr lang="en-US" sz="2500" dirty="0">
                <a:solidFill>
                  <a:srgbClr val="36494D"/>
                </a:solidFill>
              </a:rPr>
              <a:t>the relevant</a:t>
            </a:r>
            <a:r>
              <a:rPr lang="en-US" sz="2500" i="0" dirty="0">
                <a:solidFill>
                  <a:srgbClr val="36494D"/>
                </a:solidFill>
                <a:effectLst/>
              </a:rPr>
              <a:t> issue area with short summaries of corresponding projects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36494D"/>
                </a:solidFill>
              </a:rPr>
              <a:t>Projects do not have individual fact sheets</a:t>
            </a:r>
            <a:r>
              <a:rPr lang="en-US" sz="2200" i="0" dirty="0">
                <a:solidFill>
                  <a:srgbClr val="36494D"/>
                </a:solidFill>
                <a:effectLst/>
              </a:rPr>
              <a:t>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i="0" dirty="0">
                <a:solidFill>
                  <a:srgbClr val="36494D"/>
                </a:solidFill>
                <a:effectLst/>
              </a:rPr>
              <a:t>All fact sheets are bilingual </a:t>
            </a:r>
            <a:r>
              <a:rPr lang="en-US" sz="2500" dirty="0">
                <a:solidFill>
                  <a:srgbClr val="36494D"/>
                </a:solidFill>
              </a:rPr>
              <a:t>(English and Spanish versions available)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i="0" dirty="0">
                <a:solidFill>
                  <a:srgbClr val="36494D"/>
                </a:solidFill>
                <a:effectLst/>
              </a:rPr>
              <a:t>All fact sheets clearly identify implementing partners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6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259686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Fact Sheet: </a:t>
            </a:r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Crime and Violence Prevention</a:t>
            </a:r>
            <a:endParaRPr lang="en-US" sz="3500" dirty="0">
              <a:solidFill>
                <a:srgbClr val="036C9E"/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alphaModFix amt="27000"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602" y="368886"/>
            <a:ext cx="575598" cy="5755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0D2B45-7D2D-36AA-4B28-F29C77F73D38}"/>
              </a:ext>
            </a:extLst>
          </p:cNvPr>
          <p:cNvSpPr/>
          <p:nvPr/>
        </p:nvSpPr>
        <p:spPr>
          <a:xfrm>
            <a:off x="9464040" y="1508760"/>
            <a:ext cx="2118360" cy="1920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$27.04</a:t>
            </a:r>
            <a:endParaRPr lang="en-US" dirty="0"/>
          </a:p>
          <a:p>
            <a:pPr algn="ctr"/>
            <a:r>
              <a:rPr lang="en-US" dirty="0"/>
              <a:t>Total Funding covered in fact sheet ($mil).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BC5733-35D1-E0E1-405B-A8BFF4BE395C}"/>
              </a:ext>
            </a:extLst>
          </p:cNvPr>
          <p:cNvSpPr txBox="1"/>
          <p:nvPr/>
        </p:nvSpPr>
        <p:spPr>
          <a:xfrm>
            <a:off x="-85027" y="1087225"/>
            <a:ext cx="9479280" cy="51734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>
              <a:spcAft>
                <a:spcPts val="1200"/>
              </a:spcAft>
            </a:pPr>
            <a:r>
              <a:rPr lang="en-US" sz="2500" b="1" dirty="0">
                <a:solidFill>
                  <a:srgbClr val="36494D"/>
                </a:solidFill>
              </a:rPr>
              <a:t>Projects: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b="1" dirty="0"/>
              <a:t>Violence Prevention and Reduction Activity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/>
              <a:t>Chemonics International, Inc.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/>
              <a:t>$19.4m, 2020-2024.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b="1" dirty="0"/>
              <a:t>Social Reintegration Model for Juvenile Offenders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B050"/>
                </a:solidFill>
              </a:rPr>
              <a:t>Reinserta un Mexicano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/>
              <a:t>$1.3m (USAID) / $1.3m (leverage) 2019-2023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b="1" dirty="0"/>
              <a:t>Mindfulness-Based Cognitive Therapy for Youth on Probation Activity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B050"/>
                </a:solidFill>
              </a:rPr>
              <a:t>Centro de Desarrollo y Atención Terapéutica (CEDAT) A.C.</a:t>
            </a:r>
            <a:endParaRPr lang="en-US" sz="19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/>
              <a:t>$847,000 (USAID) / $892,400 (leverage), 2020-2023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b="1" dirty="0"/>
              <a:t>Awareness and Opportunities for Women in Prison Activity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B050"/>
                </a:solidFill>
              </a:rPr>
              <a:t>La Cana, Proyecto de Reinserción Social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/>
              <a:t>$900,000 (USAID) / $900,000 (leverage), 2021-2024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b="1" dirty="0"/>
              <a:t>Financing Local Police under Civic Justice</a:t>
            </a:r>
            <a:r>
              <a:rPr lang="en-US" sz="1900" dirty="0"/>
              <a:t>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B050"/>
                </a:solidFill>
              </a:rPr>
              <a:t>Mexico Evalua, Centro de Analisis de Politicas Publicas</a:t>
            </a:r>
            <a:endParaRPr lang="en-US" sz="19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900" dirty="0"/>
              <a:t>$750,000 (USAID) / $750,000 (leverage), 2021-2024</a:t>
            </a:r>
            <a:endParaRPr lang="en-US" sz="1900" b="1" i="0" dirty="0">
              <a:solidFill>
                <a:srgbClr val="36494D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560292-B91C-54A0-46B1-5DDD228EC788}"/>
              </a:ext>
            </a:extLst>
          </p:cNvPr>
          <p:cNvSpPr/>
          <p:nvPr/>
        </p:nvSpPr>
        <p:spPr>
          <a:xfrm>
            <a:off x="9464040" y="3760736"/>
            <a:ext cx="2118360" cy="192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5</a:t>
            </a:r>
            <a:endParaRPr lang="en-US" dirty="0"/>
          </a:p>
          <a:p>
            <a:pPr algn="ctr"/>
            <a:r>
              <a:rPr lang="en-US" dirty="0"/>
              <a:t>Total 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DB2C9-3639-5A59-133C-C619DB79AFFE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usaid.gov/mexico (Accessed September 9, 2023): </a:t>
            </a:r>
            <a:r>
              <a:rPr lang="en-US" sz="1000" dirty="0">
                <a:hlinkClick r:id="rId8"/>
              </a:rPr>
              <a:t>https://www.usaid.gov/sites/default/files/2023-04/AIDMX%20CVP%20FS%20MARCH%202023%20ENG_0.pdf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618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259686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Fact Sheet: </a:t>
            </a:r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Rule of Law</a:t>
            </a:r>
            <a:endParaRPr lang="en-US" sz="3500" dirty="0">
              <a:solidFill>
                <a:srgbClr val="036C9E"/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alphaModFix amt="27000"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602" y="368886"/>
            <a:ext cx="575598" cy="5755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0D2B45-7D2D-36AA-4B28-F29C77F73D38}"/>
              </a:ext>
            </a:extLst>
          </p:cNvPr>
          <p:cNvSpPr/>
          <p:nvPr/>
        </p:nvSpPr>
        <p:spPr>
          <a:xfrm>
            <a:off x="9464040" y="1508760"/>
            <a:ext cx="2118360" cy="1920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$40.3</a:t>
            </a:r>
            <a:endParaRPr lang="en-US" dirty="0"/>
          </a:p>
          <a:p>
            <a:pPr algn="ctr"/>
            <a:r>
              <a:rPr lang="en-US" dirty="0"/>
              <a:t>Total Funding covered in fact sheet($mil).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BC5733-35D1-E0E1-405B-A8BFF4BE395C}"/>
              </a:ext>
            </a:extLst>
          </p:cNvPr>
          <p:cNvSpPr txBox="1"/>
          <p:nvPr/>
        </p:nvSpPr>
        <p:spPr>
          <a:xfrm>
            <a:off x="262602" y="1841530"/>
            <a:ext cx="8318004" cy="47138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>
              <a:spcAft>
                <a:spcPts val="1200"/>
              </a:spcAft>
            </a:pPr>
            <a:r>
              <a:rPr lang="en-US" sz="2500" b="1" dirty="0">
                <a:solidFill>
                  <a:srgbClr val="36494D"/>
                </a:solidFill>
              </a:rPr>
              <a:t>Projects: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Improving Effectiveness of State-Level Justice Institutions in Mexico – CONJUSTICIA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DAI Global, LLC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$33m, 2020-2025.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Justice Access for Victims and the Accused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B050"/>
                </a:solidFill>
              </a:rPr>
              <a:t>Fortis Consultores, S.C.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$5m, 2019-2024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Analysis and Communication Alliance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B050"/>
                </a:solidFill>
              </a:rPr>
              <a:t>México Evalúa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$2.3m, 2019-2024</a:t>
            </a:r>
            <a:br>
              <a:rPr lang="en-US" b="1" dirty="0"/>
            </a:br>
            <a:endParaRPr lang="en-US" b="1" i="0" dirty="0">
              <a:solidFill>
                <a:srgbClr val="36494D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560292-B91C-54A0-46B1-5DDD228EC788}"/>
              </a:ext>
            </a:extLst>
          </p:cNvPr>
          <p:cNvSpPr/>
          <p:nvPr/>
        </p:nvSpPr>
        <p:spPr>
          <a:xfrm>
            <a:off x="9464040" y="3760736"/>
            <a:ext cx="2118360" cy="192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/>
              <a:t>3</a:t>
            </a:r>
            <a:endParaRPr lang="en-US"/>
          </a:p>
          <a:p>
            <a:pPr algn="ctr"/>
            <a:r>
              <a:rPr lang="en-US"/>
              <a:t>Total 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DB2C9-3639-5A59-133C-C619DB79AFFE}"/>
              </a:ext>
            </a:extLst>
          </p:cNvPr>
          <p:cNvSpPr txBox="1"/>
          <p:nvPr/>
        </p:nvSpPr>
        <p:spPr>
          <a:xfrm>
            <a:off x="-3861" y="662092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 </a:t>
            </a:r>
            <a:r>
              <a:rPr lang="en-US" sz="1000" dirty="0"/>
              <a:t>usaid.gov/mexico (Accessed September 9, 2023): </a:t>
            </a:r>
            <a:r>
              <a:rPr lang="en-US" sz="1000" dirty="0">
                <a:hlinkClick r:id="rId8"/>
              </a:rPr>
              <a:t>https://www.usaid.gov/sites/default/files/2023-04/AIDMX%20ROL%20FS%20MARCH%202023%20ENG.pdf       </a:t>
            </a: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0807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259686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Fact Sheet: </a:t>
            </a:r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Human Rights</a:t>
            </a:r>
            <a:endParaRPr lang="en-US" sz="3500" dirty="0">
              <a:solidFill>
                <a:srgbClr val="036C9E"/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alphaModFix amt="27000"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602" y="368886"/>
            <a:ext cx="575598" cy="5755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0D2B45-7D2D-36AA-4B28-F29C77F73D38}"/>
              </a:ext>
            </a:extLst>
          </p:cNvPr>
          <p:cNvSpPr/>
          <p:nvPr/>
        </p:nvSpPr>
        <p:spPr>
          <a:xfrm>
            <a:off x="9464040" y="1508760"/>
            <a:ext cx="2118360" cy="1920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$49.25</a:t>
            </a:r>
            <a:endParaRPr lang="en-US" dirty="0"/>
          </a:p>
          <a:p>
            <a:pPr algn="ctr"/>
            <a:r>
              <a:rPr lang="en-US" dirty="0"/>
              <a:t>Total Funding covered in fact sheet($mil).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BC5733-35D1-E0E1-405B-A8BFF4BE395C}"/>
              </a:ext>
            </a:extLst>
          </p:cNvPr>
          <p:cNvSpPr txBox="1"/>
          <p:nvPr/>
        </p:nvSpPr>
        <p:spPr>
          <a:xfrm>
            <a:off x="-182880" y="944484"/>
            <a:ext cx="9646920" cy="56388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>
              <a:spcAft>
                <a:spcPts val="1200"/>
              </a:spcAft>
            </a:pPr>
            <a:r>
              <a:rPr lang="en-US" sz="2500" b="1" dirty="0">
                <a:solidFill>
                  <a:srgbClr val="36494D"/>
                </a:solidFill>
              </a:rPr>
              <a:t>Projects: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Human Rights Accountability Activity, RED-DH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/>
              <a:t>Chemonics </a:t>
            </a:r>
            <a:r>
              <a:rPr lang="en-US" sz="1600" dirty="0"/>
              <a:t>International, Inc.</a:t>
            </a:r>
            <a:endParaRPr lang="en-US" sz="15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/>
              <a:t>$24m, 2022-2025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For the Protection of Human Rights Defenders and Journalists, PDP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/>
              <a:t>Tetra Tech/Management Systems International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/>
              <a:t>$13.4m, 2021-2026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500" b="1" dirty="0"/>
              <a:t>No More </a:t>
            </a:r>
            <a:r>
              <a:rPr lang="es-ES" sz="1500" b="1" dirty="0" err="1"/>
              <a:t>Femicides</a:t>
            </a:r>
            <a:endParaRPr lang="es-ES" sz="1500" b="1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s-ES" sz="1500" dirty="0">
                <a:solidFill>
                  <a:srgbClr val="00B050"/>
                </a:solidFill>
              </a:rPr>
              <a:t>Fundación IDEA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s-ES" sz="1500" dirty="0"/>
              <a:t>$2.5m, 2018-2023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500" b="1" dirty="0" err="1"/>
              <a:t>Justice</a:t>
            </a:r>
            <a:r>
              <a:rPr lang="es-ES" sz="1500" b="1" dirty="0"/>
              <a:t> </a:t>
            </a:r>
            <a:r>
              <a:rPr lang="es-ES" sz="1500" b="1" dirty="0" err="1"/>
              <a:t>for</a:t>
            </a:r>
            <a:r>
              <a:rPr lang="es-ES" sz="1500" b="1" dirty="0"/>
              <a:t> </a:t>
            </a:r>
            <a:r>
              <a:rPr lang="es-ES" sz="1500" b="1" dirty="0" err="1"/>
              <a:t>the</a:t>
            </a:r>
            <a:r>
              <a:rPr lang="es-ES" sz="1500" b="1" dirty="0"/>
              <a:t> </a:t>
            </a:r>
            <a:r>
              <a:rPr lang="es-ES" sz="1500" b="1" dirty="0" err="1"/>
              <a:t>Disappeared</a:t>
            </a:r>
            <a:r>
              <a:rPr lang="es-ES" sz="1500" b="1" dirty="0"/>
              <a:t> in Chihuahua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s-ES" sz="1500" dirty="0"/>
              <a:t>Centro de Derechos Humanos de las Mujeres / Equipo Argentino de Antropología Forense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s-ES" sz="1500" dirty="0"/>
              <a:t>$2.47m, 2018-2023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Strengthening Access to Information and Freedom of Expression, SAFE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/>
              <a:t>Article 19/Mexico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/>
              <a:t>$2m (USAID) / $2m (Leverage), 2021-2024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Towards a New Understanding of Femicides in Nuevo Leon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>
                <a:solidFill>
                  <a:srgbClr val="00B050"/>
                </a:solidFill>
              </a:rPr>
              <a:t>Data </a:t>
            </a:r>
            <a:r>
              <a:rPr lang="en-US" sz="1500" dirty="0" err="1">
                <a:solidFill>
                  <a:srgbClr val="00B050"/>
                </a:solidFill>
              </a:rPr>
              <a:t>Cívica</a:t>
            </a:r>
            <a:endParaRPr lang="en-US" sz="1500" dirty="0">
              <a:solidFill>
                <a:srgbClr val="00B050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/>
              <a:t>$1.27m (USAID) 2019-2023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 err="1"/>
              <a:t>Documenta</a:t>
            </a:r>
            <a:r>
              <a:rPr lang="en-US" sz="1500" b="1" dirty="0"/>
              <a:t> </a:t>
            </a:r>
            <a:r>
              <a:rPr lang="en-US" sz="1500" b="1" dirty="0" err="1"/>
              <a:t>Tortura</a:t>
            </a:r>
            <a:endParaRPr lang="en-US" sz="1500" b="1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 err="1">
                <a:solidFill>
                  <a:srgbClr val="00B050"/>
                </a:solidFill>
              </a:rPr>
              <a:t>Documenta</a:t>
            </a:r>
            <a:r>
              <a:rPr lang="en-US" sz="1500" dirty="0">
                <a:solidFill>
                  <a:srgbClr val="00B050"/>
                </a:solidFill>
              </a:rPr>
              <a:t> A.C.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500" dirty="0"/>
              <a:t>$803,000 (USAID) / $803,000 (Leverage), 2019-2023 </a:t>
            </a:r>
            <a:endParaRPr lang="en-US" sz="1500" b="1" i="0" dirty="0">
              <a:solidFill>
                <a:srgbClr val="36494D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560292-B91C-54A0-46B1-5DDD228EC788}"/>
              </a:ext>
            </a:extLst>
          </p:cNvPr>
          <p:cNvSpPr/>
          <p:nvPr/>
        </p:nvSpPr>
        <p:spPr>
          <a:xfrm>
            <a:off x="9464040" y="3760736"/>
            <a:ext cx="2118360" cy="192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/>
              <a:t>7</a:t>
            </a:r>
            <a:endParaRPr lang="en-US"/>
          </a:p>
          <a:p>
            <a:pPr algn="ctr"/>
            <a:r>
              <a:rPr lang="en-US"/>
              <a:t>Total 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DB2C9-3639-5A59-133C-C619DB79AFFE}"/>
              </a:ext>
            </a:extLst>
          </p:cNvPr>
          <p:cNvSpPr txBox="1"/>
          <p:nvPr/>
        </p:nvSpPr>
        <p:spPr>
          <a:xfrm>
            <a:off x="0" y="6583294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usaid.gov/mexico (Accessed September 9, 2023): </a:t>
            </a:r>
            <a:r>
              <a:rPr lang="en-US" sz="1000" dirty="0">
                <a:hlinkClick r:id="rId8"/>
              </a:rPr>
              <a:t>https://www.usaid.gov/sites/default/files/2023-04/AIDMX%20HR%20FS%20MARCH%202023%20ENG.pdf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873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259686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Fact Sheet: </a:t>
            </a:r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Enhancing Transparency and Integrity</a:t>
            </a:r>
            <a:endParaRPr lang="en-US" sz="3500" dirty="0">
              <a:solidFill>
                <a:srgbClr val="036C9E"/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alphaModFix amt="27000"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602" y="368886"/>
            <a:ext cx="575598" cy="5755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0D2B45-7D2D-36AA-4B28-F29C77F73D38}"/>
              </a:ext>
            </a:extLst>
          </p:cNvPr>
          <p:cNvSpPr/>
          <p:nvPr/>
        </p:nvSpPr>
        <p:spPr>
          <a:xfrm>
            <a:off x="9464040" y="1508760"/>
            <a:ext cx="2118360" cy="1920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$35.5</a:t>
            </a:r>
            <a:endParaRPr lang="en-US" sz="4800" dirty="0"/>
          </a:p>
          <a:p>
            <a:pPr algn="ctr"/>
            <a:r>
              <a:rPr lang="en-US" dirty="0"/>
              <a:t>Total Funding covered in fact sheet($mil).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BC5733-35D1-E0E1-405B-A8BFF4BE395C}"/>
              </a:ext>
            </a:extLst>
          </p:cNvPr>
          <p:cNvSpPr txBox="1"/>
          <p:nvPr/>
        </p:nvSpPr>
        <p:spPr>
          <a:xfrm>
            <a:off x="-216804" y="1095990"/>
            <a:ext cx="9680844" cy="51734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>
              <a:spcAft>
                <a:spcPts val="1200"/>
              </a:spcAft>
            </a:pPr>
            <a:r>
              <a:rPr lang="en-US" sz="2500" b="1" dirty="0">
                <a:solidFill>
                  <a:srgbClr val="36494D"/>
                </a:solidFill>
              </a:rPr>
              <a:t>Projects: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hlinkClick r:id="rId8"/>
              </a:rPr>
              <a:t>Greater transparency in state-level public education procurements</a:t>
            </a:r>
            <a:endParaRPr lang="en-US" sz="1600" b="1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B050"/>
                </a:solidFill>
              </a:rPr>
              <a:t>Instituto Mexicano para la Competitividad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$602,000, 2016-2020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hlinkClick r:id="rId9"/>
              </a:rPr>
              <a:t>Support Mexico to join the Extractive Industries Transparency Initiative (EITI</a:t>
            </a:r>
            <a:r>
              <a:rPr lang="en-US" sz="1600" b="1" dirty="0"/>
              <a:t>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B050"/>
                </a:solidFill>
              </a:rPr>
              <a:t>Instituto Mexicano para la Competitividad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$248,645, 2015-2017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hlinkClick r:id="rId10"/>
              </a:rPr>
              <a:t>Increased transparency through informed civic participation in local government</a:t>
            </a:r>
            <a:endParaRPr lang="en-US" sz="16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United Nations Development </a:t>
            </a:r>
            <a:r>
              <a:rPr lang="en-US" sz="1600" dirty="0" err="1"/>
              <a:t>Programme</a:t>
            </a:r>
            <a:endParaRPr lang="en-US" sz="16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$2.8m, 2016-2019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hlinkClick r:id="rId11"/>
              </a:rPr>
              <a:t>Program contribution to the World Bank Global Partnership for Social Accountability (GPSA) </a:t>
            </a:r>
            <a:r>
              <a:rPr lang="en-US" sz="1600" b="1" dirty="0" err="1">
                <a:hlinkClick r:id="rId11"/>
              </a:rPr>
              <a:t>MultiDonor</a:t>
            </a:r>
            <a:r>
              <a:rPr lang="en-US" sz="1600" b="1" dirty="0">
                <a:hlinkClick r:id="rId11"/>
              </a:rPr>
              <a:t> Trust Fund</a:t>
            </a:r>
            <a:endParaRPr lang="en-US" sz="16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World Bank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$2.7m, 2026-2019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hlinkClick r:id="rId12"/>
              </a:rPr>
              <a:t>Transparency and Integrity Rapid Response – Mexico</a:t>
            </a:r>
            <a:endParaRPr lang="en-US" sz="16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Checchi and Company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$6.8m, 2016-2022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hlinkClick r:id="rId13"/>
              </a:rPr>
              <a:t>Mexico Economic Policy Program (MEPP)</a:t>
            </a:r>
            <a:r>
              <a:rPr lang="en-US" sz="1600" b="1" dirty="0"/>
              <a:t>*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Abt</a:t>
            </a:r>
            <a:r>
              <a:rPr lang="en-US" sz="1600" dirty="0"/>
              <a:t> Associates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$22.3, 2013-2019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1600" b="1" i="0" dirty="0">
              <a:solidFill>
                <a:srgbClr val="36494D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560292-B91C-54A0-46B1-5DDD228EC788}"/>
              </a:ext>
            </a:extLst>
          </p:cNvPr>
          <p:cNvSpPr/>
          <p:nvPr/>
        </p:nvSpPr>
        <p:spPr>
          <a:xfrm>
            <a:off x="9464040" y="3760736"/>
            <a:ext cx="2118360" cy="192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6</a:t>
            </a:r>
            <a:endParaRPr lang="en-US" dirty="0"/>
          </a:p>
          <a:p>
            <a:pPr algn="ctr"/>
            <a:r>
              <a:rPr lang="en-US" dirty="0"/>
              <a:t>Total 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DB2C9-3639-5A59-133C-C619DB79AFFE}"/>
              </a:ext>
            </a:extLst>
          </p:cNvPr>
          <p:cNvSpPr txBox="1"/>
          <p:nvPr/>
        </p:nvSpPr>
        <p:spPr>
          <a:xfrm>
            <a:off x="0" y="6321315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usaid.gov/mexico (Accessed September 9, 2023):: </a:t>
            </a:r>
            <a:r>
              <a:rPr lang="en-US" sz="1000" dirty="0">
                <a:hlinkClick r:id="rId14"/>
              </a:rPr>
              <a:t>https://www.usaid.gov/sites/default/files/2022-05/OITFactSheet_November2016_ENG.pdf</a:t>
            </a:r>
            <a:r>
              <a:rPr lang="en-US" sz="1000" dirty="0"/>
              <a:t> </a:t>
            </a:r>
          </a:p>
          <a:p>
            <a:r>
              <a:rPr lang="en-US" sz="1000" b="1" dirty="0"/>
              <a:t>Note: </a:t>
            </a:r>
            <a:r>
              <a:rPr lang="en-US" sz="1000" dirty="0"/>
              <a:t>Project date and funding not provided in factsheet.</a:t>
            </a:r>
            <a:r>
              <a:rPr lang="en-US" sz="1000" b="1" dirty="0"/>
              <a:t>  </a:t>
            </a:r>
            <a:r>
              <a:rPr lang="en-US" sz="1000" dirty="0"/>
              <a:t>Fact sheet is noticeably dated (last updated in 2016 versus 2022 for all other fact sheets) and formatted differently than all other fact sheets. </a:t>
            </a:r>
          </a:p>
          <a:p>
            <a:r>
              <a:rPr lang="en-US" sz="1000" b="1" dirty="0"/>
              <a:t>*Note</a:t>
            </a:r>
            <a:r>
              <a:rPr lang="en-US" sz="1000" dirty="0"/>
              <a:t>: Authors could not confirm the </a:t>
            </a:r>
            <a:r>
              <a:rPr lang="en-US" sz="1000" dirty="0" err="1"/>
              <a:t>USASpending</a:t>
            </a:r>
            <a:r>
              <a:rPr lang="en-US" sz="1000" dirty="0"/>
              <a:t> data matches the project listed on the fact sheet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58609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259686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Fact Sheet: </a:t>
            </a:r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Sustainable Landscapes</a:t>
            </a:r>
            <a:endParaRPr lang="en-US" sz="3500" dirty="0">
              <a:solidFill>
                <a:srgbClr val="036C9E"/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alphaModFix amt="27000"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602" y="368886"/>
            <a:ext cx="575598" cy="5755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0D2B45-7D2D-36AA-4B28-F29C77F73D38}"/>
              </a:ext>
            </a:extLst>
          </p:cNvPr>
          <p:cNvSpPr/>
          <p:nvPr/>
        </p:nvSpPr>
        <p:spPr>
          <a:xfrm>
            <a:off x="9811038" y="1186898"/>
            <a:ext cx="2118360" cy="1920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$126.5</a:t>
            </a:r>
            <a:endParaRPr lang="en-US" dirty="0"/>
          </a:p>
          <a:p>
            <a:pPr algn="ctr"/>
            <a:r>
              <a:rPr lang="en-US" dirty="0"/>
              <a:t>Total Funding covered in fact sheet ($mil).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BC5733-35D1-E0E1-405B-A8BFF4BE395C}"/>
              </a:ext>
            </a:extLst>
          </p:cNvPr>
          <p:cNvSpPr txBox="1"/>
          <p:nvPr/>
        </p:nvSpPr>
        <p:spPr>
          <a:xfrm>
            <a:off x="-96630" y="1565406"/>
            <a:ext cx="9837881" cy="4958872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Sustainable Prosperous Communities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The Nature Conservancy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$31m, 2021-2026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Southern Mexico - Generating Employment and Sustainability (SURGES)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Palladium International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$29m, 2022-2027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Partnership for Net Zero Cities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RTI International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$24m, 2022-2027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Sustainable Landscapes Ventures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Conservation International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$9m (USAID) / $2m (leveraged funds), 2020-2025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Sustainable Management of Community Lands II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B050"/>
                </a:solidFill>
              </a:rPr>
              <a:t>Consejo Civil Mexicano para la Silvicultura Sostenible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$4.2m (USAID) / $4.2m (leveraged funds), 2018-2023</a:t>
            </a:r>
            <a:endParaRPr lang="en-US" sz="1600" b="1" dirty="0">
              <a:solidFill>
                <a:srgbClr val="36494D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Alliance for Sustainable Landscape and Markets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Rainforest Alliance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$4.1m (USAID) / $4.4m (leveraged funds), 2018-2023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CO2munitario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B050"/>
                </a:solidFill>
              </a:rPr>
              <a:t>Pronatura Mexico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$4.1m (USAID) / $4.1m (leveraged funds), 2019-2024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Sustainable Landscapes and Forest Transparency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U.S. Forest Service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$4m, 2020-2023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Applying the “</a:t>
            </a:r>
            <a:r>
              <a:rPr lang="en-US" sz="1600" b="1" dirty="0" err="1"/>
              <a:t>LandScale</a:t>
            </a:r>
            <a:r>
              <a:rPr lang="en-US" sz="1600" b="1" dirty="0"/>
              <a:t> Assessment Framework” in Mexico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Rainforest Alliance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/>
              <a:t>$1.3m (USAID) / $1.1m (leveraged funds), 2019-2023</a:t>
            </a:r>
            <a:endParaRPr lang="en-US" sz="1600" b="1" i="0" dirty="0">
              <a:solidFill>
                <a:srgbClr val="36494D"/>
              </a:solidFill>
              <a:effectLst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sz="1600" b="1" dirty="0">
              <a:solidFill>
                <a:srgbClr val="36494D"/>
              </a:solidFill>
            </a:endParaRPr>
          </a:p>
          <a:p>
            <a:pPr lvl="2"/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560292-B91C-54A0-46B1-5DDD228EC788}"/>
              </a:ext>
            </a:extLst>
          </p:cNvPr>
          <p:cNvSpPr/>
          <p:nvPr/>
        </p:nvSpPr>
        <p:spPr>
          <a:xfrm>
            <a:off x="9768840" y="3760736"/>
            <a:ext cx="2118360" cy="192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9</a:t>
            </a:r>
            <a:endParaRPr lang="en-US" dirty="0"/>
          </a:p>
          <a:p>
            <a:pPr algn="ctr"/>
            <a:r>
              <a:rPr lang="en-US" dirty="0"/>
              <a:t>Total 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DB2C9-3639-5A59-133C-C619DB79AFFE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usaid.gov/mexico (Accessed September 9, 2023): </a:t>
            </a:r>
            <a:r>
              <a:rPr lang="en-US" sz="1000" dirty="0">
                <a:hlinkClick r:id="rId8"/>
              </a:rPr>
              <a:t>https://www.usaid.gov/sites/default/files/2023-04/AIDMX%20OSD%20FS%20MARCH%202023.pdf</a:t>
            </a:r>
            <a:r>
              <a:rPr lang="en-US" sz="10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38FF93-A1EE-325D-603A-B44EB74E7145}"/>
              </a:ext>
            </a:extLst>
          </p:cNvPr>
          <p:cNvSpPr txBox="1"/>
          <p:nvPr/>
        </p:nvSpPr>
        <p:spPr>
          <a:xfrm>
            <a:off x="550401" y="1107298"/>
            <a:ext cx="3349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6494D"/>
                </a:solidFill>
              </a:rPr>
              <a:t>Projects</a:t>
            </a:r>
            <a:r>
              <a:rPr lang="en-US" b="1" dirty="0">
                <a:solidFill>
                  <a:srgbClr val="36494D"/>
                </a:solidFill>
              </a:rPr>
              <a:t>:</a:t>
            </a:r>
            <a:endParaRPr lang="en-US" sz="1800" b="1" dirty="0">
              <a:solidFill>
                <a:srgbClr val="3649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6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912" y="794656"/>
            <a:ext cx="10907486" cy="521049"/>
          </a:xfrm>
        </p:spPr>
        <p:txBody>
          <a:bodyPr>
            <a:noAutofit/>
          </a:bodyPr>
          <a:lstStyle/>
          <a:p>
            <a:r>
              <a:rPr lang="en-US" sz="3300" dirty="0">
                <a:solidFill>
                  <a:srgbClr val="036C9E"/>
                </a:solidFill>
              </a:rPr>
              <a:t>USAID localization: Mexico FY2021-2022</a:t>
            </a:r>
            <a:endParaRPr lang="en-US" sz="3300" dirty="0">
              <a:solidFill>
                <a:srgbClr val="036C9E"/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44A1A5-7B1F-45BF-8B98-CEA399D9CE62}"/>
              </a:ext>
            </a:extLst>
          </p:cNvPr>
          <p:cNvSpPr txBox="1"/>
          <p:nvPr/>
        </p:nvSpPr>
        <p:spPr>
          <a:xfrm>
            <a:off x="838200" y="1606923"/>
            <a:ext cx="10907486" cy="23544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6494D"/>
                </a:solidFill>
              </a:rPr>
              <a:t>USAID set a </a:t>
            </a:r>
            <a:r>
              <a:rPr lang="en-US" sz="2200" dirty="0">
                <a:solidFill>
                  <a:srgbClr val="36494D"/>
                </a:solidFill>
                <a:hlinkClick r:id="rId5"/>
              </a:rPr>
              <a:t>minimum 25% global target</a:t>
            </a:r>
            <a:r>
              <a:rPr lang="en-US" sz="2200" dirty="0">
                <a:solidFill>
                  <a:srgbClr val="36494D"/>
                </a:solidFill>
              </a:rPr>
              <a:t> for direct funding for national implementing partners by 2025 (starting from </a:t>
            </a:r>
            <a:r>
              <a:rPr lang="en-US" sz="2200" dirty="0">
                <a:solidFill>
                  <a:srgbClr val="36494D"/>
                </a:solidFill>
                <a:hlinkClick r:id="rId6"/>
              </a:rPr>
              <a:t>8.1% in 2020</a:t>
            </a:r>
            <a:r>
              <a:rPr lang="en-US" sz="2200" dirty="0">
                <a:solidFill>
                  <a:srgbClr val="36494D"/>
                </a:solidFill>
              </a:rPr>
              <a:t>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36494D"/>
                </a:solidFill>
              </a:rPr>
              <a:t>Country targets differ for each USAID mission, and should be higher than 25% in countries where local organizations have higher capacity to manage USAID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6494D"/>
                </a:solidFill>
              </a:rPr>
              <a:t>USAID Mexico exceeded the USAID global target in 2021 with a 30.5% direct local funding share, but that figure dropped to 11.2% in 2022</a:t>
            </a:r>
            <a:endParaRPr lang="en-US" sz="2200" b="0" i="0" dirty="0">
              <a:solidFill>
                <a:srgbClr val="36494D"/>
              </a:solidFill>
              <a:effectLst/>
              <a:latin typeface="Myriad Pro" panose="020B050303040302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36494D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6494D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8F960AA-F387-CC42-D5E9-56FA94E6F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44557"/>
              </p:ext>
            </p:extLst>
          </p:nvPr>
        </p:nvGraphicFramePr>
        <p:xfrm>
          <a:off x="838200" y="3671184"/>
          <a:ext cx="10390094" cy="2745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2E49924-16DA-A209-8ECA-0760F2A0D378}"/>
              </a:ext>
            </a:extLst>
          </p:cNvPr>
          <p:cNvSpPr txBox="1"/>
          <p:nvPr/>
        </p:nvSpPr>
        <p:spPr>
          <a:xfrm>
            <a:off x="0" y="6607133"/>
            <a:ext cx="978945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USAID, “Moving Toward a Model of Locally Led Development,” July 2023, </a:t>
            </a:r>
            <a:r>
              <a:rPr lang="en-US" sz="1000" dirty="0">
                <a:hlinkClick r:id="rId10"/>
              </a:rPr>
              <a:t>https://www.usaid.gov/localization/fy-2022-localization-progress-report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2459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525586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U.S. funding trends to Mexico: Findings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602" y="656685"/>
            <a:ext cx="575598" cy="5755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2B80BC-2F3A-BA2F-6949-0FB7ADDCD9D7}"/>
              </a:ext>
            </a:extLst>
          </p:cNvPr>
          <p:cNvSpPr txBox="1"/>
          <p:nvPr/>
        </p:nvSpPr>
        <p:spPr>
          <a:xfrm>
            <a:off x="644236" y="1696789"/>
            <a:ext cx="103285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Peace and Security-related funding dropped from $200m in 2019 to an annual average of $17.8m between 2020-2022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Democracy, Human Rights, and Governance-related funding in 2021 and 2022 decreased from prior years in absolute terms and as a share of the total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Program Support increased dramatically to $64.2m in 2021 and $59.1m in 2022 after an annual average of $7m between 2012-2020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USAID’s Environment-related funding decreased dramatically after 2017, with USAID only listing $6m total in environmental funding between 2018-2022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Zero funding was listed for either 2021 or 2022, indicating data lags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The lack of funding in this category is at odds with USAID Mexico’s fact sheets listing $126.5m in environment related funded </a:t>
            </a:r>
          </a:p>
        </p:txBody>
      </p:sp>
    </p:spTree>
    <p:extLst>
      <p:ext uri="{BB962C8B-B14F-4D97-AF65-F5344CB8AC3E}">
        <p14:creationId xmlns:p14="http://schemas.microsoft.com/office/powerpoint/2010/main" val="110954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Cond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30F55FC4E86843A38ABC983CBD33D2" ma:contentTypeVersion="13" ma:contentTypeDescription="Create a new document." ma:contentTypeScope="" ma:versionID="dda13ed14b1f93f165bcd6c894e5b343">
  <xsd:schema xmlns:xsd="http://www.w3.org/2001/XMLSchema" xmlns:xs="http://www.w3.org/2001/XMLSchema" xmlns:p="http://schemas.microsoft.com/office/2006/metadata/properties" xmlns:ns3="74d6482f-e53c-4fa7-ac87-951f9f66bd4c" xmlns:ns4="a000a540-4187-4d83-9c5e-4a95f0cedd1e" targetNamespace="http://schemas.microsoft.com/office/2006/metadata/properties" ma:root="true" ma:fieldsID="7ce9560a8beef7fce386425ed45952c5" ns3:_="" ns4:_="">
    <xsd:import namespace="74d6482f-e53c-4fa7-ac87-951f9f66bd4c"/>
    <xsd:import namespace="a000a540-4187-4d83-9c5e-4a95f0cedd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6482f-e53c-4fa7-ac87-951f9f66b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0a540-4187-4d83-9c5e-4a95f0cedd1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01F6E-1641-4996-AF01-273CF6262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d6482f-e53c-4fa7-ac87-951f9f66bd4c"/>
    <ds:schemaRef ds:uri="a000a540-4187-4d83-9c5e-4a95f0cedd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CA9148-F537-46B4-9627-F1EF2CA17AA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F2C1F7E-6EDF-404B-A6D8-9D70EA8D81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49878</TotalTime>
  <Words>1502</Words>
  <Application>Microsoft Macintosh PowerPoint</Application>
  <PresentationFormat>Widescreen</PresentationFormat>
  <Paragraphs>186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Myriad Pro</vt:lpstr>
      <vt:lpstr>Myriad Pro Cond</vt:lpstr>
      <vt:lpstr>Myriad Pro SemiCond</vt:lpstr>
      <vt:lpstr>Trebuchet MS</vt:lpstr>
      <vt:lpstr>Office Theme</vt:lpstr>
      <vt:lpstr>U.S. Foreign Assistance to Mexico A Preliminary overview of Publicly Available data</vt:lpstr>
      <vt:lpstr>USAID Mexico fact sheet analysis</vt:lpstr>
      <vt:lpstr>Fact Sheet: Crime and Violence Prevention</vt:lpstr>
      <vt:lpstr>Fact Sheet: Rule of Law</vt:lpstr>
      <vt:lpstr>Fact Sheet: Human Rights</vt:lpstr>
      <vt:lpstr>Fact Sheet: Enhancing Transparency and Integrity</vt:lpstr>
      <vt:lpstr>Fact Sheet: Sustainable Landscapes</vt:lpstr>
      <vt:lpstr>USAID localization: Mexico FY2021-2022</vt:lpstr>
      <vt:lpstr>U.S. funding trends to Mexico: Findings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John-Paul Roederer</dc:creator>
  <cp:lastModifiedBy>Jeffrey Hallock</cp:lastModifiedBy>
  <cp:revision>227</cp:revision>
  <dcterms:created xsi:type="dcterms:W3CDTF">2020-11-08T22:12:38Z</dcterms:created>
  <dcterms:modified xsi:type="dcterms:W3CDTF">2024-02-22T19:18:00Z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0x010100F230F55FC4E86843A38ABC983CBD33D2</vt:lpwstr>
  </property>
</Properties>
</file>