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8" r:id="rId5"/>
    <p:sldId id="398" r:id="rId6"/>
    <p:sldId id="397" r:id="rId7"/>
    <p:sldId id="389" r:id="rId8"/>
    <p:sldId id="267" r:id="rId9"/>
    <p:sldId id="403" r:id="rId10"/>
    <p:sldId id="391" r:id="rId11"/>
    <p:sldId id="393" r:id="rId12"/>
    <p:sldId id="365"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88F36F-F0EB-2F7C-FEF6-DF03438CFFDA}" name="Jonathan Fox" initials="JF" userId="S::fox@american.edu::6b1f3878-a74d-4e2c-ad3c-b69f8137c18b" providerId="AD"/>
  <p188:author id="{3EBE7F7D-B402-3BF5-4091-7304F24AA8C7}" name="Nicholas Chen" initials="NC" userId="eadb77c43221506f" providerId="Windows Live"/>
  <p188:author id="{C9A91FF6-324E-9A05-6B52-2E4A8177DFEE}" name="Jeffrey Hallock" initials="" userId="S::jh1227a@american.edu::5d641465-c2c6-40a7-ae48-342fd6e7613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omment" initials="JF" lastIdx="2" clrIdx="0">
    <p:extLst>
      <p:ext uri="{19B8F6BF-5375-455C-9EA6-DF929625EA0E}">
        <p15:presenceInfo xmlns:p15="http://schemas.microsoft.com/office/powerpoint/2012/main" userId="Commen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7CE"/>
    <a:srgbClr val="C6EFCE"/>
    <a:srgbClr val="36494D"/>
    <a:srgbClr val="036C9E"/>
    <a:srgbClr val="EEB1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60" autoAdjust="0"/>
    <p:restoredTop sz="96327" autoAdjust="0"/>
  </p:normalViewPr>
  <p:slideViewPr>
    <p:cSldViewPr snapToGrid="0">
      <p:cViewPr varScale="1">
        <p:scale>
          <a:sx n="123" d="100"/>
          <a:sy n="123" d="100"/>
        </p:scale>
        <p:origin x="336" y="192"/>
      </p:cViewPr>
      <p:guideLst>
        <p:guide orient="horz" pos="2184"/>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eadb77c43221506f/Documents/ARC_projects/Country%20Slides/fa.gov_malawi_dec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eadb77c43221506f/Documents/ARC_projects/Country%20Slides/fa.gov_malawi_dec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eadb77c43221506f/Documents/ARC_projects/Country%20Slides/fa.gov_malawi_dec23.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[fa.gov_malawi_dec23.xlsx]localization_bar!PivotTable8</c:name>
    <c:fmtId val="4"/>
  </c:pivotSource>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1200" spc="0" baseline="0">
                <a:solidFill>
                  <a:sysClr val="windowText" lastClr="000000">
                    <a:lumMod val="65000"/>
                    <a:lumOff val="35000"/>
                  </a:sysClr>
                </a:solidFill>
                <a:latin typeface="+mn-lt"/>
                <a:ea typeface="+mn-ea"/>
                <a:cs typeface="+mn-cs"/>
              </a:defRPr>
            </a:pPr>
            <a:r>
              <a:rPr lang="en-US" sz="1800" b="1" i="0" u="none" strike="noStrike" kern="1200" spc="0" baseline="0" dirty="0">
                <a:solidFill>
                  <a:prstClr val="black">
                    <a:lumMod val="65000"/>
                    <a:lumOff val="35000"/>
                  </a:prstClr>
                </a:solidFill>
                <a:effectLst/>
              </a:rPr>
              <a:t>Local &amp; International Share of Direct USAID Funding to Malawi: FY2021-2022 </a:t>
            </a:r>
            <a:endParaRPr lang="en-US" sz="1800" b="1" i="0" u="none" strike="noStrike" kern="1200" spc="0" baseline="0" dirty="0">
              <a:solidFill>
                <a:prstClr val="black">
                  <a:lumMod val="65000"/>
                  <a:lumOff val="35000"/>
                </a:prstClr>
              </a:solidFill>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yriad Pro"/>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dLblPos val="ct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2">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74.9%</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5"/>
        <c:spPr>
          <a:solidFill>
            <a:schemeClr val="accent2">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73.2%</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6"/>
        <c:spPr>
          <a:solidFill>
            <a:schemeClr val="accent1">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26.8</a:t>
                </a:r>
                <a:r>
                  <a:rPr lang="en-US"/>
                  <a: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7"/>
        <c:spPr>
          <a:solidFill>
            <a:schemeClr val="accent1">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25.1%</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8"/>
        <c:spPr>
          <a:solidFill>
            <a:schemeClr val="accent1">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26.8</a:t>
                </a:r>
                <a:r>
                  <a:rPr lang="en-US"/>
                  <a: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10"/>
        <c:spPr>
          <a:solidFill>
            <a:schemeClr val="accent1">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25.1%</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11"/>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2">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73.2%</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13"/>
        <c:spPr>
          <a:solidFill>
            <a:schemeClr val="accent2">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74.9%</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14"/>
        <c:spPr>
          <a:solidFill>
            <a:schemeClr val="accent1">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26.8</a:t>
                </a:r>
                <a:r>
                  <a:rPr lang="en-US"/>
                  <a: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16"/>
        <c:spPr>
          <a:solidFill>
            <a:schemeClr val="accent1">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25.1%</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17"/>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2">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73.2%</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19"/>
        <c:spPr>
          <a:solidFill>
            <a:schemeClr val="accent2">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74.9%</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s>
    <c:plotArea>
      <c:layout/>
      <c:barChart>
        <c:barDir val="bar"/>
        <c:grouping val="percentStacked"/>
        <c:varyColors val="0"/>
        <c:ser>
          <c:idx val="0"/>
          <c:order val="0"/>
          <c:tx>
            <c:strRef>
              <c:f>localization_bar!$B$1:$B$2</c:f>
              <c:strCache>
                <c:ptCount val="1"/>
                <c:pt idx="0">
                  <c:v>Local</c:v>
                </c:pt>
              </c:strCache>
            </c:strRef>
          </c:tx>
          <c:spPr>
            <a:solidFill>
              <a:srgbClr val="FF0000"/>
            </a:solidFill>
            <a:ln>
              <a:noFill/>
            </a:ln>
            <a:effectLst/>
          </c:spPr>
          <c:invertIfNegative val="0"/>
          <c:dLbls>
            <c:dLbl>
              <c:idx val="0"/>
              <c:tx>
                <c:rich>
                  <a:bodyPr/>
                  <a:lstStyle/>
                  <a:p>
                    <a:r>
                      <a:rPr lang="en-US" b="1"/>
                      <a:t>26.8</a:t>
                    </a:r>
                    <a:r>
                      <a:rPr lang="en-US"/>
                      <a:t>%</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775F-42F5-BC7A-8D75E1E77ECA}"/>
                </c:ext>
              </c:extLst>
            </c:dLbl>
            <c:dLbl>
              <c:idx val="1"/>
              <c:tx>
                <c:rich>
                  <a:bodyPr/>
                  <a:lstStyle/>
                  <a:p>
                    <a:r>
                      <a:rPr lang="en-US" b="1"/>
                      <a:t>25.1%</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775F-42F5-BC7A-8D75E1E77ECA}"/>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localization_bar!$A$3:$A$5</c:f>
              <c:strCache>
                <c:ptCount val="2"/>
                <c:pt idx="0">
                  <c:v>2022</c:v>
                </c:pt>
                <c:pt idx="1">
                  <c:v>2021</c:v>
                </c:pt>
              </c:strCache>
            </c:strRef>
          </c:cat>
          <c:val>
            <c:numRef>
              <c:f>localization_bar!$B$3:$B$5</c:f>
              <c:numCache>
                <c:formatCode>General</c:formatCode>
                <c:ptCount val="2"/>
                <c:pt idx="0">
                  <c:v>26.8</c:v>
                </c:pt>
                <c:pt idx="1">
                  <c:v>25.1</c:v>
                </c:pt>
              </c:numCache>
            </c:numRef>
          </c:val>
          <c:extLst>
            <c:ext xmlns:c16="http://schemas.microsoft.com/office/drawing/2014/chart" uri="{C3380CC4-5D6E-409C-BE32-E72D297353CC}">
              <c16:uniqueId val="{00000002-775F-42F5-BC7A-8D75E1E77ECA}"/>
            </c:ext>
          </c:extLst>
        </c:ser>
        <c:ser>
          <c:idx val="1"/>
          <c:order val="1"/>
          <c:tx>
            <c:strRef>
              <c:f>localization_bar!$C$1:$C$2</c:f>
              <c:strCache>
                <c:ptCount val="1"/>
                <c:pt idx="0">
                  <c:v>International</c:v>
                </c:pt>
              </c:strCache>
            </c:strRef>
          </c:tx>
          <c:spPr>
            <a:solidFill>
              <a:srgbClr val="00B050"/>
            </a:solidFill>
            <a:ln>
              <a:noFill/>
            </a:ln>
            <a:effectLst/>
          </c:spPr>
          <c:invertIfNegative val="0"/>
          <c:dLbls>
            <c:dLbl>
              <c:idx val="0"/>
              <c:tx>
                <c:rich>
                  <a:bodyPr/>
                  <a:lstStyle/>
                  <a:p>
                    <a:r>
                      <a:rPr lang="en-US" b="1"/>
                      <a:t>73.2%</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775F-42F5-BC7A-8D75E1E77ECA}"/>
                </c:ext>
              </c:extLst>
            </c:dLbl>
            <c:dLbl>
              <c:idx val="1"/>
              <c:tx>
                <c:rich>
                  <a:bodyPr/>
                  <a:lstStyle/>
                  <a:p>
                    <a:r>
                      <a:rPr lang="en-US" b="1"/>
                      <a:t>74.9%</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775F-42F5-BC7A-8D75E1E77ECA}"/>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localization_bar!$A$3:$A$5</c:f>
              <c:strCache>
                <c:ptCount val="2"/>
                <c:pt idx="0">
                  <c:v>2022</c:v>
                </c:pt>
                <c:pt idx="1">
                  <c:v>2021</c:v>
                </c:pt>
              </c:strCache>
            </c:strRef>
          </c:cat>
          <c:val>
            <c:numRef>
              <c:f>localization_bar!$C$3:$C$5</c:f>
              <c:numCache>
                <c:formatCode>General</c:formatCode>
                <c:ptCount val="2"/>
                <c:pt idx="0">
                  <c:v>73.2</c:v>
                </c:pt>
                <c:pt idx="1">
                  <c:v>74.900000000000006</c:v>
                </c:pt>
              </c:numCache>
            </c:numRef>
          </c:val>
          <c:extLst>
            <c:ext xmlns:c16="http://schemas.microsoft.com/office/drawing/2014/chart" uri="{C3380CC4-5D6E-409C-BE32-E72D297353CC}">
              <c16:uniqueId val="{00000005-775F-42F5-BC7A-8D75E1E77ECA}"/>
            </c:ext>
          </c:extLst>
        </c:ser>
        <c:dLbls>
          <c:showLegendKey val="0"/>
          <c:showVal val="0"/>
          <c:showCatName val="0"/>
          <c:showSerName val="0"/>
          <c:showPercent val="0"/>
          <c:showBubbleSize val="0"/>
        </c:dLbls>
        <c:gapWidth val="219"/>
        <c:overlap val="100"/>
        <c:axId val="1364304016"/>
        <c:axId val="1243431600"/>
      </c:barChart>
      <c:catAx>
        <c:axId val="13643040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43431600"/>
        <c:crosses val="autoZero"/>
        <c:auto val="1"/>
        <c:lblAlgn val="ctr"/>
        <c:lblOffset val="100"/>
        <c:noMultiLvlLbl val="0"/>
      </c:catAx>
      <c:valAx>
        <c:axId val="124343160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364304016"/>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yriad Pro"/>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yriad Pro"/>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[fa.gov_malawi_dec23.xlsx]by_agency!PivotTable3</c:name>
    <c:fmtId val="4"/>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0" i="0" u="none" strike="noStrike" kern="1200" spc="0" baseline="0" dirty="0">
                <a:solidFill>
                  <a:sysClr val="windowText" lastClr="000000">
                    <a:lumMod val="65000"/>
                    <a:lumOff val="35000"/>
                  </a:sysClr>
                </a:solidFill>
              </a:rPr>
              <a:t>U.S. Malawi Funding by Managing Agency: FY2012-2022*</a:t>
            </a:r>
          </a:p>
          <a:p>
            <a:pPr>
              <a:defRPr/>
            </a:pPr>
            <a:r>
              <a:rPr lang="en-US" sz="1400" b="0" i="0" u="none" strike="noStrike" kern="1200" spc="0" baseline="0" dirty="0">
                <a:solidFill>
                  <a:prstClr val="black">
                    <a:lumMod val="65000"/>
                    <a:lumOff val="35000"/>
                  </a:prstClr>
                </a:solidFill>
                <a:effectLst/>
              </a:rPr>
              <a:t>Hovering the cursor over each bar segment provides values </a:t>
            </a:r>
            <a:endParaRPr lang="en-US" sz="1400" b="0" i="0" u="none" strike="noStrike" kern="1200" spc="0" baseline="0" dirty="0">
              <a:solidFill>
                <a:sysClr val="windowText" lastClr="000000">
                  <a:lumMod val="65000"/>
                  <a:lumOff val="35000"/>
                </a:sysClr>
              </a:solidFill>
            </a:endParaRPr>
          </a:p>
        </c:rich>
      </c:tx>
      <c:layout>
        <c:manualLayout>
          <c:xMode val="edge"/>
          <c:yMode val="edge"/>
          <c:x val="0.17628067217397228"/>
          <c:y val="1.47743044954126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9.7501622042150127E-2"/>
          <c:y val="0.14645406892995738"/>
          <c:w val="0.90249837795784993"/>
          <c:h val="0.612012999951141"/>
        </c:manualLayout>
      </c:layout>
      <c:barChart>
        <c:barDir val="col"/>
        <c:grouping val="stacked"/>
        <c:varyColors val="0"/>
        <c:ser>
          <c:idx val="0"/>
          <c:order val="0"/>
          <c:tx>
            <c:strRef>
              <c:f>by_agency!$B$1:$B$2</c:f>
              <c:strCache>
                <c:ptCount val="1"/>
                <c:pt idx="0">
                  <c:v>U.S. Agency for International Development</c:v>
                </c:pt>
              </c:strCache>
            </c:strRef>
          </c:tx>
          <c:spPr>
            <a:solidFill>
              <a:schemeClr val="accent1"/>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by_agency!$B$3:$B$14</c:f>
              <c:numCache>
                <c:formatCode>"$"#,##0</c:formatCode>
                <c:ptCount val="11"/>
                <c:pt idx="0">
                  <c:v>141101816</c:v>
                </c:pt>
                <c:pt idx="1">
                  <c:v>162233807</c:v>
                </c:pt>
                <c:pt idx="2">
                  <c:v>163781068</c:v>
                </c:pt>
                <c:pt idx="3">
                  <c:v>157773142</c:v>
                </c:pt>
                <c:pt idx="4">
                  <c:v>264691968</c:v>
                </c:pt>
                <c:pt idx="5">
                  <c:v>269741068</c:v>
                </c:pt>
                <c:pt idx="6">
                  <c:v>242722391</c:v>
                </c:pt>
                <c:pt idx="7">
                  <c:v>238758906</c:v>
                </c:pt>
                <c:pt idx="8">
                  <c:v>223016492</c:v>
                </c:pt>
                <c:pt idx="9">
                  <c:v>217610512</c:v>
                </c:pt>
                <c:pt idx="10">
                  <c:v>226237458</c:v>
                </c:pt>
              </c:numCache>
            </c:numRef>
          </c:val>
          <c:extLst>
            <c:ext xmlns:c16="http://schemas.microsoft.com/office/drawing/2014/chart" uri="{C3380CC4-5D6E-409C-BE32-E72D297353CC}">
              <c16:uniqueId val="{00000000-2A65-4FBA-9A0D-87BD6437C160}"/>
            </c:ext>
          </c:extLst>
        </c:ser>
        <c:ser>
          <c:idx val="1"/>
          <c:order val="1"/>
          <c:tx>
            <c:strRef>
              <c:f>by_agency!$C$1:$C$2</c:f>
              <c:strCache>
                <c:ptCount val="1"/>
                <c:pt idx="0">
                  <c:v>Department of Health and Human Services</c:v>
                </c:pt>
              </c:strCache>
            </c:strRef>
          </c:tx>
          <c:spPr>
            <a:solidFill>
              <a:schemeClr val="accent2"/>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by_agency!$C$3:$C$14</c:f>
              <c:numCache>
                <c:formatCode>"$"#,##0</c:formatCode>
                <c:ptCount val="11"/>
                <c:pt idx="0">
                  <c:v>25664846</c:v>
                </c:pt>
                <c:pt idx="1">
                  <c:v>31945287</c:v>
                </c:pt>
                <c:pt idx="2">
                  <c:v>36161022</c:v>
                </c:pt>
                <c:pt idx="3">
                  <c:v>18417819</c:v>
                </c:pt>
                <c:pt idx="4">
                  <c:v>33532970</c:v>
                </c:pt>
                <c:pt idx="5">
                  <c:v>41160333</c:v>
                </c:pt>
                <c:pt idx="6">
                  <c:v>52885901</c:v>
                </c:pt>
                <c:pt idx="7">
                  <c:v>65879684</c:v>
                </c:pt>
                <c:pt idx="8">
                  <c:v>72044817</c:v>
                </c:pt>
                <c:pt idx="9">
                  <c:v>47402018</c:v>
                </c:pt>
                <c:pt idx="10">
                  <c:v>92575980</c:v>
                </c:pt>
              </c:numCache>
            </c:numRef>
          </c:val>
          <c:extLst>
            <c:ext xmlns:c16="http://schemas.microsoft.com/office/drawing/2014/chart" uri="{C3380CC4-5D6E-409C-BE32-E72D297353CC}">
              <c16:uniqueId val="{00000001-2A65-4FBA-9A0D-87BD6437C160}"/>
            </c:ext>
          </c:extLst>
        </c:ser>
        <c:ser>
          <c:idx val="2"/>
          <c:order val="2"/>
          <c:tx>
            <c:strRef>
              <c:f>by_agency!$D$1:$D$2</c:f>
              <c:strCache>
                <c:ptCount val="1"/>
                <c:pt idx="0">
                  <c:v>Millennium Challenge Corporation</c:v>
                </c:pt>
              </c:strCache>
            </c:strRef>
          </c:tx>
          <c:spPr>
            <a:solidFill>
              <a:schemeClr val="accent3"/>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by_agency!$D$3:$D$14</c:f>
              <c:numCache>
                <c:formatCode>"$"#,##0</c:formatCode>
                <c:ptCount val="11"/>
                <c:pt idx="0">
                  <c:v>387752</c:v>
                </c:pt>
                <c:pt idx="1">
                  <c:v>4982684</c:v>
                </c:pt>
                <c:pt idx="2">
                  <c:v>15547484</c:v>
                </c:pt>
                <c:pt idx="3">
                  <c:v>21853877</c:v>
                </c:pt>
                <c:pt idx="4">
                  <c:v>61811883</c:v>
                </c:pt>
                <c:pt idx="5">
                  <c:v>108269334</c:v>
                </c:pt>
                <c:pt idx="6">
                  <c:v>73452301</c:v>
                </c:pt>
                <c:pt idx="7">
                  <c:v>75515611</c:v>
                </c:pt>
                <c:pt idx="8">
                  <c:v>-675824</c:v>
                </c:pt>
                <c:pt idx="9">
                  <c:v>2327336</c:v>
                </c:pt>
                <c:pt idx="10">
                  <c:v>3595539</c:v>
                </c:pt>
              </c:numCache>
            </c:numRef>
          </c:val>
          <c:extLst>
            <c:ext xmlns:c16="http://schemas.microsoft.com/office/drawing/2014/chart" uri="{C3380CC4-5D6E-409C-BE32-E72D297353CC}">
              <c16:uniqueId val="{00000002-2A65-4FBA-9A0D-87BD6437C160}"/>
            </c:ext>
          </c:extLst>
        </c:ser>
        <c:ser>
          <c:idx val="3"/>
          <c:order val="3"/>
          <c:tx>
            <c:strRef>
              <c:f>by_agency!$E$1:$E$2</c:f>
              <c:strCache>
                <c:ptCount val="1"/>
                <c:pt idx="0">
                  <c:v>Department of Agriculture</c:v>
                </c:pt>
              </c:strCache>
            </c:strRef>
          </c:tx>
          <c:spPr>
            <a:solidFill>
              <a:schemeClr val="accent4"/>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by_agency!$E$3:$E$14</c:f>
              <c:numCache>
                <c:formatCode>"$"#,##0</c:formatCode>
                <c:ptCount val="11"/>
                <c:pt idx="0">
                  <c:v>6097881</c:v>
                </c:pt>
                <c:pt idx="1">
                  <c:v>7158606</c:v>
                </c:pt>
                <c:pt idx="2">
                  <c:v>10760153</c:v>
                </c:pt>
                <c:pt idx="3">
                  <c:v>6447599</c:v>
                </c:pt>
                <c:pt idx="4">
                  <c:v>9990576</c:v>
                </c:pt>
                <c:pt idx="5">
                  <c:v>23007873</c:v>
                </c:pt>
                <c:pt idx="6">
                  <c:v>17327572</c:v>
                </c:pt>
                <c:pt idx="7">
                  <c:v>1564765</c:v>
                </c:pt>
                <c:pt idx="8">
                  <c:v>12527019</c:v>
                </c:pt>
                <c:pt idx="9">
                  <c:v>3480412</c:v>
                </c:pt>
                <c:pt idx="10">
                  <c:v>7998513</c:v>
                </c:pt>
              </c:numCache>
            </c:numRef>
          </c:val>
          <c:extLst>
            <c:ext xmlns:c16="http://schemas.microsoft.com/office/drawing/2014/chart" uri="{C3380CC4-5D6E-409C-BE32-E72D297353CC}">
              <c16:uniqueId val="{00000003-2A65-4FBA-9A0D-87BD6437C160}"/>
            </c:ext>
          </c:extLst>
        </c:ser>
        <c:ser>
          <c:idx val="4"/>
          <c:order val="4"/>
          <c:tx>
            <c:strRef>
              <c:f>by_agency!$F$1:$F$2</c:f>
              <c:strCache>
                <c:ptCount val="1"/>
                <c:pt idx="0">
                  <c:v>Peace Corps</c:v>
                </c:pt>
              </c:strCache>
            </c:strRef>
          </c:tx>
          <c:spPr>
            <a:solidFill>
              <a:schemeClr val="accent5"/>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by_agency!$F$3:$F$14</c:f>
              <c:numCache>
                <c:formatCode>"$"#,##0</c:formatCode>
                <c:ptCount val="11"/>
                <c:pt idx="0">
                  <c:v>2697670</c:v>
                </c:pt>
                <c:pt idx="1">
                  <c:v>3607645</c:v>
                </c:pt>
                <c:pt idx="2">
                  <c:v>3287970</c:v>
                </c:pt>
                <c:pt idx="3">
                  <c:v>3215463</c:v>
                </c:pt>
                <c:pt idx="4">
                  <c:v>3835016</c:v>
                </c:pt>
                <c:pt idx="5">
                  <c:v>3742462</c:v>
                </c:pt>
                <c:pt idx="6">
                  <c:v>3517367</c:v>
                </c:pt>
                <c:pt idx="7">
                  <c:v>3639768</c:v>
                </c:pt>
                <c:pt idx="8">
                  <c:v>3199568</c:v>
                </c:pt>
                <c:pt idx="9">
                  <c:v>2292919</c:v>
                </c:pt>
                <c:pt idx="10">
                  <c:v>2256146</c:v>
                </c:pt>
              </c:numCache>
            </c:numRef>
          </c:val>
          <c:extLst>
            <c:ext xmlns:c16="http://schemas.microsoft.com/office/drawing/2014/chart" uri="{C3380CC4-5D6E-409C-BE32-E72D297353CC}">
              <c16:uniqueId val="{00000004-2A65-4FBA-9A0D-87BD6437C160}"/>
            </c:ext>
          </c:extLst>
        </c:ser>
        <c:ser>
          <c:idx val="5"/>
          <c:order val="5"/>
          <c:tx>
            <c:strRef>
              <c:f>by_agency!$G$1:$G$2</c:f>
              <c:strCache>
                <c:ptCount val="1"/>
                <c:pt idx="0">
                  <c:v>Department of State</c:v>
                </c:pt>
              </c:strCache>
            </c:strRef>
          </c:tx>
          <c:spPr>
            <a:solidFill>
              <a:schemeClr val="accent6"/>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by_agency!$G$3:$G$14</c:f>
              <c:numCache>
                <c:formatCode>"$"#,##0</c:formatCode>
                <c:ptCount val="11"/>
                <c:pt idx="0">
                  <c:v>1035371</c:v>
                </c:pt>
                <c:pt idx="1">
                  <c:v>4642210</c:v>
                </c:pt>
                <c:pt idx="2">
                  <c:v>573281</c:v>
                </c:pt>
                <c:pt idx="3">
                  <c:v>729527</c:v>
                </c:pt>
                <c:pt idx="4">
                  <c:v>2541532</c:v>
                </c:pt>
                <c:pt idx="5">
                  <c:v>1307129</c:v>
                </c:pt>
                <c:pt idx="6">
                  <c:v>2513787</c:v>
                </c:pt>
                <c:pt idx="7">
                  <c:v>6876835</c:v>
                </c:pt>
                <c:pt idx="8">
                  <c:v>894464</c:v>
                </c:pt>
                <c:pt idx="9">
                  <c:v>1608020</c:v>
                </c:pt>
                <c:pt idx="10">
                  <c:v>4025175</c:v>
                </c:pt>
              </c:numCache>
            </c:numRef>
          </c:val>
          <c:extLst>
            <c:ext xmlns:c16="http://schemas.microsoft.com/office/drawing/2014/chart" uri="{C3380CC4-5D6E-409C-BE32-E72D297353CC}">
              <c16:uniqueId val="{00000005-2A65-4FBA-9A0D-87BD6437C160}"/>
            </c:ext>
          </c:extLst>
        </c:ser>
        <c:ser>
          <c:idx val="6"/>
          <c:order val="6"/>
          <c:tx>
            <c:strRef>
              <c:f>by_agency!$H$1:$H$2</c:f>
              <c:strCache>
                <c:ptCount val="1"/>
                <c:pt idx="0">
                  <c:v>Department of Defense</c:v>
                </c:pt>
              </c:strCache>
            </c:strRef>
          </c:tx>
          <c:spPr>
            <a:solidFill>
              <a:schemeClr val="accent1">
                <a:lumMod val="60000"/>
              </a:schemeClr>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by_agency!$H$3:$H$14</c:f>
              <c:numCache>
                <c:formatCode>"$"#,##0</c:formatCode>
                <c:ptCount val="11"/>
                <c:pt idx="0">
                  <c:v>551600</c:v>
                </c:pt>
                <c:pt idx="1">
                  <c:v>2254911</c:v>
                </c:pt>
                <c:pt idx="2">
                  <c:v>1389230</c:v>
                </c:pt>
                <c:pt idx="3">
                  <c:v>130385</c:v>
                </c:pt>
                <c:pt idx="4">
                  <c:v>2063113</c:v>
                </c:pt>
                <c:pt idx="5">
                  <c:v>1555220</c:v>
                </c:pt>
                <c:pt idx="6">
                  <c:v>1946356</c:v>
                </c:pt>
                <c:pt idx="7">
                  <c:v>2581776</c:v>
                </c:pt>
                <c:pt idx="8">
                  <c:v>2324486</c:v>
                </c:pt>
              </c:numCache>
            </c:numRef>
          </c:val>
          <c:extLst>
            <c:ext xmlns:c16="http://schemas.microsoft.com/office/drawing/2014/chart" uri="{C3380CC4-5D6E-409C-BE32-E72D297353CC}">
              <c16:uniqueId val="{00000006-2A65-4FBA-9A0D-87BD6437C160}"/>
            </c:ext>
          </c:extLst>
        </c:ser>
        <c:ser>
          <c:idx val="7"/>
          <c:order val="7"/>
          <c:tx>
            <c:strRef>
              <c:f>by_agency!$I$1:$I$2</c:f>
              <c:strCache>
                <c:ptCount val="1"/>
                <c:pt idx="0">
                  <c:v>African Development Foundation</c:v>
                </c:pt>
              </c:strCache>
            </c:strRef>
          </c:tx>
          <c:spPr>
            <a:solidFill>
              <a:schemeClr val="accent2">
                <a:lumMod val="60000"/>
              </a:schemeClr>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by_agency!$I$3:$I$14</c:f>
              <c:numCache>
                <c:formatCode>"$"#,##0</c:formatCode>
                <c:ptCount val="11"/>
                <c:pt idx="0">
                  <c:v>1487584</c:v>
                </c:pt>
                <c:pt idx="1">
                  <c:v>1516994</c:v>
                </c:pt>
                <c:pt idx="2">
                  <c:v>654842</c:v>
                </c:pt>
                <c:pt idx="3">
                  <c:v>589471</c:v>
                </c:pt>
                <c:pt idx="4">
                  <c:v>651169</c:v>
                </c:pt>
                <c:pt idx="5">
                  <c:v>829750</c:v>
                </c:pt>
                <c:pt idx="6">
                  <c:v>723046</c:v>
                </c:pt>
                <c:pt idx="7">
                  <c:v>859020</c:v>
                </c:pt>
                <c:pt idx="8">
                  <c:v>991066</c:v>
                </c:pt>
                <c:pt idx="9">
                  <c:v>935506</c:v>
                </c:pt>
                <c:pt idx="10">
                  <c:v>1291424</c:v>
                </c:pt>
              </c:numCache>
            </c:numRef>
          </c:val>
          <c:extLst>
            <c:ext xmlns:c16="http://schemas.microsoft.com/office/drawing/2014/chart" uri="{C3380CC4-5D6E-409C-BE32-E72D297353CC}">
              <c16:uniqueId val="{00000007-2A65-4FBA-9A0D-87BD6437C160}"/>
            </c:ext>
          </c:extLst>
        </c:ser>
        <c:ser>
          <c:idx val="8"/>
          <c:order val="8"/>
          <c:tx>
            <c:strRef>
              <c:f>by_agency!$J$1:$J$2</c:f>
              <c:strCache>
                <c:ptCount val="1"/>
                <c:pt idx="0">
                  <c:v>Trade and Development Agency</c:v>
                </c:pt>
              </c:strCache>
            </c:strRef>
          </c:tx>
          <c:spPr>
            <a:solidFill>
              <a:schemeClr val="accent3">
                <a:lumMod val="60000"/>
              </a:schemeClr>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by_agency!$J$3:$J$14</c:f>
              <c:numCache>
                <c:formatCode>General</c:formatCode>
                <c:ptCount val="11"/>
                <c:pt idx="2" formatCode="&quot;$&quot;#,##0">
                  <c:v>125125</c:v>
                </c:pt>
                <c:pt idx="3" formatCode="&quot;$&quot;#,##0">
                  <c:v>174586</c:v>
                </c:pt>
                <c:pt idx="4" formatCode="&quot;$&quot;#,##0">
                  <c:v>323942</c:v>
                </c:pt>
                <c:pt idx="5" formatCode="&quot;$&quot;#,##0">
                  <c:v>289980</c:v>
                </c:pt>
                <c:pt idx="6" formatCode="&quot;$&quot;#,##0">
                  <c:v>102600</c:v>
                </c:pt>
                <c:pt idx="7" formatCode="&quot;$&quot;#,##0">
                  <c:v>423793</c:v>
                </c:pt>
                <c:pt idx="8" formatCode="&quot;$&quot;#,##0">
                  <c:v>165434</c:v>
                </c:pt>
                <c:pt idx="9" formatCode="&quot;$&quot;#,##0">
                  <c:v>108527</c:v>
                </c:pt>
              </c:numCache>
            </c:numRef>
          </c:val>
          <c:extLst>
            <c:ext xmlns:c16="http://schemas.microsoft.com/office/drawing/2014/chart" uri="{C3380CC4-5D6E-409C-BE32-E72D297353CC}">
              <c16:uniqueId val="{00000008-2A65-4FBA-9A0D-87BD6437C160}"/>
            </c:ext>
          </c:extLst>
        </c:ser>
        <c:ser>
          <c:idx val="9"/>
          <c:order val="9"/>
          <c:tx>
            <c:strRef>
              <c:f>by_agency!$K$1:$K$2</c:f>
              <c:strCache>
                <c:ptCount val="1"/>
                <c:pt idx="0">
                  <c:v>Department of the Treasury</c:v>
                </c:pt>
              </c:strCache>
            </c:strRef>
          </c:tx>
          <c:spPr>
            <a:solidFill>
              <a:schemeClr val="accent4">
                <a:lumMod val="60000"/>
              </a:schemeClr>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by_agency!$K$3:$K$14</c:f>
              <c:numCache>
                <c:formatCode>General</c:formatCode>
                <c:ptCount val="11"/>
                <c:pt idx="0" formatCode="&quot;$&quot;#,##0">
                  <c:v>1535</c:v>
                </c:pt>
                <c:pt idx="2" formatCode="&quot;$&quot;#,##0">
                  <c:v>243699</c:v>
                </c:pt>
                <c:pt idx="3" formatCode="&quot;$&quot;#,##0">
                  <c:v>252975</c:v>
                </c:pt>
                <c:pt idx="4" formatCode="&quot;$&quot;#,##0">
                  <c:v>125998</c:v>
                </c:pt>
                <c:pt idx="5" formatCode="&quot;$&quot;#,##0">
                  <c:v>169525</c:v>
                </c:pt>
                <c:pt idx="6" formatCode="&quot;$&quot;#,##0">
                  <c:v>229032</c:v>
                </c:pt>
                <c:pt idx="7" formatCode="&quot;$&quot;#,##0">
                  <c:v>7532</c:v>
                </c:pt>
              </c:numCache>
            </c:numRef>
          </c:val>
          <c:extLst>
            <c:ext xmlns:c16="http://schemas.microsoft.com/office/drawing/2014/chart" uri="{C3380CC4-5D6E-409C-BE32-E72D297353CC}">
              <c16:uniqueId val="{00000009-2A65-4FBA-9A0D-87BD6437C160}"/>
            </c:ext>
          </c:extLst>
        </c:ser>
        <c:ser>
          <c:idx val="10"/>
          <c:order val="10"/>
          <c:tx>
            <c:strRef>
              <c:f>by_agency!$L$1:$L$2</c:f>
              <c:strCache>
                <c:ptCount val="1"/>
                <c:pt idx="0">
                  <c:v>Department of the Interior</c:v>
                </c:pt>
              </c:strCache>
            </c:strRef>
          </c:tx>
          <c:spPr>
            <a:solidFill>
              <a:schemeClr val="accent5">
                <a:lumMod val="60000"/>
              </a:schemeClr>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by_agency!$L$3:$L$14</c:f>
              <c:numCache>
                <c:formatCode>General</c:formatCode>
                <c:ptCount val="11"/>
                <c:pt idx="2" formatCode="&quot;$&quot;#,##0">
                  <c:v>68180</c:v>
                </c:pt>
                <c:pt idx="5" formatCode="&quot;$&quot;#,##0">
                  <c:v>170671</c:v>
                </c:pt>
                <c:pt idx="6" formatCode="&quot;$&quot;#,##0">
                  <c:v>465250</c:v>
                </c:pt>
                <c:pt idx="8" formatCode="&quot;$&quot;#,##0">
                  <c:v>-130484</c:v>
                </c:pt>
                <c:pt idx="9" formatCode="&quot;$&quot;#,##0">
                  <c:v>68340</c:v>
                </c:pt>
              </c:numCache>
            </c:numRef>
          </c:val>
          <c:extLst>
            <c:ext xmlns:c16="http://schemas.microsoft.com/office/drawing/2014/chart" uri="{C3380CC4-5D6E-409C-BE32-E72D297353CC}">
              <c16:uniqueId val="{0000000A-2A65-4FBA-9A0D-87BD6437C160}"/>
            </c:ext>
          </c:extLst>
        </c:ser>
        <c:ser>
          <c:idx val="11"/>
          <c:order val="11"/>
          <c:tx>
            <c:strRef>
              <c:f>by_agency!$M$1:$M$2</c:f>
              <c:strCache>
                <c:ptCount val="1"/>
                <c:pt idx="0">
                  <c:v>Department of Energy</c:v>
                </c:pt>
              </c:strCache>
            </c:strRef>
          </c:tx>
          <c:spPr>
            <a:solidFill>
              <a:schemeClr val="accent6">
                <a:lumMod val="60000"/>
              </a:schemeClr>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by_agency!$M$3:$M$14</c:f>
              <c:numCache>
                <c:formatCode>"$"#,##0</c:formatCode>
                <c:ptCount val="11"/>
                <c:pt idx="0">
                  <c:v>12428</c:v>
                </c:pt>
                <c:pt idx="1">
                  <c:v>23811</c:v>
                </c:pt>
                <c:pt idx="2">
                  <c:v>43650</c:v>
                </c:pt>
              </c:numCache>
            </c:numRef>
          </c:val>
          <c:extLst>
            <c:ext xmlns:c16="http://schemas.microsoft.com/office/drawing/2014/chart" uri="{C3380CC4-5D6E-409C-BE32-E72D297353CC}">
              <c16:uniqueId val="{0000000B-2A65-4FBA-9A0D-87BD6437C160}"/>
            </c:ext>
          </c:extLst>
        </c:ser>
        <c:dLbls>
          <c:showLegendKey val="0"/>
          <c:showVal val="0"/>
          <c:showCatName val="0"/>
          <c:showSerName val="0"/>
          <c:showPercent val="0"/>
          <c:showBubbleSize val="0"/>
        </c:dLbls>
        <c:gapWidth val="219"/>
        <c:overlap val="100"/>
        <c:axId val="1364297776"/>
        <c:axId val="1045525392"/>
      </c:barChart>
      <c:catAx>
        <c:axId val="1364297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5525392"/>
        <c:crosses val="autoZero"/>
        <c:auto val="1"/>
        <c:lblAlgn val="ctr"/>
        <c:lblOffset val="100"/>
        <c:noMultiLvlLbl val="0"/>
      </c:catAx>
      <c:valAx>
        <c:axId val="1045525392"/>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200"/>
                  <a:t>Total</a:t>
                </a:r>
                <a:r>
                  <a:rPr lang="en-US" sz="1200" baseline="0"/>
                  <a:t> Amount in USD</a:t>
                </a:r>
                <a:endParaRPr lang="en-US" sz="1200"/>
              </a:p>
            </c:rich>
          </c:tx>
          <c:layout>
            <c:manualLayout>
              <c:xMode val="edge"/>
              <c:yMode val="edge"/>
              <c:x val="3.038588268786487E-3"/>
              <c:y val="0.34782866445723221"/>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64297776"/>
        <c:crosses val="autoZero"/>
        <c:crossBetween val="between"/>
      </c:valAx>
      <c:spPr>
        <a:noFill/>
        <a:ln>
          <a:noFill/>
        </a:ln>
        <a:effectLst/>
      </c:spPr>
    </c:plotArea>
    <c:legend>
      <c:legendPos val="b"/>
      <c:layout>
        <c:manualLayout>
          <c:xMode val="edge"/>
          <c:yMode val="edge"/>
          <c:x val="5.3826745607488069E-2"/>
          <c:y val="0.8369800412536087"/>
          <c:w val="0.89999996701231944"/>
          <c:h val="0.1511211512345080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[fa.gov_malawi_dec23.xlsx]by_uscategory!PivotTable2</c:name>
    <c:fmtId val="14"/>
  </c:pivotSource>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2000" b="0" i="0" u="none" strike="noStrike" kern="1200" spc="0" baseline="0" dirty="0">
                <a:solidFill>
                  <a:sysClr val="windowText" lastClr="000000">
                    <a:lumMod val="65000"/>
                    <a:lumOff val="35000"/>
                  </a:sysClr>
                </a:solidFill>
              </a:rPr>
              <a:t>USAID Funding to Malawi by U.S. Category FY2012-2022*</a:t>
            </a: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65000"/>
                    <a:lumOff val="35000"/>
                  </a:sysClr>
                </a:solidFill>
              </a:defRPr>
            </a:pPr>
            <a:r>
              <a:rPr lang="en-US" sz="1400" b="0" i="0" u="none" strike="noStrike" kern="1200" spc="0" baseline="0" dirty="0">
                <a:solidFill>
                  <a:prstClr val="black">
                    <a:lumMod val="65000"/>
                    <a:lumOff val="35000"/>
                  </a:prstClr>
                </a:solidFill>
                <a:effectLst/>
              </a:rPr>
              <a:t>Hovering the cursor over each bar segment provides values </a:t>
            </a:r>
            <a:endParaRPr lang="en-US" sz="1400" b="0" i="0" u="none" strike="noStrike" kern="1200" spc="0" baseline="0" dirty="0">
              <a:solidFill>
                <a:sysClr val="windowText" lastClr="000000">
                  <a:lumMod val="65000"/>
                  <a:lumOff val="35000"/>
                </a:sysClr>
              </a:solidFill>
            </a:endParaRPr>
          </a:p>
        </c:rich>
      </c:tx>
      <c:layout>
        <c:manualLayout>
          <c:xMode val="edge"/>
          <c:yMode val="edge"/>
          <c:x val="0.20448549905556915"/>
          <c:y val="2.2669169031990326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
        <c:idx val="3"/>
        <c:spPr>
          <a:solidFill>
            <a:schemeClr val="accent1"/>
          </a:solidFill>
          <a:ln>
            <a:noFill/>
          </a:ln>
          <a:effectLst/>
        </c:spPr>
        <c:marker>
          <c:symbol val="none"/>
        </c:marker>
      </c:pivotFmt>
      <c:pivotFmt>
        <c:idx val="4"/>
        <c:spPr>
          <a:solidFill>
            <a:schemeClr val="accent1"/>
          </a:solidFill>
          <a:ln>
            <a:noFill/>
          </a:ln>
          <a:effectLst/>
        </c:spPr>
        <c:marker>
          <c:symbol val="none"/>
        </c:marker>
      </c:pivotFmt>
      <c:pivotFmt>
        <c:idx val="5"/>
        <c:spPr>
          <a:solidFill>
            <a:schemeClr val="accent1"/>
          </a:solidFill>
          <a:ln>
            <a:noFill/>
          </a:ln>
          <a:effectLst/>
        </c:spPr>
        <c:marker>
          <c:symbol val="none"/>
        </c:marker>
      </c:pivotFmt>
      <c:pivotFmt>
        <c:idx val="6"/>
        <c:spPr>
          <a:solidFill>
            <a:schemeClr val="accent1"/>
          </a:solidFill>
          <a:ln>
            <a:noFill/>
          </a:ln>
          <a:effectLst/>
        </c:spPr>
        <c:marker>
          <c:symbol val="none"/>
        </c:marker>
        <c:dLbl>
          <c:idx val="0"/>
          <c:dLblPos val="ct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pivotFmt>
      <c:pivotFmt>
        <c:idx val="8"/>
        <c:spPr>
          <a:solidFill>
            <a:schemeClr val="accent1"/>
          </a:solidFill>
          <a:ln>
            <a:noFill/>
          </a:ln>
          <a:effectLst/>
        </c:spPr>
        <c:marker>
          <c:symbol val="none"/>
        </c:marker>
      </c:pivotFmt>
      <c:pivotFmt>
        <c:idx val="9"/>
        <c:spPr>
          <a:solidFill>
            <a:schemeClr val="accent6"/>
          </a:solidFill>
          <a:ln>
            <a:noFill/>
          </a:ln>
          <a:effectLst/>
        </c:spPr>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18873741212500869"/>
          <c:y val="0.14392815247716434"/>
          <c:w val="0.64548036790357344"/>
          <c:h val="0.55100104553609286"/>
        </c:manualLayout>
      </c:layout>
      <c:barChart>
        <c:barDir val="col"/>
        <c:grouping val="stacked"/>
        <c:varyColors val="0"/>
        <c:ser>
          <c:idx val="0"/>
          <c:order val="0"/>
          <c:tx>
            <c:strRef>
              <c:f>by_uscategory!$B$4:$B$5</c:f>
              <c:strCache>
                <c:ptCount val="1"/>
                <c:pt idx="0">
                  <c:v>Health</c:v>
                </c:pt>
              </c:strCache>
            </c:strRef>
          </c:tx>
          <c:spPr>
            <a:solidFill>
              <a:schemeClr val="accent1"/>
            </a:solidFill>
            <a:ln>
              <a:noFill/>
            </a:ln>
            <a:effectLst/>
          </c:spPr>
          <c:invertIfNegative val="0"/>
          <c:cat>
            <c:strRef>
              <c:f>by_uscategory!$A$6:$A$17</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by_uscategory!$B$6:$B$17</c:f>
              <c:numCache>
                <c:formatCode>"$"#,##0</c:formatCode>
                <c:ptCount val="11"/>
                <c:pt idx="0">
                  <c:v>68267597</c:v>
                </c:pt>
                <c:pt idx="1">
                  <c:v>96585165</c:v>
                </c:pt>
                <c:pt idx="2">
                  <c:v>93670813</c:v>
                </c:pt>
                <c:pt idx="3">
                  <c:v>66432911</c:v>
                </c:pt>
                <c:pt idx="4">
                  <c:v>104169251</c:v>
                </c:pt>
                <c:pt idx="5">
                  <c:v>120673217</c:v>
                </c:pt>
                <c:pt idx="6">
                  <c:v>112510355</c:v>
                </c:pt>
                <c:pt idx="7">
                  <c:v>134794534</c:v>
                </c:pt>
                <c:pt idx="8">
                  <c:v>110649517</c:v>
                </c:pt>
                <c:pt idx="9">
                  <c:v>125652612</c:v>
                </c:pt>
                <c:pt idx="10">
                  <c:v>124129402</c:v>
                </c:pt>
              </c:numCache>
            </c:numRef>
          </c:val>
          <c:extLst>
            <c:ext xmlns:c16="http://schemas.microsoft.com/office/drawing/2014/chart" uri="{C3380CC4-5D6E-409C-BE32-E72D297353CC}">
              <c16:uniqueId val="{00000000-86FB-4025-BEAE-13C49DA0E750}"/>
            </c:ext>
          </c:extLst>
        </c:ser>
        <c:ser>
          <c:idx val="1"/>
          <c:order val="1"/>
          <c:tx>
            <c:strRef>
              <c:f>by_uscategory!$C$4:$C$5</c:f>
              <c:strCache>
                <c:ptCount val="1"/>
                <c:pt idx="0">
                  <c:v>Humanitarian Assistance</c:v>
                </c:pt>
              </c:strCache>
            </c:strRef>
          </c:tx>
          <c:spPr>
            <a:solidFill>
              <a:schemeClr val="accent2"/>
            </a:solidFill>
            <a:ln>
              <a:noFill/>
            </a:ln>
            <a:effectLst/>
          </c:spPr>
          <c:invertIfNegative val="0"/>
          <c:cat>
            <c:strRef>
              <c:f>by_uscategory!$A$6:$A$17</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by_uscategory!$C$6:$C$17</c:f>
              <c:numCache>
                <c:formatCode>"$"#,##0</c:formatCode>
                <c:ptCount val="11"/>
                <c:pt idx="0">
                  <c:v>17995688</c:v>
                </c:pt>
                <c:pt idx="1">
                  <c:v>21993501</c:v>
                </c:pt>
                <c:pt idx="2">
                  <c:v>26134769</c:v>
                </c:pt>
                <c:pt idx="3">
                  <c:v>19091022</c:v>
                </c:pt>
                <c:pt idx="4">
                  <c:v>65787689</c:v>
                </c:pt>
                <c:pt idx="5">
                  <c:v>43250847</c:v>
                </c:pt>
                <c:pt idx="6">
                  <c:v>22907167</c:v>
                </c:pt>
                <c:pt idx="7">
                  <c:v>19877989</c:v>
                </c:pt>
                <c:pt idx="8">
                  <c:v>29264093</c:v>
                </c:pt>
                <c:pt idx="9">
                  <c:v>18606477</c:v>
                </c:pt>
                <c:pt idx="10">
                  <c:v>13062995</c:v>
                </c:pt>
              </c:numCache>
            </c:numRef>
          </c:val>
          <c:extLst>
            <c:ext xmlns:c16="http://schemas.microsoft.com/office/drawing/2014/chart" uri="{C3380CC4-5D6E-409C-BE32-E72D297353CC}">
              <c16:uniqueId val="{00000001-86FB-4025-BEAE-13C49DA0E750}"/>
            </c:ext>
          </c:extLst>
        </c:ser>
        <c:ser>
          <c:idx val="2"/>
          <c:order val="2"/>
          <c:tx>
            <c:strRef>
              <c:f>by_uscategory!$D$4:$D$5</c:f>
              <c:strCache>
                <c:ptCount val="1"/>
                <c:pt idx="0">
                  <c:v>Program Support</c:v>
                </c:pt>
              </c:strCache>
            </c:strRef>
          </c:tx>
          <c:spPr>
            <a:solidFill>
              <a:schemeClr val="accent3"/>
            </a:solidFill>
            <a:ln>
              <a:noFill/>
            </a:ln>
            <a:effectLst/>
          </c:spPr>
          <c:invertIfNegative val="0"/>
          <c:cat>
            <c:strRef>
              <c:f>by_uscategory!$A$6:$A$17</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by_uscategory!$D$6:$D$17</c:f>
              <c:numCache>
                <c:formatCode>"$"#,##0</c:formatCode>
                <c:ptCount val="11"/>
                <c:pt idx="0">
                  <c:v>17474236</c:v>
                </c:pt>
                <c:pt idx="1">
                  <c:v>22391146</c:v>
                </c:pt>
                <c:pt idx="2">
                  <c:v>23491134</c:v>
                </c:pt>
                <c:pt idx="3">
                  <c:v>24174999</c:v>
                </c:pt>
                <c:pt idx="4">
                  <c:v>26746449</c:v>
                </c:pt>
                <c:pt idx="5">
                  <c:v>26399024</c:v>
                </c:pt>
                <c:pt idx="6">
                  <c:v>24609407</c:v>
                </c:pt>
                <c:pt idx="7">
                  <c:v>26720182</c:v>
                </c:pt>
                <c:pt idx="8">
                  <c:v>24997366</c:v>
                </c:pt>
                <c:pt idx="9">
                  <c:v>23452154</c:v>
                </c:pt>
                <c:pt idx="10">
                  <c:v>27925203</c:v>
                </c:pt>
              </c:numCache>
            </c:numRef>
          </c:val>
          <c:extLst>
            <c:ext xmlns:c16="http://schemas.microsoft.com/office/drawing/2014/chart" uri="{C3380CC4-5D6E-409C-BE32-E72D297353CC}">
              <c16:uniqueId val="{00000002-86FB-4025-BEAE-13C49DA0E750}"/>
            </c:ext>
          </c:extLst>
        </c:ser>
        <c:ser>
          <c:idx val="3"/>
          <c:order val="3"/>
          <c:tx>
            <c:strRef>
              <c:f>by_uscategory!$E$4:$E$5</c:f>
              <c:strCache>
                <c:ptCount val="1"/>
                <c:pt idx="0">
                  <c:v>Economic Development</c:v>
                </c:pt>
              </c:strCache>
            </c:strRef>
          </c:tx>
          <c:spPr>
            <a:solidFill>
              <a:schemeClr val="accent4"/>
            </a:solidFill>
            <a:ln>
              <a:noFill/>
            </a:ln>
            <a:effectLst/>
          </c:spPr>
          <c:invertIfNegative val="0"/>
          <c:cat>
            <c:strRef>
              <c:f>by_uscategory!$A$6:$A$17</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by_uscategory!$E$6:$E$17</c:f>
              <c:numCache>
                <c:formatCode>"$"#,##0</c:formatCode>
                <c:ptCount val="11"/>
                <c:pt idx="0">
                  <c:v>5146501</c:v>
                </c:pt>
                <c:pt idx="1">
                  <c:v>10905037</c:v>
                </c:pt>
                <c:pt idx="2">
                  <c:v>11281420</c:v>
                </c:pt>
                <c:pt idx="3">
                  <c:v>29811773</c:v>
                </c:pt>
                <c:pt idx="4">
                  <c:v>39125762</c:v>
                </c:pt>
                <c:pt idx="5">
                  <c:v>32330622</c:v>
                </c:pt>
                <c:pt idx="6">
                  <c:v>32349350</c:v>
                </c:pt>
                <c:pt idx="7">
                  <c:v>21238765</c:v>
                </c:pt>
                <c:pt idx="8">
                  <c:v>20323644</c:v>
                </c:pt>
                <c:pt idx="9">
                  <c:v>26384122</c:v>
                </c:pt>
                <c:pt idx="10">
                  <c:v>32886909</c:v>
                </c:pt>
              </c:numCache>
            </c:numRef>
          </c:val>
          <c:extLst>
            <c:ext xmlns:c16="http://schemas.microsoft.com/office/drawing/2014/chart" uri="{C3380CC4-5D6E-409C-BE32-E72D297353CC}">
              <c16:uniqueId val="{00000003-86FB-4025-BEAE-13C49DA0E750}"/>
            </c:ext>
          </c:extLst>
        </c:ser>
        <c:ser>
          <c:idx val="4"/>
          <c:order val="4"/>
          <c:tx>
            <c:strRef>
              <c:f>by_uscategory!$F$4:$F$5</c:f>
              <c:strCache>
                <c:ptCount val="1"/>
                <c:pt idx="0">
                  <c:v>Education and Social Services</c:v>
                </c:pt>
              </c:strCache>
            </c:strRef>
          </c:tx>
          <c:spPr>
            <a:solidFill>
              <a:schemeClr val="accent5"/>
            </a:solidFill>
            <a:ln>
              <a:noFill/>
            </a:ln>
            <a:effectLst/>
          </c:spPr>
          <c:invertIfNegative val="0"/>
          <c:cat>
            <c:strRef>
              <c:f>by_uscategory!$A$6:$A$17</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by_uscategory!$F$6:$F$17</c:f>
              <c:numCache>
                <c:formatCode>"$"#,##0</c:formatCode>
                <c:ptCount val="11"/>
                <c:pt idx="0">
                  <c:v>28892510</c:v>
                </c:pt>
                <c:pt idx="1">
                  <c:v>7385650</c:v>
                </c:pt>
                <c:pt idx="2">
                  <c:v>5841447</c:v>
                </c:pt>
                <c:pt idx="3">
                  <c:v>10759891</c:v>
                </c:pt>
                <c:pt idx="4">
                  <c:v>19180395</c:v>
                </c:pt>
                <c:pt idx="5">
                  <c:v>28836379</c:v>
                </c:pt>
                <c:pt idx="6">
                  <c:v>28580393</c:v>
                </c:pt>
                <c:pt idx="7">
                  <c:v>19802690</c:v>
                </c:pt>
                <c:pt idx="8">
                  <c:v>23359749</c:v>
                </c:pt>
                <c:pt idx="9">
                  <c:v>11083782</c:v>
                </c:pt>
                <c:pt idx="10">
                  <c:v>24132602</c:v>
                </c:pt>
              </c:numCache>
            </c:numRef>
          </c:val>
          <c:extLst>
            <c:ext xmlns:c16="http://schemas.microsoft.com/office/drawing/2014/chart" uri="{C3380CC4-5D6E-409C-BE32-E72D297353CC}">
              <c16:uniqueId val="{00000004-86FB-4025-BEAE-13C49DA0E750}"/>
            </c:ext>
          </c:extLst>
        </c:ser>
        <c:ser>
          <c:idx val="5"/>
          <c:order val="5"/>
          <c:tx>
            <c:strRef>
              <c:f>by_uscategory!$G$4:$G$5</c:f>
              <c:strCache>
                <c:ptCount val="1"/>
                <c:pt idx="0">
                  <c:v>Democracy, Human Rights, and Governance</c:v>
                </c:pt>
              </c:strCache>
            </c:strRef>
          </c:tx>
          <c:spPr>
            <a:solidFill>
              <a:schemeClr val="accent6"/>
            </a:solidFill>
            <a:ln>
              <a:noFill/>
            </a:ln>
            <a:effectLst/>
          </c:spPr>
          <c:invertIfNegative val="0"/>
          <c:cat>
            <c:strRef>
              <c:f>by_uscategory!$A$6:$A$17</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by_uscategory!$G$6:$G$17</c:f>
              <c:numCache>
                <c:formatCode>"$"#,##0</c:formatCode>
                <c:ptCount val="11"/>
                <c:pt idx="0">
                  <c:v>824275</c:v>
                </c:pt>
                <c:pt idx="1">
                  <c:v>98017</c:v>
                </c:pt>
                <c:pt idx="2">
                  <c:v>1929106</c:v>
                </c:pt>
                <c:pt idx="3">
                  <c:v>2381360</c:v>
                </c:pt>
                <c:pt idx="4">
                  <c:v>347486</c:v>
                </c:pt>
                <c:pt idx="5">
                  <c:v>2777529</c:v>
                </c:pt>
                <c:pt idx="6">
                  <c:v>8623446</c:v>
                </c:pt>
                <c:pt idx="7">
                  <c:v>11599076</c:v>
                </c:pt>
                <c:pt idx="8">
                  <c:v>13230752</c:v>
                </c:pt>
                <c:pt idx="9">
                  <c:v>12196301</c:v>
                </c:pt>
                <c:pt idx="10">
                  <c:v>4100347</c:v>
                </c:pt>
              </c:numCache>
            </c:numRef>
          </c:val>
          <c:extLst>
            <c:ext xmlns:c16="http://schemas.microsoft.com/office/drawing/2014/chart" uri="{C3380CC4-5D6E-409C-BE32-E72D297353CC}">
              <c16:uniqueId val="{00000005-86FB-4025-BEAE-13C49DA0E750}"/>
            </c:ext>
          </c:extLst>
        </c:ser>
        <c:ser>
          <c:idx val="6"/>
          <c:order val="6"/>
          <c:tx>
            <c:strRef>
              <c:f>by_uscategory!$H$4:$H$5</c:f>
              <c:strCache>
                <c:ptCount val="1"/>
                <c:pt idx="0">
                  <c:v>Environment</c:v>
                </c:pt>
              </c:strCache>
            </c:strRef>
          </c:tx>
          <c:spPr>
            <a:solidFill>
              <a:schemeClr val="accent1">
                <a:lumMod val="60000"/>
              </a:schemeClr>
            </a:solidFill>
            <a:ln>
              <a:noFill/>
            </a:ln>
            <a:effectLst/>
          </c:spPr>
          <c:invertIfNegative val="0"/>
          <c:cat>
            <c:strRef>
              <c:f>by_uscategory!$A$6:$A$17</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by_uscategory!$H$6:$H$17</c:f>
              <c:numCache>
                <c:formatCode>"$"#,##0</c:formatCode>
                <c:ptCount val="11"/>
                <c:pt idx="0">
                  <c:v>2501009</c:v>
                </c:pt>
                <c:pt idx="1">
                  <c:v>2875291</c:v>
                </c:pt>
                <c:pt idx="2">
                  <c:v>1432379</c:v>
                </c:pt>
                <c:pt idx="3">
                  <c:v>5121186</c:v>
                </c:pt>
                <c:pt idx="4">
                  <c:v>9334936</c:v>
                </c:pt>
                <c:pt idx="5">
                  <c:v>15473450</c:v>
                </c:pt>
                <c:pt idx="6">
                  <c:v>13142273</c:v>
                </c:pt>
                <c:pt idx="7">
                  <c:v>4725670</c:v>
                </c:pt>
                <c:pt idx="8">
                  <c:v>1191371</c:v>
                </c:pt>
                <c:pt idx="9">
                  <c:v>235064</c:v>
                </c:pt>
              </c:numCache>
            </c:numRef>
          </c:val>
          <c:extLst>
            <c:ext xmlns:c16="http://schemas.microsoft.com/office/drawing/2014/chart" uri="{C3380CC4-5D6E-409C-BE32-E72D297353CC}">
              <c16:uniqueId val="{00000006-86FB-4025-BEAE-13C49DA0E750}"/>
            </c:ext>
          </c:extLst>
        </c:ser>
        <c:dLbls>
          <c:showLegendKey val="0"/>
          <c:showVal val="0"/>
          <c:showCatName val="0"/>
          <c:showSerName val="0"/>
          <c:showPercent val="0"/>
          <c:showBubbleSize val="0"/>
        </c:dLbls>
        <c:gapWidth val="219"/>
        <c:overlap val="100"/>
        <c:axId val="1155781296"/>
        <c:axId val="1158959520"/>
      </c:barChart>
      <c:catAx>
        <c:axId val="1155781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158959520"/>
        <c:crosses val="autoZero"/>
        <c:auto val="1"/>
        <c:lblAlgn val="ctr"/>
        <c:lblOffset val="100"/>
        <c:noMultiLvlLbl val="0"/>
      </c:catAx>
      <c:valAx>
        <c:axId val="1158959520"/>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Total</a:t>
                </a:r>
                <a:r>
                  <a:rPr lang="en-US" baseline="0"/>
                  <a:t> Amount in USD</a:t>
                </a:r>
              </a:p>
              <a:p>
                <a:pPr>
                  <a:defRPr/>
                </a:pP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155781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61D912-70CC-49CB-85AE-D577C0545B4E}" type="datetimeFigureOut">
              <a:rPr lang="en-US" smtClean="0"/>
              <a:t>2/22/24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EAF367-0DC0-4B6F-A57F-CA86DE39F693}" type="slidenum">
              <a:rPr lang="en-US" smtClean="0"/>
              <a:t>‹#›</a:t>
            </a:fld>
            <a:endParaRPr lang="en-US"/>
          </a:p>
        </p:txBody>
      </p:sp>
    </p:spTree>
    <p:extLst>
      <p:ext uri="{BB962C8B-B14F-4D97-AF65-F5344CB8AC3E}">
        <p14:creationId xmlns:p14="http://schemas.microsoft.com/office/powerpoint/2010/main" val="3645197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1</a:t>
            </a:fld>
            <a:endParaRPr lang="en-US" dirty="0"/>
          </a:p>
        </p:txBody>
      </p:sp>
    </p:spTree>
    <p:extLst>
      <p:ext uri="{BB962C8B-B14F-4D97-AF65-F5344CB8AC3E}">
        <p14:creationId xmlns:p14="http://schemas.microsoft.com/office/powerpoint/2010/main" val="773842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2</a:t>
            </a:fld>
            <a:endParaRPr lang="en-US" dirty="0"/>
          </a:p>
        </p:txBody>
      </p:sp>
    </p:spTree>
    <p:extLst>
      <p:ext uri="{BB962C8B-B14F-4D97-AF65-F5344CB8AC3E}">
        <p14:creationId xmlns:p14="http://schemas.microsoft.com/office/powerpoint/2010/main" val="100000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3</a:t>
            </a:fld>
            <a:endParaRPr lang="en-US" dirty="0"/>
          </a:p>
        </p:txBody>
      </p:sp>
    </p:spTree>
    <p:extLst>
      <p:ext uri="{BB962C8B-B14F-4D97-AF65-F5344CB8AC3E}">
        <p14:creationId xmlns:p14="http://schemas.microsoft.com/office/powerpoint/2010/main" val="100000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4</a:t>
            </a:fld>
            <a:endParaRPr lang="en-US" dirty="0"/>
          </a:p>
        </p:txBody>
      </p:sp>
    </p:spTree>
    <p:extLst>
      <p:ext uri="{BB962C8B-B14F-4D97-AF65-F5344CB8AC3E}">
        <p14:creationId xmlns:p14="http://schemas.microsoft.com/office/powerpoint/2010/main" val="966995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5</a:t>
            </a:fld>
            <a:endParaRPr lang="en-US" dirty="0"/>
          </a:p>
        </p:txBody>
      </p:sp>
    </p:spTree>
    <p:extLst>
      <p:ext uri="{BB962C8B-B14F-4D97-AF65-F5344CB8AC3E}">
        <p14:creationId xmlns:p14="http://schemas.microsoft.com/office/powerpoint/2010/main" val="1832149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6</a:t>
            </a:fld>
            <a:endParaRPr lang="en-US" dirty="0"/>
          </a:p>
        </p:txBody>
      </p:sp>
    </p:spTree>
    <p:extLst>
      <p:ext uri="{BB962C8B-B14F-4D97-AF65-F5344CB8AC3E}">
        <p14:creationId xmlns:p14="http://schemas.microsoft.com/office/powerpoint/2010/main" val="2367554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7</a:t>
            </a:fld>
            <a:endParaRPr lang="en-US" dirty="0"/>
          </a:p>
        </p:txBody>
      </p:sp>
    </p:spTree>
    <p:extLst>
      <p:ext uri="{BB962C8B-B14F-4D97-AF65-F5344CB8AC3E}">
        <p14:creationId xmlns:p14="http://schemas.microsoft.com/office/powerpoint/2010/main" val="1824141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BAA9B-988F-43A6-84FA-D5E5E1724A6C}"/>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A7FD31DC-93ED-4302-88F6-9E1FBC67EB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3583FD-4125-4DD3-87FF-68579592A754}"/>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4D278B43-0B25-4957-B0D4-5DBF0B278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1253B8-6AEC-4E78-BCF8-B700BC15CF59}"/>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106973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B7ED8-6064-4B2F-A6D7-A2312EB26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77FB63-5D3D-4746-BFC4-94D33F889A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50D53D-BEA9-4695-B923-25DCB7320F46}"/>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C10D4B24-5C22-4BEB-B2D1-CA2CAB069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2031B4-FCF1-4398-98C4-805B32354991}"/>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385895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3FA4A9-01B6-49E9-9194-5B2155D469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4D39D6-1DD2-4ECB-ABE1-C6594C04B5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A2F60E-8AC1-46C1-B60E-DE7589195D8E}"/>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93D60D47-E09B-4BF9-B7FF-297153B308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BDEE0B-1734-40BD-802C-60CC983B7270}"/>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322917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D72BC-0FD7-4466-BCF1-237539C0EF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162B51-0A51-40D9-AC58-485B22E41C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DA34C2-D712-44ED-8655-78CE119DE0B3}"/>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0B733085-76CB-4E2C-AA45-1039A2890A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9CD326-414E-40DC-8AD1-4AD74A572598}"/>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920755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21A8E-FAAA-4A99-8575-0F30054182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81FE19-03E9-44B1-BD05-88368AED15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246A01-B9D5-4AA1-81D3-4EF7951F84A7}"/>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82701295-904E-4C96-9DC0-16A4973F1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407645-4082-47B7-87D3-BB95DD3C9C89}"/>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626645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6D029-2DF5-4018-A3F5-CC06D37BCB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BD145C-62CD-40AE-8F6A-3DDCECFFCF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FDE0BD-C596-4FBA-9935-C73CF5E9FA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DDD967-4093-43F0-B413-E2EA0619AA0F}"/>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6" name="Footer Placeholder 5">
            <a:extLst>
              <a:ext uri="{FF2B5EF4-FFF2-40B4-BE49-F238E27FC236}">
                <a16:creationId xmlns:a16="http://schemas.microsoft.com/office/drawing/2014/main" id="{5BB7FF9C-C0A1-49D7-847B-A7E12D8A67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578391-36DD-4D7C-B339-C4A63D631632}"/>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58637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4EFC1-E38B-4461-B917-7376C706A6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76F64D-AC41-4956-A058-8D4375858B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51A9B7-F48B-4799-9648-7867D0B612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C758C1-F231-43EB-ABC9-A0D501B96B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192B0B-F8B5-4453-81A6-305D80AB6A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27C8E0-A515-4B90-83F0-442D6171C5EE}"/>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8" name="Footer Placeholder 7">
            <a:extLst>
              <a:ext uri="{FF2B5EF4-FFF2-40B4-BE49-F238E27FC236}">
                <a16:creationId xmlns:a16="http://schemas.microsoft.com/office/drawing/2014/main" id="{8540D325-0B37-4478-AD16-AD70621B45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9E8304-DE67-4A68-8BA7-8965E8C051E5}"/>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574814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7675E-F6CE-4D51-A992-AB4CF80A66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3A6786-5692-4630-9052-D6042C42D3E6}"/>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4" name="Footer Placeholder 3">
            <a:extLst>
              <a:ext uri="{FF2B5EF4-FFF2-40B4-BE49-F238E27FC236}">
                <a16:creationId xmlns:a16="http://schemas.microsoft.com/office/drawing/2014/main" id="{3D50C1CA-E926-422C-B1D6-3E82CFA5D7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836466-76B3-495F-B9A6-236EA59011EB}"/>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479054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57CEB0-E35D-47C6-A495-C1953B7441C5}"/>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3" name="Footer Placeholder 2">
            <a:extLst>
              <a:ext uri="{FF2B5EF4-FFF2-40B4-BE49-F238E27FC236}">
                <a16:creationId xmlns:a16="http://schemas.microsoft.com/office/drawing/2014/main" id="{84ABDE40-7B34-499F-9EEC-02DBCBDB3D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72861C-B616-431F-9E99-DB93393E6895}"/>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3611575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091CA-7E3C-4F27-BA87-AA23710604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6F1BCE-C517-4210-841E-8F009045EB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CEFA4E-8166-4E24-B048-C790218C52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E5A352-15B0-4E9C-9FA8-260781934FEB}"/>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6" name="Footer Placeholder 5">
            <a:extLst>
              <a:ext uri="{FF2B5EF4-FFF2-40B4-BE49-F238E27FC236}">
                <a16:creationId xmlns:a16="http://schemas.microsoft.com/office/drawing/2014/main" id="{82DE1063-C676-4E0F-BB7F-780F6AD307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E76ABD-734E-4242-A5B1-25FE9B07F468}"/>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485694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49714-8B38-4E8E-A727-CF77BA4F16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1B386F-01C3-461E-B949-6FBE90DD50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6CE194-B5B0-402E-A701-13EEE38690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2AB879-5DA2-4252-BE70-733A059A47B5}"/>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6" name="Footer Placeholder 5">
            <a:extLst>
              <a:ext uri="{FF2B5EF4-FFF2-40B4-BE49-F238E27FC236}">
                <a16:creationId xmlns:a16="http://schemas.microsoft.com/office/drawing/2014/main" id="{CCA7D050-E4D9-4A05-AD23-7A7D9E6233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996FE1-8A50-4B0C-A85F-0D62FA23C20E}"/>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1184406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379826-1739-43D3-8612-B7711D8E92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A5DDEF-6F62-40D4-BB80-2F90A3C2E3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8B19AB-1D62-41FF-A77E-DB4AF7F8D9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BEE9CDC3-67EE-46C1-B00E-C2CB8092B1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C4F622-7AC2-456F-93D2-2277BD6EC2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65E99C-CB1E-4451-A291-5828DC2B40B1}" type="slidenum">
              <a:rPr lang="en-US" smtClean="0"/>
              <a:t>‹#›</a:t>
            </a:fld>
            <a:endParaRPr lang="en-US"/>
          </a:p>
        </p:txBody>
      </p:sp>
    </p:spTree>
    <p:extLst>
      <p:ext uri="{BB962C8B-B14F-4D97-AF65-F5344CB8AC3E}">
        <p14:creationId xmlns:p14="http://schemas.microsoft.com/office/powerpoint/2010/main" val="3175565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ccountabilityresearch.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mailto:nc5628a@student.american.edu" TargetMode="External"/><Relationship Id="rId4" Type="http://schemas.openxmlformats.org/officeDocument/2006/relationships/hyperlink" Target="mailto:jh1227a@american.ed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8" Type="http://schemas.openxmlformats.org/officeDocument/2006/relationships/hyperlink" Target="https://www.usaid.gov/malawi/fact-sheet/education" TargetMode="External"/><Relationship Id="rId13" Type="http://schemas.openxmlformats.org/officeDocument/2006/relationships/hyperlink" Target="https://www.usaid.gov/malawi/environment" TargetMode="External"/><Relationship Id="rId3" Type="http://schemas.openxmlformats.org/officeDocument/2006/relationships/image" Target="../media/image2.png"/><Relationship Id="rId7" Type="http://schemas.openxmlformats.org/officeDocument/2006/relationships/hyperlink" Target="https://www.usaid.gov/malawi" TargetMode="External"/><Relationship Id="rId12" Type="http://schemas.openxmlformats.org/officeDocument/2006/relationships/hyperlink" Target="https://www.usaid.gov/malawi/food-security"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svg"/><Relationship Id="rId11" Type="http://schemas.openxmlformats.org/officeDocument/2006/relationships/hyperlink" Target="https://www.usaid.gov/malawi/document/usaidmalawi-democracy-human-rights-and-governance" TargetMode="External"/><Relationship Id="rId5" Type="http://schemas.openxmlformats.org/officeDocument/2006/relationships/image" Target="../media/image4.png"/><Relationship Id="rId10" Type="http://schemas.openxmlformats.org/officeDocument/2006/relationships/hyperlink" Target="https://www.usaid.gov/malawi/education" TargetMode="External"/><Relationship Id="rId4" Type="http://schemas.openxmlformats.org/officeDocument/2006/relationships/image" Target="../media/image3.svg"/><Relationship Id="rId9" Type="http://schemas.openxmlformats.org/officeDocument/2006/relationships/hyperlink" Target="https://www.usaid.gov/malawi/fact-sheet/malawi-democracy-and-rights-fact-sheet"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usaid.gov/sites/default/files/2023-06/FY%202022%20Localization%20Progress%20Report-June-12-23_vFINAL_1.pdf" TargetMode="External"/><Relationship Id="rId5" Type="http://schemas.openxmlformats.org/officeDocument/2006/relationships/hyperlink" Target="https://www.devex.com/news/samantha-power-lays-out-her-vision-for-usaid-102003" TargetMode="External"/><Relationship Id="rId10" Type="http://schemas.openxmlformats.org/officeDocument/2006/relationships/chart" Target="../charts/chart1.xml"/><Relationship Id="rId4" Type="http://schemas.openxmlformats.org/officeDocument/2006/relationships/image" Target="../media/image3.svg"/><Relationship Id="rId9" Type="http://schemas.openxmlformats.org/officeDocument/2006/relationships/hyperlink" Target="https://www.usaid.gov/localization/fy-2022-localization-progress-report"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2.png"/><Relationship Id="rId7" Type="http://schemas.openxmlformats.org/officeDocument/2006/relationships/image" Target="../media/image5.sv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www.usaid.gov/sites/default/files/2023-06/USAID-FY20-FY22-Local-Funding-Public-Report-2023_04Apr_25.xlsx" TargetMode="Externa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foreignassistance.gov/data#tab-query" TargetMode="Externa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hyperlink" Target="https://www.foreignassistance.gov/data#tab-que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C1FB9316-D9EF-44FC-B002-D3914B76D064}"/>
              </a:ext>
            </a:extLst>
          </p:cNvPr>
          <p:cNvSpPr/>
          <p:nvPr/>
        </p:nvSpPr>
        <p:spPr>
          <a:xfrm>
            <a:off x="0" y="2188028"/>
            <a:ext cx="12200389" cy="2460171"/>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25227B7-CA59-40CB-B18F-4F9433591323}"/>
              </a:ext>
            </a:extLst>
          </p:cNvPr>
          <p:cNvSpPr>
            <a:spLocks noGrp="1"/>
          </p:cNvSpPr>
          <p:nvPr>
            <p:ph type="ctrTitle"/>
          </p:nvPr>
        </p:nvSpPr>
        <p:spPr>
          <a:xfrm>
            <a:off x="-30480" y="2264229"/>
            <a:ext cx="12272806" cy="2188028"/>
          </a:xfrm>
          <a:noFill/>
        </p:spPr>
        <p:txBody>
          <a:bodyPr anchor="ctr">
            <a:noAutofit/>
          </a:bodyPr>
          <a:lstStyle/>
          <a:p>
            <a:pPr>
              <a:lnSpc>
                <a:spcPct val="100000"/>
              </a:lnSpc>
            </a:pPr>
            <a:r>
              <a:rPr lang="en-US" sz="5600" cap="small" dirty="0">
                <a:solidFill>
                  <a:schemeClr val="bg1"/>
                </a:solidFill>
              </a:rPr>
              <a:t>U.S. Foreign Assistance to Malawi</a:t>
            </a:r>
            <a:br>
              <a:rPr lang="en-US" sz="5600" cap="small" dirty="0">
                <a:solidFill>
                  <a:schemeClr val="bg1"/>
                </a:solidFill>
              </a:rPr>
            </a:br>
            <a:r>
              <a:rPr lang="en-US" sz="2000" cap="small" dirty="0">
                <a:solidFill>
                  <a:schemeClr val="bg1"/>
                </a:solidFill>
              </a:rPr>
              <a:t>A Preliminary overview of Publicly Available data</a:t>
            </a:r>
            <a:endParaRPr lang="en-US" sz="2000" cap="small" dirty="0">
              <a:solidFill>
                <a:schemeClr val="bg1"/>
              </a:solidFill>
              <a:effectLst>
                <a:outerShdw blurRad="38100" dist="38100" dir="2700000" algn="tl">
                  <a:srgbClr val="000000">
                    <a:alpha val="43137"/>
                  </a:srgbClr>
                </a:outerShdw>
              </a:effectLst>
              <a:latin typeface="Myriad Pro SemiCond" panose="020B0503030403020204" pitchFamily="34" charset="0"/>
            </a:endParaRPr>
          </a:p>
        </p:txBody>
      </p:sp>
      <p:sp>
        <p:nvSpPr>
          <p:cNvPr id="3" name="TextBox 2">
            <a:extLst>
              <a:ext uri="{FF2B5EF4-FFF2-40B4-BE49-F238E27FC236}">
                <a16:creationId xmlns:a16="http://schemas.microsoft.com/office/drawing/2014/main" id="{A032E057-68E2-42D5-9590-31A34E35C9A4}"/>
              </a:ext>
            </a:extLst>
          </p:cNvPr>
          <p:cNvSpPr txBox="1"/>
          <p:nvPr/>
        </p:nvSpPr>
        <p:spPr>
          <a:xfrm>
            <a:off x="1534886" y="4931229"/>
            <a:ext cx="9187543" cy="2246769"/>
          </a:xfrm>
          <a:prstGeom prst="rect">
            <a:avLst/>
          </a:prstGeom>
          <a:noFill/>
        </p:spPr>
        <p:txBody>
          <a:bodyPr wrap="square" rtlCol="0">
            <a:spAutoFit/>
          </a:bodyPr>
          <a:lstStyle/>
          <a:p>
            <a:pPr algn="ctr"/>
            <a:r>
              <a:rPr lang="en-US" sz="2000" dirty="0"/>
              <a:t>Accountability Research Center (</a:t>
            </a:r>
            <a:r>
              <a:rPr lang="en-US" sz="2000" dirty="0">
                <a:hlinkClick r:id="rId3"/>
              </a:rPr>
              <a:t>Homepage Link</a:t>
            </a:r>
            <a:r>
              <a:rPr lang="en-US" sz="2000" dirty="0"/>
              <a:t>)</a:t>
            </a:r>
          </a:p>
          <a:p>
            <a:pPr algn="ctr"/>
            <a:r>
              <a:rPr lang="en-US" sz="2000" dirty="0"/>
              <a:t>Draft (2/12/2024)</a:t>
            </a:r>
          </a:p>
          <a:p>
            <a:pPr algn="ctr"/>
            <a:r>
              <a:rPr lang="en-US" sz="2000" dirty="0"/>
              <a:t>Comments Welcome</a:t>
            </a:r>
          </a:p>
          <a:p>
            <a:pPr algn="ctr"/>
            <a:r>
              <a:rPr lang="en-US" sz="2000" dirty="0"/>
              <a:t>E-mail: </a:t>
            </a:r>
            <a:r>
              <a:rPr lang="en-US" sz="2000" dirty="0">
                <a:hlinkClick r:id="rId4"/>
              </a:rPr>
              <a:t>jh1227a@american.edu</a:t>
            </a:r>
            <a:r>
              <a:rPr lang="en-US" sz="2000" dirty="0"/>
              <a:t>, </a:t>
            </a:r>
            <a:r>
              <a:rPr lang="en-US" sz="2000" dirty="0">
                <a:hlinkClick r:id="rId5"/>
              </a:rPr>
              <a:t>nc5628a@student.american.edu</a:t>
            </a:r>
            <a:endParaRPr lang="en-US" sz="2000" dirty="0"/>
          </a:p>
          <a:p>
            <a:pPr algn="ctr"/>
            <a:endParaRPr lang="en-US" sz="2000" dirty="0"/>
          </a:p>
          <a:p>
            <a:pPr algn="ctr"/>
            <a:endParaRPr lang="en-US" sz="2000" dirty="0"/>
          </a:p>
          <a:p>
            <a:pPr algn="ctr"/>
            <a:endParaRPr lang="en-US" sz="2000" dirty="0"/>
          </a:p>
        </p:txBody>
      </p:sp>
      <p:pic>
        <p:nvPicPr>
          <p:cNvPr id="5" name="Picture 4" descr="ARC_logo_rgb_300dpi">
            <a:extLst>
              <a:ext uri="{FF2B5EF4-FFF2-40B4-BE49-F238E27FC236}">
                <a16:creationId xmlns:a16="http://schemas.microsoft.com/office/drawing/2014/main" id="{48E501E9-0ED2-4BED-8258-B7B6AF885D1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138097" y="371505"/>
            <a:ext cx="2797175" cy="1146175"/>
          </a:xfrm>
          <a:prstGeom prst="rect">
            <a:avLst/>
          </a:prstGeom>
          <a:solidFill>
            <a:srgbClr val="EDB137"/>
          </a:solidFill>
        </p:spPr>
      </p:pic>
    </p:spTree>
    <p:extLst>
      <p:ext uri="{BB962C8B-B14F-4D97-AF65-F5344CB8AC3E}">
        <p14:creationId xmlns:p14="http://schemas.microsoft.com/office/powerpoint/2010/main" val="3384403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Accountability Research Center logo: Three overlaping arcs in yellow, bleu and dark gray that look like bridges.">
            <a:extLst>
              <a:ext uri="{FF2B5EF4-FFF2-40B4-BE49-F238E27FC236}">
                <a16:creationId xmlns:a16="http://schemas.microsoft.com/office/drawing/2014/main" id="{A5E35978-D542-44F2-A707-1FAA8B2B07D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96333" y="2371837"/>
            <a:ext cx="6808290" cy="2197384"/>
          </a:xfrm>
          <a:prstGeom prst="rect">
            <a:avLst/>
          </a:prstGeom>
        </p:spPr>
      </p:pic>
      <p:sp>
        <p:nvSpPr>
          <p:cNvPr id="2" name="Rectangle 1">
            <a:extLst>
              <a:ext uri="{FF2B5EF4-FFF2-40B4-BE49-F238E27FC236}">
                <a16:creationId xmlns:a16="http://schemas.microsoft.com/office/drawing/2014/main" id="{613BF0BD-1566-466A-9D8A-70A6E684B78B}"/>
              </a:ext>
            </a:extLst>
          </p:cNvPr>
          <p:cNvSpPr/>
          <p:nvPr/>
        </p:nvSpPr>
        <p:spPr>
          <a:xfrm>
            <a:off x="0" y="0"/>
            <a:ext cx="12192000" cy="1977172"/>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Rectangle 2">
            <a:extLst>
              <a:ext uri="{FF2B5EF4-FFF2-40B4-BE49-F238E27FC236}">
                <a16:creationId xmlns:a16="http://schemas.microsoft.com/office/drawing/2014/main" id="{7EE755C4-51C1-468F-9CAE-6CEEDFB3E4B9}"/>
              </a:ext>
            </a:extLst>
          </p:cNvPr>
          <p:cNvSpPr/>
          <p:nvPr/>
        </p:nvSpPr>
        <p:spPr>
          <a:xfrm>
            <a:off x="0" y="4963886"/>
            <a:ext cx="12192000" cy="1894114"/>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30DA9C8D-AA5A-42CC-ABCD-2F7C60D4C123}"/>
              </a:ext>
            </a:extLst>
          </p:cNvPr>
          <p:cNvGrpSpPr>
            <a:grpSpLocks/>
          </p:cNvGrpSpPr>
          <p:nvPr/>
        </p:nvGrpSpPr>
        <p:grpSpPr bwMode="auto">
          <a:xfrm>
            <a:off x="2988" y="4963886"/>
            <a:ext cx="12192000" cy="1894114"/>
            <a:chOff x="3" y="14256"/>
            <a:chExt cx="12240" cy="1584"/>
          </a:xfrm>
        </p:grpSpPr>
        <p:sp>
          <p:nvSpPr>
            <p:cNvPr id="7" name="Rectangle 6">
              <a:extLst>
                <a:ext uri="{FF2B5EF4-FFF2-40B4-BE49-F238E27FC236}">
                  <a16:creationId xmlns:a16="http://schemas.microsoft.com/office/drawing/2014/main" id="{BA2B1057-5A04-4301-82E7-1D75393D254E}"/>
                </a:ext>
              </a:extLst>
            </p:cNvPr>
            <p:cNvSpPr>
              <a:spLocks noChangeArrowheads="1"/>
            </p:cNvSpPr>
            <p:nvPr/>
          </p:nvSpPr>
          <p:spPr bwMode="auto">
            <a:xfrm>
              <a:off x="3" y="14256"/>
              <a:ext cx="12240" cy="1584"/>
            </a:xfrm>
            <a:prstGeom prst="rect">
              <a:avLst/>
            </a:prstGeom>
            <a:solidFill>
              <a:srgbClr val="016C9E"/>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dirty="0"/>
            </a:p>
          </p:txBody>
        </p:sp>
        <p:pic>
          <p:nvPicPr>
            <p:cNvPr id="8" name="Picture 7">
              <a:extLst>
                <a:ext uri="{FF2B5EF4-FFF2-40B4-BE49-F238E27FC236}">
                  <a16:creationId xmlns:a16="http://schemas.microsoft.com/office/drawing/2014/main" id="{2CA739FE-82A9-4D8F-ACB5-5151866E51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 y="15128"/>
              <a:ext cx="327"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8131E434-BD1E-479E-B6B8-8649D79E77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1" y="14789"/>
              <a:ext cx="327"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4">
              <a:extLst>
                <a:ext uri="{FF2B5EF4-FFF2-40B4-BE49-F238E27FC236}">
                  <a16:creationId xmlns:a16="http://schemas.microsoft.com/office/drawing/2014/main" id="{7EBF2306-AAD1-4AB1-8F29-540FD4D3676D}"/>
                </a:ext>
              </a:extLst>
            </p:cNvPr>
            <p:cNvSpPr txBox="1">
              <a:spLocks noChangeArrowheads="1"/>
            </p:cNvSpPr>
            <p:nvPr/>
          </p:nvSpPr>
          <p:spPr bwMode="auto">
            <a:xfrm>
              <a:off x="1031" y="14826"/>
              <a:ext cx="516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err="1">
                  <a:solidFill>
                    <a:srgbClr val="EEB137"/>
                  </a:solidFill>
                  <a:effectLst/>
                  <a:latin typeface="Trebuchet MS" panose="020B0603020202020204" pitchFamily="34" charset="0"/>
                  <a:ea typeface="Calibri" panose="020F0502020204030204" pitchFamily="34" charset="0"/>
                </a:rPr>
                <a:t>facebook.com</a:t>
              </a:r>
              <a:r>
                <a:rPr lang="en-US" sz="1600" b="1" dirty="0">
                  <a:solidFill>
                    <a:srgbClr val="EEB137"/>
                  </a:solidFill>
                  <a:effectLst/>
                  <a:latin typeface="Trebuchet MS" panose="020B0603020202020204" pitchFamily="34" charset="0"/>
                  <a:ea typeface="Calibri" panose="020F0502020204030204" pitchFamily="34" charset="0"/>
                </a:rPr>
                <a:t>/</a:t>
              </a:r>
              <a:r>
                <a:rPr lang="en-US" sz="1600" b="1" dirty="0" err="1">
                  <a:solidFill>
                    <a:srgbClr val="EEB137"/>
                  </a:solidFill>
                  <a:effectLst/>
                  <a:latin typeface="Trebuchet MS" panose="020B0603020202020204" pitchFamily="34" charset="0"/>
                  <a:ea typeface="Calibri" panose="020F0502020204030204" pitchFamily="34" charset="0"/>
                </a:rPr>
                <a:t>AcctResearchCtr</a:t>
              </a:r>
              <a:r>
                <a:rPr lang="en-US" sz="1600" b="1" dirty="0">
                  <a:solidFill>
                    <a:srgbClr val="EEB137"/>
                  </a:solidFill>
                  <a:effectLst/>
                  <a:latin typeface="Trebuchet MS" panose="020B0603020202020204" pitchFamily="34" charset="0"/>
                  <a:ea typeface="Calibri" panose="020F0502020204030204" pitchFamily="34" charset="0"/>
                </a:rPr>
                <a:t>/</a:t>
              </a:r>
              <a:endParaRPr lang="en-US" sz="1600" dirty="0">
                <a:effectLst/>
                <a:latin typeface="Calibri" panose="020F0502020204030204" pitchFamily="34" charset="0"/>
                <a:ea typeface="Calibri" panose="020F0502020204030204" pitchFamily="34" charset="0"/>
              </a:endParaRPr>
            </a:p>
          </p:txBody>
        </p:sp>
        <p:sp>
          <p:nvSpPr>
            <p:cNvPr id="13" name="Text Box 13">
              <a:extLst>
                <a:ext uri="{FF2B5EF4-FFF2-40B4-BE49-F238E27FC236}">
                  <a16:creationId xmlns:a16="http://schemas.microsoft.com/office/drawing/2014/main" id="{46677A41-3837-41FD-9906-F8235ED21D9D}"/>
                </a:ext>
              </a:extLst>
            </p:cNvPr>
            <p:cNvSpPr txBox="1">
              <a:spLocks noChangeArrowheads="1"/>
            </p:cNvSpPr>
            <p:nvPr/>
          </p:nvSpPr>
          <p:spPr bwMode="auto">
            <a:xfrm>
              <a:off x="1036" y="15159"/>
              <a:ext cx="174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@AcctResearchCtr</a:t>
              </a:r>
              <a:endParaRPr lang="en-US" sz="1100" dirty="0">
                <a:effectLst/>
                <a:latin typeface="Calibri" panose="020F0502020204030204" pitchFamily="34" charset="0"/>
                <a:ea typeface="Calibri" panose="020F0502020204030204" pitchFamily="34" charset="0"/>
              </a:endParaRPr>
            </a:p>
          </p:txBody>
        </p:sp>
      </p:grpSp>
      <p:sp>
        <p:nvSpPr>
          <p:cNvPr id="16" name="Text Box 14">
            <a:extLst>
              <a:ext uri="{FF2B5EF4-FFF2-40B4-BE49-F238E27FC236}">
                <a16:creationId xmlns:a16="http://schemas.microsoft.com/office/drawing/2014/main" id="{DE275D57-5D10-4F01-A72E-EE0C313E7346}"/>
              </a:ext>
            </a:extLst>
          </p:cNvPr>
          <p:cNvSpPr txBox="1">
            <a:spLocks noChangeArrowheads="1"/>
          </p:cNvSpPr>
          <p:nvPr/>
        </p:nvSpPr>
        <p:spPr bwMode="auto">
          <a:xfrm>
            <a:off x="630201" y="5290354"/>
            <a:ext cx="5143749" cy="32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www.AccountabilityResearch.org</a:t>
            </a:r>
            <a:endParaRPr lang="en-US" sz="1600" dirty="0">
              <a:effectLst/>
              <a:latin typeface="Calibri" panose="020F0502020204030204" pitchFamily="34" charset="0"/>
              <a:ea typeface="Calibri" panose="020F0502020204030204" pitchFamily="34" charset="0"/>
            </a:endParaRPr>
          </a:p>
        </p:txBody>
      </p:sp>
      <p:sp>
        <p:nvSpPr>
          <p:cNvPr id="17" name="Text Box 14">
            <a:extLst>
              <a:ext uri="{FF2B5EF4-FFF2-40B4-BE49-F238E27FC236}">
                <a16:creationId xmlns:a16="http://schemas.microsoft.com/office/drawing/2014/main" id="{30B3BA21-B684-4437-9173-EB2726CC6085}"/>
              </a:ext>
            </a:extLst>
          </p:cNvPr>
          <p:cNvSpPr txBox="1">
            <a:spLocks noChangeArrowheads="1"/>
          </p:cNvSpPr>
          <p:nvPr/>
        </p:nvSpPr>
        <p:spPr bwMode="auto">
          <a:xfrm>
            <a:off x="8290310" y="5224377"/>
            <a:ext cx="5143749" cy="32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American University</a:t>
            </a:r>
          </a:p>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School of International Service</a:t>
            </a:r>
          </a:p>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4400 Massachusetts Ave. NW</a:t>
            </a:r>
          </a:p>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Washington, DC 20016</a:t>
            </a:r>
          </a:p>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Email: arc@american.edu </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468430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34609"/>
            <a:ext cx="10951624" cy="837796"/>
          </a:xfrm>
        </p:spPr>
        <p:txBody>
          <a:bodyPr>
            <a:noAutofit/>
          </a:bodyPr>
          <a:lstStyle/>
          <a:p>
            <a:r>
              <a:rPr lang="en-US" sz="3300" dirty="0">
                <a:solidFill>
                  <a:srgbClr val="036C9E"/>
                </a:solidFill>
                <a:latin typeface="Myriad Pro SemiCond" panose="020B0503030403020204" pitchFamily="34" charset="0"/>
              </a:rPr>
              <a:t>ARC open government analysis</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65708"/>
            <a:ext cx="575598" cy="575598"/>
          </a:xfrm>
          <a:prstGeom prst="rect">
            <a:avLst/>
          </a:prstGeom>
        </p:spPr>
      </p:pic>
      <p:sp>
        <p:nvSpPr>
          <p:cNvPr id="3" name="TextBox 2">
            <a:extLst>
              <a:ext uri="{FF2B5EF4-FFF2-40B4-BE49-F238E27FC236}">
                <a16:creationId xmlns:a16="http://schemas.microsoft.com/office/drawing/2014/main" id="{B4C2AE31-C83A-6CCB-6971-9654A4BCB1CF}"/>
              </a:ext>
            </a:extLst>
          </p:cNvPr>
          <p:cNvSpPr txBox="1"/>
          <p:nvPr/>
        </p:nvSpPr>
        <p:spPr>
          <a:xfrm>
            <a:off x="262602" y="1472405"/>
            <a:ext cx="11451429" cy="5139869"/>
          </a:xfrm>
          <a:prstGeom prst="rect">
            <a:avLst/>
          </a:prstGeom>
          <a:noFill/>
        </p:spPr>
        <p:txBody>
          <a:bodyPr wrap="square" rtlCol="0">
            <a:spAutoFit/>
          </a:bodyPr>
          <a:lstStyle/>
          <a:p>
            <a:pPr marL="342900" indent="-342900">
              <a:buFont typeface="Arial" panose="020B0604020202020204" pitchFamily="34" charset="0"/>
              <a:buChar char="•"/>
            </a:pPr>
            <a:r>
              <a:rPr lang="en-US" sz="2200" dirty="0"/>
              <a:t>Our research is informed by the idea that open government is key to informing locally-led development </a:t>
            </a:r>
          </a:p>
          <a:p>
            <a:pPr marL="342900" indent="-342900">
              <a:buFont typeface="Arial" panose="020B0604020202020204" pitchFamily="34" charset="0"/>
              <a:buChar char="•"/>
            </a:pPr>
            <a:r>
              <a:rPr lang="en-US" sz="2200" dirty="0"/>
              <a:t>Our pilot project:</a:t>
            </a:r>
          </a:p>
          <a:p>
            <a:pPr marL="800100" lvl="1" indent="-342900">
              <a:buFont typeface="Courier New" panose="02070309020205020404" pitchFamily="49" charset="0"/>
              <a:buChar char="o"/>
            </a:pPr>
            <a:r>
              <a:rPr lang="en-US" sz="2000" dirty="0"/>
              <a:t>Has analyzed nine different countries</a:t>
            </a:r>
          </a:p>
          <a:p>
            <a:pPr marL="800100" lvl="1" indent="-342900">
              <a:buFont typeface="Courier New" panose="02070309020205020404" pitchFamily="49" charset="0"/>
              <a:buChar char="o"/>
            </a:pPr>
            <a:r>
              <a:rPr lang="en-US" sz="2000" dirty="0"/>
              <a:t>Focuses on USAID, but includes analysis of foreign assistance across U.S. agencies</a:t>
            </a:r>
          </a:p>
          <a:p>
            <a:pPr marL="800100" lvl="1" indent="-342900">
              <a:buFont typeface="Courier New" panose="02070309020205020404" pitchFamily="49" charset="0"/>
              <a:buChar char="o"/>
            </a:pPr>
            <a:r>
              <a:rPr lang="en-US" sz="2000" dirty="0"/>
              <a:t>Reviews public USAID project information using an open government perspective to take stock of data availability and accessibility </a:t>
            </a:r>
          </a:p>
          <a:p>
            <a:pPr marL="800100" lvl="1" indent="-342900">
              <a:buFont typeface="Courier New" panose="02070309020205020404" pitchFamily="49" charset="0"/>
              <a:buChar char="o"/>
            </a:pPr>
            <a:r>
              <a:rPr lang="en-US" sz="2000" dirty="0"/>
              <a:t>Connects the dots across different public U.S. government data sources to analyze sectoral priorities and localization patterns of bilateral aid</a:t>
            </a:r>
          </a:p>
          <a:p>
            <a:pPr marL="342900" indent="-342900">
              <a:buFont typeface="Arial" panose="020B0604020202020204" pitchFamily="34" charset="0"/>
              <a:buChar char="•"/>
            </a:pPr>
            <a:r>
              <a:rPr lang="en-US" sz="2200" dirty="0"/>
              <a:t>Across cases we have found:</a:t>
            </a:r>
          </a:p>
          <a:p>
            <a:pPr marL="800100" lvl="1" indent="-342900">
              <a:buFont typeface="Courier New" panose="02070309020205020404" pitchFamily="49" charset="0"/>
              <a:buChar char="o"/>
            </a:pPr>
            <a:r>
              <a:rPr lang="en-US" sz="2000" dirty="0"/>
              <a:t>Public information about USAID projects is split between multiple government sites: USAID’s country mission sites provide descriptive project information, </a:t>
            </a:r>
            <a:r>
              <a:rPr lang="en-US" sz="2000" dirty="0" err="1"/>
              <a:t>ForeignAssistance.gov</a:t>
            </a:r>
            <a:r>
              <a:rPr lang="en-US" sz="2000" dirty="0"/>
              <a:t> provides consistent annual budget data, and </a:t>
            </a:r>
            <a:r>
              <a:rPr lang="en-US" sz="2000" dirty="0" err="1"/>
              <a:t>USASpending.gov</a:t>
            </a:r>
            <a:r>
              <a:rPr lang="en-US" sz="2000" dirty="0"/>
              <a:t> provides sub-recipient data</a:t>
            </a:r>
          </a:p>
          <a:p>
            <a:pPr marL="800100" lvl="1" indent="-342900">
              <a:buFont typeface="Courier New" panose="02070309020205020404" pitchFamily="49" charset="0"/>
              <a:buChar char="o"/>
            </a:pPr>
            <a:r>
              <a:rPr lang="en-US" sz="2000" b="0" i="0" dirty="0">
                <a:solidFill>
                  <a:srgbClr val="000000"/>
                </a:solidFill>
                <a:effectLst/>
              </a:rPr>
              <a:t>The U.S. category called "Peace and Security" includes different funding streams including:  security/counter-narcotics and peace-related (the latter of which typically receives less funding)</a:t>
            </a:r>
            <a:endParaRPr lang="en-US" sz="2200" dirty="0"/>
          </a:p>
        </p:txBody>
      </p:sp>
    </p:spTree>
    <p:extLst>
      <p:ext uri="{BB962C8B-B14F-4D97-AF65-F5344CB8AC3E}">
        <p14:creationId xmlns:p14="http://schemas.microsoft.com/office/powerpoint/2010/main" val="2105468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34609"/>
            <a:ext cx="10951624" cy="837796"/>
          </a:xfrm>
        </p:spPr>
        <p:txBody>
          <a:bodyPr>
            <a:noAutofit/>
          </a:bodyPr>
          <a:lstStyle/>
          <a:p>
            <a:r>
              <a:rPr lang="en-US" sz="3300" dirty="0">
                <a:solidFill>
                  <a:srgbClr val="036C9E"/>
                </a:solidFill>
                <a:latin typeface="Myriad Pro SemiCond" panose="020B0503030403020204" pitchFamily="34" charset="0"/>
              </a:rPr>
              <a:t>US foreign assistance to Malawi: Preliminary analysis</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65708"/>
            <a:ext cx="575598" cy="575598"/>
          </a:xfrm>
          <a:prstGeom prst="rect">
            <a:avLst/>
          </a:prstGeom>
        </p:spPr>
      </p:pic>
      <p:sp>
        <p:nvSpPr>
          <p:cNvPr id="3" name="TextBox 2">
            <a:extLst>
              <a:ext uri="{FF2B5EF4-FFF2-40B4-BE49-F238E27FC236}">
                <a16:creationId xmlns:a16="http://schemas.microsoft.com/office/drawing/2014/main" id="{B4C2AE31-C83A-6CCB-6971-9654A4BCB1CF}"/>
              </a:ext>
            </a:extLst>
          </p:cNvPr>
          <p:cNvSpPr txBox="1"/>
          <p:nvPr/>
        </p:nvSpPr>
        <p:spPr>
          <a:xfrm>
            <a:off x="477969" y="1783420"/>
            <a:ext cx="11236062" cy="5262979"/>
          </a:xfrm>
          <a:prstGeom prst="rect">
            <a:avLst/>
          </a:prstGeom>
          <a:noFill/>
        </p:spPr>
        <p:txBody>
          <a:bodyPr wrap="square" rtlCol="0">
            <a:spAutoFit/>
          </a:bodyPr>
          <a:lstStyle/>
          <a:p>
            <a:r>
              <a:rPr lang="en-US" sz="2200" b="1" dirty="0"/>
              <a:t>Our pilot project reviewed three data sources to offer preliminary analysis of U.S. funding to Malawi</a:t>
            </a:r>
          </a:p>
          <a:p>
            <a:pPr marL="285750" indent="-285750">
              <a:buFont typeface="Arial" panose="020B0604020202020204" pitchFamily="34" charset="0"/>
              <a:buChar char="•"/>
            </a:pPr>
            <a:r>
              <a:rPr lang="en-US" sz="2200" i="1" dirty="0"/>
              <a:t>Review of USAID Malawi’s official website to assess the quality and breadth of information available</a:t>
            </a:r>
          </a:p>
          <a:p>
            <a:pPr marL="800100" lvl="1" indent="-342900">
              <a:buFont typeface="Courier New" panose="02070309020205020404" pitchFamily="49" charset="0"/>
              <a:buChar char="o"/>
            </a:pPr>
            <a:r>
              <a:rPr lang="en-US" sz="2000" dirty="0"/>
              <a:t>USAID Malawi’s official page ranks among the </a:t>
            </a:r>
            <a:r>
              <a:rPr lang="en-US" sz="2000" b="1" dirty="0"/>
              <a:t>least detailed </a:t>
            </a:r>
            <a:r>
              <a:rPr lang="en-US" sz="2000" dirty="0"/>
              <a:t>and most inconsistent of the dedicated mission pages reviewed during this pilot project</a:t>
            </a:r>
            <a:endParaRPr lang="en-US" sz="2000" i="1" dirty="0"/>
          </a:p>
          <a:p>
            <a:pPr marL="285750" indent="-285750">
              <a:buFont typeface="Arial" panose="020B0604020202020204" pitchFamily="34" charset="0"/>
              <a:buChar char="•"/>
            </a:pPr>
            <a:r>
              <a:rPr lang="en-US" sz="2200" i="1" dirty="0"/>
              <a:t>Review of USAID’s localization data to assess direct funding to local partners</a:t>
            </a:r>
          </a:p>
          <a:p>
            <a:pPr marL="800100" lvl="1" indent="-342900">
              <a:buFont typeface="Courier New" panose="02070309020205020404" pitchFamily="49" charset="0"/>
              <a:buChar char="o"/>
            </a:pPr>
            <a:r>
              <a:rPr lang="en-US" sz="2000" dirty="0"/>
              <a:t>USAID Malawi’s percentage of direct local funding met the agency’s 25% target in both 2021 and 2022. USAID Malawi has among the </a:t>
            </a:r>
            <a:r>
              <a:rPr lang="en-US" sz="2000" b="1" dirty="0"/>
              <a:t>highest percentages </a:t>
            </a:r>
            <a:r>
              <a:rPr lang="en-US" sz="2000" dirty="0"/>
              <a:t>of direct local funding among the countries analyzed in the pilot project</a:t>
            </a:r>
            <a:endParaRPr lang="en-US" sz="2200" i="1" dirty="0"/>
          </a:p>
          <a:p>
            <a:pPr marL="285750" indent="-285750">
              <a:buFont typeface="Arial" panose="020B0604020202020204" pitchFamily="34" charset="0"/>
              <a:buChar char="•"/>
            </a:pPr>
            <a:r>
              <a:rPr lang="en-US" sz="2200" i="1" dirty="0"/>
              <a:t>Review of ForeignAssistance.gov data to assess funding trends by category and by managing agency</a:t>
            </a:r>
          </a:p>
          <a:p>
            <a:pPr marL="800100" lvl="1" indent="-342900">
              <a:buFont typeface="Courier New" panose="02070309020205020404" pitchFamily="49" charset="0"/>
              <a:buChar char="o"/>
            </a:pPr>
            <a:r>
              <a:rPr lang="en-US" sz="2000" dirty="0"/>
              <a:t>USAID manages the most U.S. foreign assistance to Malawi annually. Aid for the health sector comprises the largest category of USAID funding, with over $1.15bn in total funding between FY2012 – 2022</a:t>
            </a:r>
            <a:endParaRPr lang="en-US" sz="2000" i="1" dirty="0"/>
          </a:p>
          <a:p>
            <a:pPr marL="742950" lvl="1" indent="-285750">
              <a:buFont typeface="Arial" panose="020B0604020202020204" pitchFamily="34" charset="0"/>
              <a:buChar char="•"/>
            </a:pPr>
            <a:endParaRPr lang="en-US" sz="2200" i="1" dirty="0"/>
          </a:p>
        </p:txBody>
      </p:sp>
    </p:spTree>
    <p:extLst>
      <p:ext uri="{BB962C8B-B14F-4D97-AF65-F5344CB8AC3E}">
        <p14:creationId xmlns:p14="http://schemas.microsoft.com/office/powerpoint/2010/main" val="1415189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09008"/>
            <a:ext cx="10951624" cy="837796"/>
          </a:xfrm>
        </p:spPr>
        <p:txBody>
          <a:bodyPr>
            <a:noAutofit/>
          </a:bodyPr>
          <a:lstStyle/>
          <a:p>
            <a:r>
              <a:rPr lang="en-US" sz="3500" dirty="0">
                <a:solidFill>
                  <a:srgbClr val="036C9E"/>
                </a:solidFill>
                <a:latin typeface="Myriad Pro SemiCond" panose="020B0503030403020204" pitchFamily="34" charset="0"/>
              </a:rPr>
              <a:t>USAID Malawi website information</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40107"/>
            <a:ext cx="575598" cy="575598"/>
          </a:xfrm>
          <a:prstGeom prst="rect">
            <a:avLst/>
          </a:prstGeom>
        </p:spPr>
      </p:pic>
      <p:sp>
        <p:nvSpPr>
          <p:cNvPr id="9" name="TextBox 8">
            <a:extLst>
              <a:ext uri="{FF2B5EF4-FFF2-40B4-BE49-F238E27FC236}">
                <a16:creationId xmlns:a16="http://schemas.microsoft.com/office/drawing/2014/main" id="{AE5D15C4-73AE-A75D-E051-FD537AA8B824}"/>
              </a:ext>
            </a:extLst>
          </p:cNvPr>
          <p:cNvSpPr txBox="1"/>
          <p:nvPr/>
        </p:nvSpPr>
        <p:spPr>
          <a:xfrm>
            <a:off x="262602" y="1446804"/>
            <a:ext cx="11461173" cy="646331"/>
          </a:xfrm>
          <a:prstGeom prst="rect">
            <a:avLst/>
          </a:prstGeom>
          <a:noFill/>
        </p:spPr>
        <p:txBody>
          <a:bodyPr wrap="square" rtlCol="0">
            <a:spAutoFit/>
          </a:bodyPr>
          <a:lstStyle/>
          <a:p>
            <a:pPr lvl="1"/>
            <a:endParaRPr lang="en-US" dirty="0"/>
          </a:p>
          <a:p>
            <a:pPr marL="285750" indent="-285750">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id="{3A92BA7B-A01E-80FB-9B24-4B58F7DC4FA7}"/>
              </a:ext>
            </a:extLst>
          </p:cNvPr>
          <p:cNvSpPr txBox="1"/>
          <p:nvPr/>
        </p:nvSpPr>
        <p:spPr>
          <a:xfrm>
            <a:off x="262602" y="1446804"/>
            <a:ext cx="11461173" cy="5909310"/>
          </a:xfrm>
          <a:prstGeom prst="rect">
            <a:avLst/>
          </a:prstGeom>
          <a:noFill/>
        </p:spPr>
        <p:txBody>
          <a:bodyPr wrap="square" rtlCol="0">
            <a:spAutoFit/>
          </a:bodyPr>
          <a:lstStyle/>
          <a:p>
            <a:pPr marL="285750" indent="-285750">
              <a:buFont typeface="Arial" panose="020B0604020202020204" pitchFamily="34" charset="0"/>
              <a:buChar char="•"/>
            </a:pPr>
            <a:r>
              <a:rPr lang="en-US" dirty="0"/>
              <a:t>USAID Malawi’s </a:t>
            </a:r>
            <a:r>
              <a:rPr lang="en-US" dirty="0">
                <a:hlinkClick r:id="rId7"/>
              </a:rPr>
              <a:t>website</a:t>
            </a:r>
            <a:r>
              <a:rPr lang="en-US" dirty="0"/>
              <a:t> has 14 pages discussing 12 sectoral priorities (2 duplicates):</a:t>
            </a:r>
          </a:p>
          <a:p>
            <a:pPr marL="742950" lvl="1" indent="-285750">
              <a:buFont typeface="Courier New" panose="02070309020205020404" pitchFamily="49" charset="0"/>
              <a:buChar char="o"/>
            </a:pPr>
            <a:r>
              <a:rPr lang="en-US" dirty="0"/>
              <a:t>10 sectoral pages, along with an “Overview” page, are accessible under the “Our Work” sidebar</a:t>
            </a:r>
          </a:p>
          <a:p>
            <a:pPr marL="742950" lvl="1" indent="-285750">
              <a:buFont typeface="Courier New" panose="02070309020205020404" pitchFamily="49" charset="0"/>
              <a:buChar char="o"/>
            </a:pPr>
            <a:r>
              <a:rPr lang="en-US" dirty="0"/>
              <a:t>4 separate sectoral pages are only accessible via hyperlinks on the “Overview” page</a:t>
            </a:r>
          </a:p>
          <a:p>
            <a:pPr marL="1200150" lvl="2" indent="-285750">
              <a:buFont typeface="Wingdings" pitchFamily="2" charset="2"/>
              <a:buChar char="§"/>
            </a:pPr>
            <a:r>
              <a:rPr lang="en-US" dirty="0"/>
              <a:t>The </a:t>
            </a:r>
            <a:r>
              <a:rPr lang="en-US" dirty="0">
                <a:hlinkClick r:id="rId8"/>
              </a:rPr>
              <a:t>Education</a:t>
            </a:r>
            <a:r>
              <a:rPr lang="en-US" dirty="0"/>
              <a:t> and </a:t>
            </a:r>
            <a:r>
              <a:rPr lang="en-US" dirty="0">
                <a:hlinkClick r:id="rId9"/>
              </a:rPr>
              <a:t>Democracy</a:t>
            </a:r>
            <a:r>
              <a:rPr lang="en-US" dirty="0"/>
              <a:t> pages linked under the overview tab appear to be more recently updated versions of the </a:t>
            </a:r>
            <a:r>
              <a:rPr lang="en-US" dirty="0">
                <a:hlinkClick r:id="rId10"/>
              </a:rPr>
              <a:t>Education</a:t>
            </a:r>
            <a:r>
              <a:rPr lang="en-US" dirty="0"/>
              <a:t> and </a:t>
            </a:r>
            <a:r>
              <a:rPr lang="en-US" dirty="0">
                <a:hlinkClick r:id="rId11"/>
              </a:rPr>
              <a:t>Democracy</a:t>
            </a:r>
            <a:r>
              <a:rPr lang="en-US" dirty="0"/>
              <a:t> pages linked under the sidebar</a:t>
            </a:r>
          </a:p>
          <a:p>
            <a:pPr marL="285750" indent="-285750">
              <a:buFont typeface="Arial" panose="020B0604020202020204" pitchFamily="34" charset="0"/>
              <a:buChar char="•"/>
            </a:pPr>
            <a:r>
              <a:rPr lang="en-US" dirty="0"/>
              <a:t>The majority of USAID Malawi’s issue area pages lack project-level data that is commonly present on other USAID mission websites</a:t>
            </a:r>
          </a:p>
          <a:p>
            <a:pPr marL="742950" lvl="1" indent="-285750">
              <a:buFont typeface="Courier New" panose="02070309020205020404" pitchFamily="49" charset="0"/>
              <a:buChar char="o"/>
            </a:pPr>
            <a:r>
              <a:rPr lang="en-US" b="1" dirty="0"/>
              <a:t>4 of 14 </a:t>
            </a:r>
            <a:r>
              <a:rPr lang="en-US" dirty="0"/>
              <a:t>pages named specific projects</a:t>
            </a:r>
          </a:p>
          <a:p>
            <a:pPr marL="742950" lvl="1" indent="-285750">
              <a:buFont typeface="Courier New" panose="02070309020205020404" pitchFamily="49" charset="0"/>
              <a:buChar char="o"/>
            </a:pPr>
            <a:r>
              <a:rPr lang="en-US" b="1" dirty="0"/>
              <a:t>3 of 14 </a:t>
            </a:r>
            <a:r>
              <a:rPr lang="en-US" dirty="0"/>
              <a:t>pages named specific implementing partners</a:t>
            </a:r>
          </a:p>
          <a:p>
            <a:pPr marL="742950" lvl="1" indent="-285750">
              <a:buFont typeface="Courier New" panose="02070309020205020404" pitchFamily="49" charset="0"/>
              <a:buChar char="o"/>
            </a:pPr>
            <a:r>
              <a:rPr lang="en-US" b="1" dirty="0"/>
              <a:t>Only 1 of 14 </a:t>
            </a:r>
            <a:r>
              <a:rPr lang="en-US" dirty="0"/>
              <a:t>pages fully documented project durations, funding totals, and implementing partners</a:t>
            </a:r>
          </a:p>
          <a:p>
            <a:pPr marL="742950" lvl="1" indent="-285750">
              <a:buFont typeface="Courier New" panose="02070309020205020404" pitchFamily="49" charset="0"/>
              <a:buChar char="o"/>
            </a:pPr>
            <a:r>
              <a:rPr lang="en-US" dirty="0"/>
              <a:t>Sectoral pages generally spotlighted quantified outcomes related to USAID sectoral work opposed to specific project information</a:t>
            </a:r>
          </a:p>
          <a:p>
            <a:pPr marL="285750" indent="-285750">
              <a:buFont typeface="Arial" panose="020B0604020202020204" pitchFamily="34" charset="0"/>
              <a:buChar char="•"/>
            </a:pPr>
            <a:r>
              <a:rPr lang="en-US" dirty="0"/>
              <a:t>Fact sheet and website formatting was inconsistent when compared with other mission websites, with wide variation in the type and depth of information provided</a:t>
            </a:r>
          </a:p>
          <a:p>
            <a:pPr marL="742950" lvl="1" indent="-285750">
              <a:buFont typeface="Courier New" panose="02070309020205020404" pitchFamily="49" charset="0"/>
              <a:buChar char="o"/>
            </a:pPr>
            <a:r>
              <a:rPr lang="en-US" dirty="0"/>
              <a:t>The </a:t>
            </a:r>
            <a:r>
              <a:rPr lang="en-US" dirty="0">
                <a:hlinkClick r:id="rId12"/>
              </a:rPr>
              <a:t>Food Security</a:t>
            </a:r>
            <a:r>
              <a:rPr lang="en-US" dirty="0"/>
              <a:t> and </a:t>
            </a:r>
            <a:r>
              <a:rPr lang="en-US" dirty="0">
                <a:hlinkClick r:id="rId13"/>
              </a:rPr>
              <a:t>Environment</a:t>
            </a:r>
            <a:r>
              <a:rPr lang="en-US" dirty="0"/>
              <a:t> pages provide extremely limited information and no linked factsheets</a:t>
            </a:r>
          </a:p>
          <a:p>
            <a:pPr marL="742950" lvl="1" indent="-285750">
              <a:buFont typeface="Courier New" panose="02070309020205020404" pitchFamily="49" charset="0"/>
              <a:buChar char="o"/>
            </a:pPr>
            <a:r>
              <a:rPr lang="en-US" dirty="0"/>
              <a:t>The </a:t>
            </a:r>
            <a:r>
              <a:rPr lang="en-US" dirty="0">
                <a:hlinkClick r:id="rId11"/>
              </a:rPr>
              <a:t>Democracy, Human Rights and Governance page</a:t>
            </a:r>
            <a:r>
              <a:rPr lang="en-US" dirty="0"/>
              <a:t> links a fact sheet providing comprehensive project-level information</a:t>
            </a:r>
          </a:p>
          <a:p>
            <a:pPr lvl="1"/>
            <a:endParaRPr lang="en-US" dirty="0"/>
          </a:p>
          <a:p>
            <a:pPr lvl="1"/>
            <a:endParaRPr lang="en-US" dirty="0"/>
          </a:p>
          <a:p>
            <a:pPr marL="742950" lvl="1" indent="-285750">
              <a:buFont typeface="Arial" panose="020B0604020202020204" pitchFamily="34" charset="0"/>
              <a:buChar char="•"/>
            </a:pPr>
            <a:endParaRPr lang="en-US" dirty="0"/>
          </a:p>
        </p:txBody>
      </p:sp>
      <p:sp>
        <p:nvSpPr>
          <p:cNvPr id="6" name="TextBox 5">
            <a:extLst>
              <a:ext uri="{FF2B5EF4-FFF2-40B4-BE49-F238E27FC236}">
                <a16:creationId xmlns:a16="http://schemas.microsoft.com/office/drawing/2014/main" id="{BDCA80D5-7BD9-8280-BE5D-8967313703FA}"/>
              </a:ext>
            </a:extLst>
          </p:cNvPr>
          <p:cNvSpPr txBox="1"/>
          <p:nvPr/>
        </p:nvSpPr>
        <p:spPr>
          <a:xfrm>
            <a:off x="0" y="6584781"/>
            <a:ext cx="12192000" cy="246221"/>
          </a:xfrm>
          <a:prstGeom prst="rect">
            <a:avLst/>
          </a:prstGeom>
          <a:noFill/>
        </p:spPr>
        <p:txBody>
          <a:bodyPr wrap="square" rtlCol="0">
            <a:spAutoFit/>
          </a:bodyPr>
          <a:lstStyle/>
          <a:p>
            <a:r>
              <a:rPr lang="en-US" sz="1000" b="1" dirty="0"/>
              <a:t>Source</a:t>
            </a:r>
            <a:r>
              <a:rPr lang="en-US" sz="1000" dirty="0"/>
              <a:t>: </a:t>
            </a:r>
            <a:r>
              <a:rPr lang="en-US" sz="1000" dirty="0">
                <a:hlinkClick r:id="rId7"/>
              </a:rPr>
              <a:t>https://www.usaid.gov/malawi</a:t>
            </a:r>
            <a:r>
              <a:rPr lang="en-US" sz="1000" dirty="0"/>
              <a:t> (accessed December 27, 2023). </a:t>
            </a:r>
          </a:p>
        </p:txBody>
      </p:sp>
    </p:spTree>
    <p:extLst>
      <p:ext uri="{BB962C8B-B14F-4D97-AF65-F5344CB8AC3E}">
        <p14:creationId xmlns:p14="http://schemas.microsoft.com/office/powerpoint/2010/main" val="67705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1021912" y="794656"/>
            <a:ext cx="10907486" cy="521049"/>
          </a:xfrm>
        </p:spPr>
        <p:txBody>
          <a:bodyPr>
            <a:noAutofit/>
          </a:bodyPr>
          <a:lstStyle/>
          <a:p>
            <a:r>
              <a:rPr lang="en-US" sz="3300" dirty="0">
                <a:solidFill>
                  <a:srgbClr val="036C9E"/>
                </a:solidFill>
              </a:rPr>
              <a:t>USAID localization: Malawi FY2021-2022</a:t>
            </a:r>
            <a:endParaRPr lang="en-US" sz="3300" dirty="0">
              <a:solidFill>
                <a:srgbClr val="036C9E"/>
              </a:solidFill>
              <a:latin typeface="Myriad Pro SemiCond" panose="020B0503030403020204" pitchFamily="34" charset="0"/>
            </a:endParaRP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sp>
        <p:nvSpPr>
          <p:cNvPr id="6" name="TextBox 5">
            <a:extLst>
              <a:ext uri="{FF2B5EF4-FFF2-40B4-BE49-F238E27FC236}">
                <a16:creationId xmlns:a16="http://schemas.microsoft.com/office/drawing/2014/main" id="{9444A1A5-7B1F-45BF-8B98-CEA399D9CE62}"/>
              </a:ext>
            </a:extLst>
          </p:cNvPr>
          <p:cNvSpPr txBox="1"/>
          <p:nvPr/>
        </p:nvSpPr>
        <p:spPr>
          <a:xfrm>
            <a:off x="262602" y="1458809"/>
            <a:ext cx="10907486" cy="2501016"/>
          </a:xfrm>
          <a:prstGeom prst="rect">
            <a:avLst/>
          </a:prstGeom>
          <a:noFill/>
        </p:spPr>
        <p:txBody>
          <a:bodyPr wrap="square" rtlCol="0">
            <a:noAutofit/>
          </a:bodyPr>
          <a:lstStyle/>
          <a:p>
            <a:pPr marL="285750" indent="-285750">
              <a:buFont typeface="Arial" panose="020B0604020202020204" pitchFamily="34" charset="0"/>
              <a:buChar char="•"/>
            </a:pPr>
            <a:r>
              <a:rPr lang="en-US" sz="2200" dirty="0">
                <a:solidFill>
                  <a:srgbClr val="36494D"/>
                </a:solidFill>
              </a:rPr>
              <a:t>USAID set a </a:t>
            </a:r>
            <a:r>
              <a:rPr lang="en-US" sz="2200" dirty="0">
                <a:solidFill>
                  <a:srgbClr val="36494D"/>
                </a:solidFill>
                <a:hlinkClick r:id="rId5"/>
              </a:rPr>
              <a:t>minimum 25% global target</a:t>
            </a:r>
            <a:r>
              <a:rPr lang="en-US" sz="2200" dirty="0">
                <a:solidFill>
                  <a:srgbClr val="36494D"/>
                </a:solidFill>
              </a:rPr>
              <a:t> for direct funding for national implementing partners by 2025 (starting from </a:t>
            </a:r>
            <a:r>
              <a:rPr lang="en-US" sz="2200" dirty="0">
                <a:solidFill>
                  <a:srgbClr val="36494D"/>
                </a:solidFill>
                <a:hlinkClick r:id="rId6"/>
              </a:rPr>
              <a:t>8.1% in 2020</a:t>
            </a:r>
            <a:r>
              <a:rPr lang="en-US" sz="2200" dirty="0">
                <a:solidFill>
                  <a:srgbClr val="36494D"/>
                </a:solidFill>
              </a:rPr>
              <a:t>). In 2022, USAID reported a </a:t>
            </a:r>
            <a:r>
              <a:rPr lang="en-US" sz="2200" dirty="0">
                <a:solidFill>
                  <a:srgbClr val="36494D"/>
                </a:solidFill>
                <a:hlinkClick r:id="rId6"/>
              </a:rPr>
              <a:t>global average of 10.2%</a:t>
            </a:r>
            <a:endParaRPr lang="en-US" sz="2200" dirty="0">
              <a:solidFill>
                <a:srgbClr val="36494D"/>
              </a:solidFill>
            </a:endParaRPr>
          </a:p>
          <a:p>
            <a:pPr marL="285750" indent="-285750">
              <a:buFont typeface="Arial" panose="020B0604020202020204" pitchFamily="34" charset="0"/>
              <a:buChar char="•"/>
            </a:pPr>
            <a:r>
              <a:rPr lang="en-US" sz="2200" dirty="0">
                <a:solidFill>
                  <a:srgbClr val="36494D"/>
                </a:solidFill>
              </a:rPr>
              <a:t>Country targets vary, with a higher than 25% share expected in countries where national organizations have higher capacity to manage USAID projects</a:t>
            </a:r>
          </a:p>
          <a:p>
            <a:pPr marL="285750" indent="-285750">
              <a:buFont typeface="Arial" panose="020B0604020202020204" pitchFamily="34" charset="0"/>
              <a:buChar char="•"/>
            </a:pPr>
            <a:r>
              <a:rPr lang="en-US" sz="2200" dirty="0">
                <a:solidFill>
                  <a:srgbClr val="36494D"/>
                </a:solidFill>
              </a:rPr>
              <a:t>USAID Malawi reported localization levels far above the global average, meeting the agency wide minimum global target in both 2021 and 2022</a:t>
            </a:r>
          </a:p>
          <a:p>
            <a:pPr marL="742950" lvl="1" indent="-285750">
              <a:buFont typeface="Arial" panose="020B0604020202020204" pitchFamily="34" charset="0"/>
              <a:buChar char="•"/>
            </a:pPr>
            <a:endParaRPr lang="en-US" sz="2100" dirty="0">
              <a:solidFill>
                <a:srgbClr val="36494D"/>
              </a:solidFill>
            </a:endParaRPr>
          </a:p>
          <a:p>
            <a:pPr marL="742950" lvl="1" indent="-285750">
              <a:buFont typeface="Arial" panose="020B0604020202020204" pitchFamily="34" charset="0"/>
              <a:buChar char="•"/>
            </a:pPr>
            <a:endParaRPr lang="en-US" sz="2000" dirty="0">
              <a:solidFill>
                <a:srgbClr val="36494D"/>
              </a:solidFill>
            </a:endParaRPr>
          </a:p>
        </p:txBody>
      </p:sp>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62602" y="740107"/>
            <a:ext cx="575598" cy="575598"/>
          </a:xfrm>
          <a:prstGeom prst="rect">
            <a:avLst/>
          </a:prstGeom>
        </p:spPr>
      </p:pic>
      <p:sp>
        <p:nvSpPr>
          <p:cNvPr id="7" name="TextBox 6">
            <a:extLst>
              <a:ext uri="{FF2B5EF4-FFF2-40B4-BE49-F238E27FC236}">
                <a16:creationId xmlns:a16="http://schemas.microsoft.com/office/drawing/2014/main" id="{32E49924-16DA-A209-8ECA-0760F2A0D378}"/>
              </a:ext>
            </a:extLst>
          </p:cNvPr>
          <p:cNvSpPr txBox="1"/>
          <p:nvPr/>
        </p:nvSpPr>
        <p:spPr>
          <a:xfrm>
            <a:off x="0" y="6607133"/>
            <a:ext cx="9789459" cy="246221"/>
          </a:xfrm>
          <a:prstGeom prst="rect">
            <a:avLst/>
          </a:prstGeom>
          <a:noFill/>
        </p:spPr>
        <p:txBody>
          <a:bodyPr wrap="square">
            <a:spAutoFit/>
          </a:bodyPr>
          <a:lstStyle/>
          <a:p>
            <a:r>
              <a:rPr lang="en-US" sz="1000" b="1" dirty="0"/>
              <a:t>Source</a:t>
            </a:r>
            <a:r>
              <a:rPr lang="en-US" sz="1000" dirty="0"/>
              <a:t>: USAID, “Moving Toward a Model of Locally Led Development,” July 2023, </a:t>
            </a:r>
            <a:r>
              <a:rPr lang="en-US" sz="1000" dirty="0">
                <a:hlinkClick r:id="rId9"/>
              </a:rPr>
              <a:t>https://www.usaid.gov/localization/fy-2022-localization-progress-report</a:t>
            </a:r>
            <a:endParaRPr lang="en-US" sz="1000" dirty="0"/>
          </a:p>
        </p:txBody>
      </p:sp>
      <p:graphicFrame>
        <p:nvGraphicFramePr>
          <p:cNvPr id="9" name="Chart 8">
            <a:extLst>
              <a:ext uri="{FF2B5EF4-FFF2-40B4-BE49-F238E27FC236}">
                <a16:creationId xmlns:a16="http://schemas.microsoft.com/office/drawing/2014/main" id="{79EC2996-F6E1-1394-001C-001C0465E53E}"/>
              </a:ext>
            </a:extLst>
          </p:cNvPr>
          <p:cNvGraphicFramePr>
            <a:graphicFrameLocks/>
          </p:cNvGraphicFramePr>
          <p:nvPr>
            <p:extLst>
              <p:ext uri="{D42A27DB-BD31-4B8C-83A1-F6EECF244321}">
                <p14:modId xmlns:p14="http://schemas.microsoft.com/office/powerpoint/2010/main" val="3174698869"/>
              </p:ext>
            </p:extLst>
          </p:nvPr>
        </p:nvGraphicFramePr>
        <p:xfrm>
          <a:off x="73959" y="4005552"/>
          <a:ext cx="11739794" cy="2686889"/>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524590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1132114" y="352493"/>
            <a:ext cx="10907486" cy="521049"/>
          </a:xfrm>
        </p:spPr>
        <p:txBody>
          <a:bodyPr>
            <a:noAutofit/>
          </a:bodyPr>
          <a:lstStyle/>
          <a:p>
            <a:r>
              <a:rPr lang="en-US" sz="3300" dirty="0">
                <a:solidFill>
                  <a:srgbClr val="036C9E"/>
                </a:solidFill>
              </a:rPr>
              <a:t>USAID localization: Malawi ‘Local’ Partner Funding</a:t>
            </a:r>
            <a:endParaRPr lang="en-US" sz="3300" dirty="0">
              <a:solidFill>
                <a:srgbClr val="036C9E"/>
              </a:solidFill>
              <a:latin typeface="Myriad Pro SemiCond" panose="020B0503030403020204" pitchFamily="34" charset="0"/>
            </a:endParaRP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sp>
        <p:nvSpPr>
          <p:cNvPr id="6" name="TextBox 5">
            <a:extLst>
              <a:ext uri="{FF2B5EF4-FFF2-40B4-BE49-F238E27FC236}">
                <a16:creationId xmlns:a16="http://schemas.microsoft.com/office/drawing/2014/main" id="{9444A1A5-7B1F-45BF-8B98-CEA399D9CE62}"/>
              </a:ext>
            </a:extLst>
          </p:cNvPr>
          <p:cNvSpPr txBox="1"/>
          <p:nvPr/>
        </p:nvSpPr>
        <p:spPr>
          <a:xfrm>
            <a:off x="348342" y="903879"/>
            <a:ext cx="11617516" cy="959486"/>
          </a:xfrm>
          <a:prstGeom prst="rect">
            <a:avLst/>
          </a:prstGeom>
          <a:noFill/>
        </p:spPr>
        <p:txBody>
          <a:bodyPr wrap="square" rtlCol="0">
            <a:noAutofit/>
          </a:bodyPr>
          <a:lstStyle/>
          <a:p>
            <a:pPr marL="285750" indent="-285750">
              <a:buFont typeface="Arial" panose="020B0604020202020204" pitchFamily="34" charset="0"/>
              <a:buChar char="•"/>
            </a:pPr>
            <a:r>
              <a:rPr lang="en-US" dirty="0">
                <a:solidFill>
                  <a:srgbClr val="36494D"/>
                </a:solidFill>
              </a:rPr>
              <a:t>USAID </a:t>
            </a:r>
            <a:r>
              <a:rPr lang="en-US" dirty="0">
                <a:solidFill>
                  <a:srgbClr val="36494D"/>
                </a:solidFill>
                <a:hlinkClick r:id="rId5"/>
              </a:rPr>
              <a:t>published FY2020-22 data</a:t>
            </a:r>
            <a:r>
              <a:rPr lang="en-US" dirty="0">
                <a:solidFill>
                  <a:srgbClr val="36494D"/>
                </a:solidFill>
              </a:rPr>
              <a:t> on partners the agency considers ‘local’ (link provides dataset download)</a:t>
            </a:r>
          </a:p>
          <a:p>
            <a:pPr marL="285750" indent="-285750">
              <a:buFont typeface="Arial" panose="020B0604020202020204" pitchFamily="34" charset="0"/>
              <a:buChar char="•"/>
            </a:pPr>
            <a:r>
              <a:rPr lang="en-US" dirty="0">
                <a:solidFill>
                  <a:srgbClr val="36494D"/>
                </a:solidFill>
                <a:latin typeface="Myriad Pro" panose="020B0503030403020204"/>
              </a:rPr>
              <a:t>Obligation totals for </a:t>
            </a:r>
            <a:r>
              <a:rPr lang="en-US" b="1" dirty="0">
                <a:solidFill>
                  <a:srgbClr val="36494D"/>
                </a:solidFill>
                <a:latin typeface="Myriad Pro" panose="020B0503030403020204"/>
              </a:rPr>
              <a:t>top 20</a:t>
            </a:r>
            <a:r>
              <a:rPr lang="en-US" dirty="0">
                <a:solidFill>
                  <a:srgbClr val="36494D"/>
                </a:solidFill>
                <a:latin typeface="Myriad Pro" panose="020B0503030403020204"/>
              </a:rPr>
              <a:t> implementing partners by total obligations tagged as “local” in Malawi by USAID:</a:t>
            </a:r>
            <a:endParaRPr lang="en-US" b="0" i="0" dirty="0">
              <a:solidFill>
                <a:srgbClr val="36494D"/>
              </a:solidFill>
              <a:effectLst/>
              <a:latin typeface="Myriad Pro" panose="020B0503030403020204"/>
            </a:endParaRPr>
          </a:p>
          <a:p>
            <a:pPr marL="742950" lvl="1" indent="-285750">
              <a:buFont typeface="Arial" panose="020B0604020202020204" pitchFamily="34" charset="0"/>
              <a:buChar char="•"/>
            </a:pPr>
            <a:endParaRPr lang="en-US" dirty="0">
              <a:solidFill>
                <a:srgbClr val="36494D"/>
              </a:solidFill>
            </a:endParaRPr>
          </a:p>
          <a:p>
            <a:pPr marL="742950" lvl="1" indent="-285750">
              <a:buFont typeface="Arial" panose="020B0604020202020204" pitchFamily="34" charset="0"/>
              <a:buChar char="•"/>
            </a:pPr>
            <a:endParaRPr lang="en-US" sz="2000" dirty="0">
              <a:solidFill>
                <a:srgbClr val="36494D"/>
              </a:solidFill>
            </a:endParaRPr>
          </a:p>
        </p:txBody>
      </p:sp>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56516" y="258208"/>
            <a:ext cx="575598" cy="575598"/>
          </a:xfrm>
          <a:prstGeom prst="rect">
            <a:avLst/>
          </a:prstGeom>
        </p:spPr>
      </p:pic>
      <p:sp>
        <p:nvSpPr>
          <p:cNvPr id="7" name="TextBox 6">
            <a:extLst>
              <a:ext uri="{FF2B5EF4-FFF2-40B4-BE49-F238E27FC236}">
                <a16:creationId xmlns:a16="http://schemas.microsoft.com/office/drawing/2014/main" id="{32E49924-16DA-A209-8ECA-0760F2A0D378}"/>
              </a:ext>
            </a:extLst>
          </p:cNvPr>
          <p:cNvSpPr txBox="1"/>
          <p:nvPr/>
        </p:nvSpPr>
        <p:spPr>
          <a:xfrm>
            <a:off x="0" y="6357538"/>
            <a:ext cx="12039600" cy="461665"/>
          </a:xfrm>
          <a:prstGeom prst="rect">
            <a:avLst/>
          </a:prstGeom>
          <a:noFill/>
        </p:spPr>
        <p:txBody>
          <a:bodyPr wrap="square">
            <a:spAutoFit/>
          </a:bodyPr>
          <a:lstStyle/>
          <a:p>
            <a:r>
              <a:rPr lang="en-US" sz="1200" b="1" dirty="0"/>
              <a:t>Note: </a:t>
            </a:r>
            <a:r>
              <a:rPr lang="en-US" sz="1200" dirty="0"/>
              <a:t>Funding totals from the linked USAID dataset do not match USAID Malawi obligation totals on other sites. Localization figures published by USAID use proprietary methods and are not replicable using other official government sources.</a:t>
            </a:r>
          </a:p>
        </p:txBody>
      </p:sp>
      <p:pic>
        <p:nvPicPr>
          <p:cNvPr id="4" name="Picture 3">
            <a:extLst>
              <a:ext uri="{FF2B5EF4-FFF2-40B4-BE49-F238E27FC236}">
                <a16:creationId xmlns:a16="http://schemas.microsoft.com/office/drawing/2014/main" id="{B74ED8F4-C1F0-7CB7-82A3-4A293E65B01E}"/>
              </a:ext>
            </a:extLst>
          </p:cNvPr>
          <p:cNvPicPr>
            <a:picLocks noChangeAspect="1"/>
          </p:cNvPicPr>
          <p:nvPr/>
        </p:nvPicPr>
        <p:blipFill>
          <a:blip r:embed="rId8"/>
          <a:stretch>
            <a:fillRect/>
          </a:stretch>
        </p:blipFill>
        <p:spPr>
          <a:xfrm>
            <a:off x="914399" y="1546220"/>
            <a:ext cx="10065555" cy="4811318"/>
          </a:xfrm>
          <a:prstGeom prst="rect">
            <a:avLst/>
          </a:prstGeom>
        </p:spPr>
      </p:pic>
    </p:spTree>
    <p:extLst>
      <p:ext uri="{BB962C8B-B14F-4D97-AF65-F5344CB8AC3E}">
        <p14:creationId xmlns:p14="http://schemas.microsoft.com/office/powerpoint/2010/main" val="2213613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34609"/>
            <a:ext cx="10951624" cy="837796"/>
          </a:xfrm>
        </p:spPr>
        <p:txBody>
          <a:bodyPr>
            <a:noAutofit/>
          </a:bodyPr>
          <a:lstStyle/>
          <a:p>
            <a:r>
              <a:rPr lang="en-US" sz="3400" dirty="0">
                <a:solidFill>
                  <a:srgbClr val="036C9E"/>
                </a:solidFill>
                <a:latin typeface="Myriad Pro SemiCond" panose="020B0503030403020204" pitchFamily="34" charset="0"/>
              </a:rPr>
              <a:t>Foreign Assistance funding trends in Malawi: Findings</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65708"/>
            <a:ext cx="575598" cy="575598"/>
          </a:xfrm>
          <a:prstGeom prst="rect">
            <a:avLst/>
          </a:prstGeom>
        </p:spPr>
      </p:pic>
      <p:sp>
        <p:nvSpPr>
          <p:cNvPr id="3" name="TextBox 2">
            <a:extLst>
              <a:ext uri="{FF2B5EF4-FFF2-40B4-BE49-F238E27FC236}">
                <a16:creationId xmlns:a16="http://schemas.microsoft.com/office/drawing/2014/main" id="{072A3E48-68C0-7CA3-E695-12BCA962C9F4}"/>
              </a:ext>
            </a:extLst>
          </p:cNvPr>
          <p:cNvSpPr txBox="1"/>
          <p:nvPr/>
        </p:nvSpPr>
        <p:spPr>
          <a:xfrm>
            <a:off x="195379" y="1718113"/>
            <a:ext cx="11801242" cy="5201424"/>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Myriad Pro"/>
                <a:ea typeface="+mn-ea"/>
                <a:cs typeface="+mn-cs"/>
              </a:rPr>
              <a:t>USAID foreign assistance accounts for 68% of all U.S. funding to Malawi between FY2012-2022</a:t>
            </a:r>
          </a:p>
          <a:p>
            <a:pPr marL="742950" lvl="1" indent="-285750">
              <a:buFont typeface="Courier New" panose="02070309020205020404" pitchFamily="49" charset="0"/>
              <a:buChar char="o"/>
              <a:defRPr/>
            </a:pPr>
            <a:r>
              <a:rPr lang="en-US" dirty="0"/>
              <a:t>Every year in this period, USAID funding constituted 59% or more of all foreign assistance</a:t>
            </a:r>
            <a:endParaRPr kumimoji="0" lang="en-US" sz="1800" b="0" i="0" u="none" strike="noStrike" kern="1200" cap="none" spc="0" normalizeH="0" baseline="0" noProof="0" dirty="0">
              <a:ln>
                <a:noFill/>
              </a:ln>
              <a:solidFill>
                <a:prstClr val="black"/>
              </a:solidFill>
              <a:effectLst/>
              <a:uLnTx/>
              <a:uFillTx/>
              <a:latin typeface="Myriad Pro"/>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Myriad Pro"/>
                <a:ea typeface="+mn-ea"/>
                <a:cs typeface="+mn-cs"/>
              </a:rPr>
              <a:t>The Department of </a:t>
            </a:r>
            <a:r>
              <a:rPr lang="en-US" dirty="0">
                <a:solidFill>
                  <a:prstClr val="black"/>
                </a:solidFill>
                <a:latin typeface="Myriad Pro"/>
              </a:rPr>
              <a:t> Health and Human Services</a:t>
            </a:r>
            <a:r>
              <a:rPr kumimoji="0" lang="en-US" sz="1800" b="0" i="0" u="none" strike="noStrike" kern="1200" cap="none" spc="0" normalizeH="0" baseline="0" noProof="0" dirty="0">
                <a:ln>
                  <a:noFill/>
                </a:ln>
                <a:solidFill>
                  <a:prstClr val="black"/>
                </a:solidFill>
                <a:effectLst/>
                <a:uLnTx/>
                <a:uFillTx/>
                <a:latin typeface="Myriad Pro"/>
                <a:ea typeface="+mn-ea"/>
                <a:cs typeface="+mn-cs"/>
              </a:rPr>
              <a:t> (15%) and the Millenium Challenge Corporation (10%) managed the second and third largest funding totals between this period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solidFill>
                  <a:prstClr val="black"/>
                </a:solidFill>
                <a:latin typeface="Myriad Pro"/>
              </a:rPr>
              <a:t>50.1</a:t>
            </a:r>
            <a:r>
              <a:rPr kumimoji="0" lang="en-US" sz="2000" b="0" i="0" u="none" strike="noStrike" kern="1200" cap="none" spc="0" normalizeH="0" baseline="0" noProof="0" dirty="0">
                <a:ln>
                  <a:noFill/>
                </a:ln>
                <a:solidFill>
                  <a:prstClr val="black"/>
                </a:solidFill>
                <a:effectLst/>
                <a:uLnTx/>
                <a:uFillTx/>
                <a:latin typeface="Myriad Pro"/>
                <a:ea typeface="+mn-ea"/>
                <a:cs typeface="+mn-cs"/>
              </a:rPr>
              <a:t>% of all USAID funding to Malawi between FY2012-2022 went to Health</a:t>
            </a:r>
          </a:p>
          <a:p>
            <a:pPr marL="742950" lvl="1" indent="-285750">
              <a:buFont typeface="Courier New" panose="02070309020205020404" pitchFamily="49" charset="0"/>
              <a:buChar char="o"/>
              <a:defRPr/>
            </a:pPr>
            <a:r>
              <a:rPr lang="en-US" dirty="0">
                <a:solidFill>
                  <a:prstClr val="black"/>
                </a:solidFill>
                <a:latin typeface="Myriad Pro"/>
              </a:rPr>
              <a:t>Funding for Health totaled $1.157bn between FY2012-2022</a:t>
            </a:r>
          </a:p>
          <a:p>
            <a:pPr marL="742950" lvl="1" indent="-285750">
              <a:buFont typeface="Courier New" panose="02070309020205020404" pitchFamily="49" charset="0"/>
              <a:buChar char="o"/>
              <a:defRPr/>
            </a:pPr>
            <a:r>
              <a:rPr lang="en-US" dirty="0">
                <a:solidFill>
                  <a:prstClr val="black"/>
                </a:solidFill>
                <a:latin typeface="Myriad Pro"/>
              </a:rPr>
              <a:t>Funding for health is consistently high, with over $100m being allocated to health since FY2016, peaking at $134.4m for FY 2019</a:t>
            </a:r>
          </a:p>
          <a:p>
            <a:pPr marL="285750" indent="-285750">
              <a:buFont typeface="Arial" panose="020B0604020202020204" pitchFamily="34" charset="0"/>
              <a:buChar char="•"/>
              <a:defRPr/>
            </a:pPr>
            <a:r>
              <a:rPr lang="en-US" sz="2000" dirty="0">
                <a:solidFill>
                  <a:prstClr val="black"/>
                </a:solidFill>
                <a:latin typeface="Myriad Pro"/>
              </a:rPr>
              <a:t>The next 4 highest category areas have relatively similar proportions of total USAID to Malawi funding between FY2012 -2022</a:t>
            </a:r>
          </a:p>
          <a:p>
            <a:pPr marL="742950" lvl="1" indent="-285750">
              <a:buFont typeface="Courier New" panose="02070309020205020404" pitchFamily="49" charset="0"/>
              <a:buChar char="o"/>
              <a:defRPr/>
            </a:pPr>
            <a:r>
              <a:rPr lang="en-US" dirty="0">
                <a:solidFill>
                  <a:prstClr val="black"/>
                </a:solidFill>
                <a:latin typeface="Myriad Pro"/>
              </a:rPr>
              <a:t>Humanitarian Assistance: 12.9% </a:t>
            </a:r>
          </a:p>
          <a:p>
            <a:pPr marL="742950" lvl="1" indent="-285750">
              <a:buFont typeface="Courier New" panose="02070309020205020404" pitchFamily="49" charset="0"/>
              <a:buChar char="o"/>
              <a:defRPr/>
            </a:pPr>
            <a:r>
              <a:rPr lang="en-US" dirty="0">
                <a:solidFill>
                  <a:prstClr val="black"/>
                </a:solidFill>
                <a:latin typeface="Myriad Pro"/>
              </a:rPr>
              <a:t>Program Support: 11.6% </a:t>
            </a:r>
          </a:p>
          <a:p>
            <a:pPr marL="742950" lvl="1" indent="-285750">
              <a:buFont typeface="Courier New" panose="02070309020205020404" pitchFamily="49" charset="0"/>
              <a:buChar char="o"/>
              <a:defRPr/>
            </a:pPr>
            <a:r>
              <a:rPr lang="en-US" dirty="0">
                <a:solidFill>
                  <a:prstClr val="black"/>
                </a:solidFill>
                <a:latin typeface="Myriad Pro"/>
              </a:rPr>
              <a:t>Economic Development: 11.3% </a:t>
            </a:r>
          </a:p>
          <a:p>
            <a:pPr marL="742950" lvl="1" indent="-285750">
              <a:buFont typeface="Courier New" panose="02070309020205020404" pitchFamily="49" charset="0"/>
              <a:buChar char="o"/>
              <a:defRPr/>
            </a:pPr>
            <a:r>
              <a:rPr lang="en-US" dirty="0">
                <a:solidFill>
                  <a:prstClr val="black"/>
                </a:solidFill>
                <a:latin typeface="Myriad Pro"/>
              </a:rPr>
              <a:t>Education and Social Services: 9.3%</a:t>
            </a:r>
          </a:p>
          <a:p>
            <a:pPr marL="285750" indent="-285750">
              <a:buFont typeface="Arial" panose="020B0604020202020204" pitchFamily="34" charset="0"/>
              <a:buChar char="•"/>
              <a:defRPr/>
            </a:pPr>
            <a:r>
              <a:rPr lang="en-US" sz="2000" dirty="0">
                <a:solidFill>
                  <a:prstClr val="black"/>
                </a:solidFill>
                <a:latin typeface="Myriad Pro"/>
              </a:rPr>
              <a:t>Combined with health, these 4 category areas account for over 95% of all USAID funding to Malawi</a:t>
            </a:r>
          </a:p>
          <a:p>
            <a:pPr marL="742950" lvl="1" indent="-285750">
              <a:buFont typeface="Courier New" panose="02070309020205020404" pitchFamily="49" charset="0"/>
              <a:buChar char="o"/>
              <a:defRPr/>
            </a:pPr>
            <a:r>
              <a:rPr lang="en-US" dirty="0">
                <a:solidFill>
                  <a:prstClr val="black"/>
                </a:solidFill>
                <a:latin typeface="Myriad Pro"/>
              </a:rPr>
              <a:t>The Democracy, Human Rights, and Governance and Environment category areas receive comparatively little funding</a:t>
            </a:r>
          </a:p>
          <a:p>
            <a:pPr lvl="1">
              <a:defRPr/>
            </a:pPr>
            <a:endParaRPr kumimoji="0" lang="en-US" b="0" i="0" u="none" strike="noStrike" kern="1200" cap="none" spc="0" normalizeH="0" baseline="0" noProof="0" dirty="0">
              <a:ln>
                <a:noFill/>
              </a:ln>
              <a:solidFill>
                <a:prstClr val="black"/>
              </a:solidFill>
              <a:effectLst/>
              <a:uLnTx/>
              <a:uFillTx/>
              <a:latin typeface="Myriad Pro"/>
              <a:ea typeface="+mn-ea"/>
              <a:cs typeface="+mn-cs"/>
            </a:endParaRPr>
          </a:p>
        </p:txBody>
      </p:sp>
    </p:spTree>
    <p:extLst>
      <p:ext uri="{BB962C8B-B14F-4D97-AF65-F5344CB8AC3E}">
        <p14:creationId xmlns:p14="http://schemas.microsoft.com/office/powerpoint/2010/main" val="122724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095879B-9BAB-6596-3D58-88B185F85AC9}"/>
              </a:ext>
            </a:extLst>
          </p:cNvPr>
          <p:cNvSpPr txBox="1"/>
          <p:nvPr/>
        </p:nvSpPr>
        <p:spPr>
          <a:xfrm>
            <a:off x="0" y="6457890"/>
            <a:ext cx="12192000" cy="400110"/>
          </a:xfrm>
          <a:prstGeom prst="rect">
            <a:avLst/>
          </a:prstGeom>
          <a:noFill/>
        </p:spPr>
        <p:txBody>
          <a:bodyPr wrap="square" rtlCol="0">
            <a:spAutoFit/>
          </a:bodyPr>
          <a:lstStyle/>
          <a:p>
            <a:r>
              <a:rPr lang="en-US" sz="1000" b="1" dirty="0"/>
              <a:t>Source</a:t>
            </a:r>
            <a:r>
              <a:rPr lang="en-US" sz="1000" dirty="0"/>
              <a:t>: For</a:t>
            </a:r>
            <a:r>
              <a:rPr lang="en-US" sz="1000" b="0" i="0" dirty="0">
                <a:effectLst/>
              </a:rPr>
              <a:t>eign</a:t>
            </a:r>
            <a:r>
              <a:rPr lang="en-US" sz="1000" dirty="0"/>
              <a:t>As</a:t>
            </a:r>
            <a:r>
              <a:rPr lang="en-US" sz="1000" b="0" i="0" dirty="0">
                <a:effectLst/>
              </a:rPr>
              <a:t>sistance.gov</a:t>
            </a:r>
            <a:r>
              <a:rPr lang="en-US" sz="1000" dirty="0"/>
              <a:t> (“Disbursements” – Malawi; accessed December 27, 2023).: </a:t>
            </a:r>
            <a:r>
              <a:rPr lang="en-US" sz="1000" dirty="0">
                <a:hlinkClick r:id="rId2"/>
              </a:rPr>
              <a:t>https://www.foreignassistance.gov/data#tab-query</a:t>
            </a:r>
            <a:endParaRPr lang="en-US" sz="1000" dirty="0"/>
          </a:p>
          <a:p>
            <a:r>
              <a:rPr lang="en-US" sz="1000" b="1" dirty="0"/>
              <a:t>*Note: </a:t>
            </a:r>
            <a:r>
              <a:rPr lang="en-US" sz="1000" dirty="0"/>
              <a:t>Public data is reported as not complete for FY2022.</a:t>
            </a:r>
          </a:p>
        </p:txBody>
      </p:sp>
      <p:pic>
        <p:nvPicPr>
          <p:cNvPr id="11" name="Content Placeholder 4">
            <a:extLst>
              <a:ext uri="{FF2B5EF4-FFF2-40B4-BE49-F238E27FC236}">
                <a16:creationId xmlns:a16="http://schemas.microsoft.com/office/drawing/2014/main" id="{026CBBAB-5A4D-8CEF-754B-9F2B647427E7}"/>
              </a:ext>
            </a:extLst>
          </p:cNvPr>
          <p:cNvPicPr>
            <a:picLocks noChangeAspect="1"/>
          </p:cNvPicPr>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graphicFrame>
        <p:nvGraphicFramePr>
          <p:cNvPr id="3" name="Chart 2">
            <a:extLst>
              <a:ext uri="{FF2B5EF4-FFF2-40B4-BE49-F238E27FC236}">
                <a16:creationId xmlns:a16="http://schemas.microsoft.com/office/drawing/2014/main" id="{EF69ACBF-FC3F-3659-DBA7-05791E5E1CE3}"/>
              </a:ext>
            </a:extLst>
          </p:cNvPr>
          <p:cNvGraphicFramePr>
            <a:graphicFrameLocks/>
          </p:cNvGraphicFramePr>
          <p:nvPr>
            <p:extLst>
              <p:ext uri="{D42A27DB-BD31-4B8C-83A1-F6EECF244321}">
                <p14:modId xmlns:p14="http://schemas.microsoft.com/office/powerpoint/2010/main" val="465199677"/>
              </p:ext>
            </p:extLst>
          </p:nvPr>
        </p:nvGraphicFramePr>
        <p:xfrm>
          <a:off x="0" y="130629"/>
          <a:ext cx="11985171" cy="632726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239395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4">
            <a:extLst>
              <a:ext uri="{FF2B5EF4-FFF2-40B4-BE49-F238E27FC236}">
                <a16:creationId xmlns:a16="http://schemas.microsoft.com/office/drawing/2014/main" id="{026CBBAB-5A4D-8CEF-754B-9F2B647427E7}"/>
              </a:ext>
            </a:extLst>
          </p:cNvPr>
          <p:cNvPicPr>
            <a:picLocks noChangeAspect="1"/>
          </p:cNvPicPr>
          <p:nvPr/>
        </p:nvPicPr>
        <p:blipFill>
          <a:blip r:embed="rId2">
            <a:alphaModFix amt="27000"/>
            <a:extLst>
              <a:ext uri="{96DAC541-7B7A-43D3-8B79-37D633B846F1}">
                <asvg:svgBlip xmlns:asvg="http://schemas.microsoft.com/office/drawing/2016/SVG/main" r:embed="rId3"/>
              </a:ext>
            </a:extLst>
          </a:blip>
          <a:stretch>
            <a:fillRect/>
          </a:stretch>
        </p:blipFill>
        <p:spPr>
          <a:xfrm>
            <a:off x="3643424" y="4720856"/>
            <a:ext cx="8548576" cy="2137144"/>
          </a:xfrm>
          <a:prstGeom prst="rect">
            <a:avLst/>
          </a:prstGeom>
        </p:spPr>
      </p:pic>
      <p:sp>
        <p:nvSpPr>
          <p:cNvPr id="2" name="TextBox 1">
            <a:extLst>
              <a:ext uri="{FF2B5EF4-FFF2-40B4-BE49-F238E27FC236}">
                <a16:creationId xmlns:a16="http://schemas.microsoft.com/office/drawing/2014/main" id="{6B97E511-A9F9-5B5D-D226-0FC043EFDC53}"/>
              </a:ext>
            </a:extLst>
          </p:cNvPr>
          <p:cNvSpPr txBox="1"/>
          <p:nvPr/>
        </p:nvSpPr>
        <p:spPr>
          <a:xfrm>
            <a:off x="0" y="6611779"/>
            <a:ext cx="12192000" cy="276999"/>
          </a:xfrm>
          <a:prstGeom prst="rect">
            <a:avLst/>
          </a:prstGeom>
          <a:noFill/>
        </p:spPr>
        <p:txBody>
          <a:bodyPr wrap="square" rtlCol="0">
            <a:spAutoFit/>
          </a:bodyPr>
          <a:lstStyle/>
          <a:p>
            <a:r>
              <a:rPr lang="en-US" sz="1200" b="1" dirty="0"/>
              <a:t>Source</a:t>
            </a:r>
            <a:r>
              <a:rPr lang="en-US" sz="1200" dirty="0"/>
              <a:t>: For</a:t>
            </a:r>
            <a:r>
              <a:rPr lang="en-US" sz="1200" b="0" i="0" dirty="0">
                <a:effectLst/>
              </a:rPr>
              <a:t>eign</a:t>
            </a:r>
            <a:r>
              <a:rPr lang="en-US" sz="1200" dirty="0"/>
              <a:t>As</a:t>
            </a:r>
            <a:r>
              <a:rPr lang="en-US" sz="1200" b="0" i="0" dirty="0">
                <a:effectLst/>
              </a:rPr>
              <a:t>sistance.gov</a:t>
            </a:r>
            <a:r>
              <a:rPr lang="en-US" sz="1200" dirty="0"/>
              <a:t> (“Disbursements” – Malawi; accessed December 27, 2023).: </a:t>
            </a:r>
            <a:r>
              <a:rPr lang="en-US" sz="1200" dirty="0">
                <a:hlinkClick r:id="rId4"/>
              </a:rPr>
              <a:t>https://www.foreignassistance.gov/data#tab-query</a:t>
            </a:r>
            <a:endParaRPr lang="en-US" sz="1200" dirty="0"/>
          </a:p>
        </p:txBody>
      </p:sp>
      <p:graphicFrame>
        <p:nvGraphicFramePr>
          <p:cNvPr id="8" name="Chart 7">
            <a:extLst>
              <a:ext uri="{FF2B5EF4-FFF2-40B4-BE49-F238E27FC236}">
                <a16:creationId xmlns:a16="http://schemas.microsoft.com/office/drawing/2014/main" id="{979BD368-30D5-A4CA-55EB-94D6D563CA0B}"/>
              </a:ext>
            </a:extLst>
          </p:cNvPr>
          <p:cNvGraphicFramePr>
            <a:graphicFrameLocks/>
          </p:cNvGraphicFramePr>
          <p:nvPr>
            <p:extLst>
              <p:ext uri="{D42A27DB-BD31-4B8C-83A1-F6EECF244321}">
                <p14:modId xmlns:p14="http://schemas.microsoft.com/office/powerpoint/2010/main" val="1634407993"/>
              </p:ext>
            </p:extLst>
          </p:nvPr>
        </p:nvGraphicFramePr>
        <p:xfrm>
          <a:off x="0" y="0"/>
          <a:ext cx="12191999" cy="6457890"/>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1">
            <a:extLst>
              <a:ext uri="{FF2B5EF4-FFF2-40B4-BE49-F238E27FC236}">
                <a16:creationId xmlns:a16="http://schemas.microsoft.com/office/drawing/2014/main" id="{FA42B97D-9EBB-5BB0-8547-79A7CDC9D30E}"/>
              </a:ext>
            </a:extLst>
          </p:cNvPr>
          <p:cNvSpPr txBox="1"/>
          <p:nvPr/>
        </p:nvSpPr>
        <p:spPr>
          <a:xfrm>
            <a:off x="4276187" y="4855327"/>
            <a:ext cx="1618108" cy="42326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700" b="1" dirty="0"/>
              <a:t>U.S. Category</a:t>
            </a:r>
          </a:p>
        </p:txBody>
      </p:sp>
    </p:spTree>
    <p:extLst>
      <p:ext uri="{BB962C8B-B14F-4D97-AF65-F5344CB8AC3E}">
        <p14:creationId xmlns:p14="http://schemas.microsoft.com/office/powerpoint/2010/main" val="3178706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Myriad Pro Cond"/>
        <a:ea typeface=""/>
        <a:cs typeface=""/>
      </a:majorFont>
      <a:minorFont>
        <a:latin typeface="Myriad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230F55FC4E86843A38ABC983CBD33D2" ma:contentTypeVersion="13" ma:contentTypeDescription="Create a new document." ma:contentTypeScope="" ma:versionID="dda13ed14b1f93f165bcd6c894e5b343">
  <xsd:schema xmlns:xsd="http://www.w3.org/2001/XMLSchema" xmlns:xs="http://www.w3.org/2001/XMLSchema" xmlns:p="http://schemas.microsoft.com/office/2006/metadata/properties" xmlns:ns3="74d6482f-e53c-4fa7-ac87-951f9f66bd4c" xmlns:ns4="a000a540-4187-4d83-9c5e-4a95f0cedd1e" targetNamespace="http://schemas.microsoft.com/office/2006/metadata/properties" ma:root="true" ma:fieldsID="7ce9560a8beef7fce386425ed45952c5" ns3:_="" ns4:_="">
    <xsd:import namespace="74d6482f-e53c-4fa7-ac87-951f9f66bd4c"/>
    <xsd:import namespace="a000a540-4187-4d83-9c5e-4a95f0cedd1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d6482f-e53c-4fa7-ac87-951f9f66bd4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000a540-4187-4d83-9c5e-4a95f0cedd1e"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2C1F7E-6EDF-404B-A6D8-9D70EA8D81E5}">
  <ds:schemaRefs>
    <ds:schemaRef ds:uri="http://schemas.microsoft.com/sharepoint/v3/contenttype/forms"/>
  </ds:schemaRefs>
</ds:datastoreItem>
</file>

<file path=customXml/itemProps2.xml><?xml version="1.0" encoding="utf-8"?>
<ds:datastoreItem xmlns:ds="http://schemas.openxmlformats.org/officeDocument/2006/customXml" ds:itemID="{97CA9148-F537-46B4-9627-F1EF2CA17AA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8D01F6E-1641-4996-AF01-273CF6262E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d6482f-e53c-4fa7-ac87-951f9f66bd4c"/>
    <ds:schemaRef ds:uri="a000a540-4187-4d83-9c5e-4a95f0cedd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53000</TotalTime>
  <Words>1178</Words>
  <Application>Microsoft Macintosh PowerPoint</Application>
  <PresentationFormat>Widescreen</PresentationFormat>
  <Paragraphs>92</Paragraphs>
  <Slides>10</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Calibri</vt:lpstr>
      <vt:lpstr>Courier New</vt:lpstr>
      <vt:lpstr>Myriad Pro</vt:lpstr>
      <vt:lpstr>Myriad Pro Cond</vt:lpstr>
      <vt:lpstr>Myriad Pro SemiCond</vt:lpstr>
      <vt:lpstr>Trebuchet MS</vt:lpstr>
      <vt:lpstr>Wingdings</vt:lpstr>
      <vt:lpstr>Office Theme</vt:lpstr>
      <vt:lpstr>U.S. Foreign Assistance to Malawi A Preliminary overview of Publicly Available data</vt:lpstr>
      <vt:lpstr>ARC open government analysis</vt:lpstr>
      <vt:lpstr>US foreign assistance to Malawi: Preliminary analysis</vt:lpstr>
      <vt:lpstr>USAID Malawi website information</vt:lpstr>
      <vt:lpstr>USAID localization: Malawi FY2021-2022</vt:lpstr>
      <vt:lpstr>USAID localization: Malawi ‘Local’ Partner Funding</vt:lpstr>
      <vt:lpstr>Foreign Assistance funding trends in Malawi: Findings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John-Paul Roederer</dc:creator>
  <cp:lastModifiedBy>Jeffrey Hallock</cp:lastModifiedBy>
  <cp:revision>252</cp:revision>
  <dcterms:created xsi:type="dcterms:W3CDTF">2020-11-08T22:12:38Z</dcterms:created>
  <dcterms:modified xsi:type="dcterms:W3CDTF">2024-02-22T19:16:01Z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0x010100F230F55FC4E86843A38ABC983CBD33D2</vt:lpwstr>
  </property>
</Properties>
</file>