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8" r:id="rId5"/>
    <p:sldId id="398" r:id="rId6"/>
    <p:sldId id="397" r:id="rId7"/>
    <p:sldId id="405" r:id="rId8"/>
    <p:sldId id="389" r:id="rId9"/>
    <p:sldId id="267" r:id="rId10"/>
    <p:sldId id="403" r:id="rId11"/>
    <p:sldId id="391" r:id="rId12"/>
    <p:sldId id="393" r:id="rId13"/>
    <p:sldId id="365"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88F36F-F0EB-2F7C-FEF6-DF03438CFFDA}" name="Jonathan Fox" initials="JF" userId="S::fox@american.edu::6b1f3878-a74d-4e2c-ad3c-b69f8137c18b" providerId="AD"/>
  <p188:author id="{3EBE7F7D-B402-3BF5-4091-7304F24AA8C7}" name="Nicholas Chen" initials="NC" userId="eadb77c43221506f" providerId="Windows Live"/>
  <p188:author id="{C9A91FF6-324E-9A05-6B52-2E4A8177DFEE}" name="Jeffrey Hallock" initials="" userId="S::jh1227a@american.edu::5d641465-c2c6-40a7-ae48-342fd6e761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mment" initials="JF" lastIdx="2" clrIdx="0">
    <p:extLst>
      <p:ext uri="{19B8F6BF-5375-455C-9EA6-DF929625EA0E}">
        <p15:presenceInfo xmlns:p15="http://schemas.microsoft.com/office/powerpoint/2012/main" userId="Comm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CE"/>
    <a:srgbClr val="C6EFCE"/>
    <a:srgbClr val="36494D"/>
    <a:srgbClr val="036C9E"/>
    <a:srgbClr val="EEB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6327" autoAdjust="0"/>
  </p:normalViewPr>
  <p:slideViewPr>
    <p:cSldViewPr snapToGrid="0">
      <p:cViewPr varScale="1">
        <p:scale>
          <a:sx n="123" d="100"/>
          <a:sy n="123" d="100"/>
        </p:scale>
        <p:origin x="720" y="192"/>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Kyrgyz/kyrgyz_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kyrgyz_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kyrgyz_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kyrgyz_graph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Kyrgyzstan Fact Sheets</a:t>
            </a:r>
            <a:r>
              <a:rPr lang="en-US" sz="2000" b="0" i="0" u="none" strike="noStrike" kern="1200" spc="0" baseline="0" dirty="0">
                <a:solidFill>
                  <a:prstClr val="black">
                    <a:lumMod val="65000"/>
                    <a:lumOff val="35000"/>
                  </a:prstClr>
                </a:solidFill>
              </a:rPr>
              <a:t>†</a:t>
            </a:r>
            <a:endParaRPr lang="en-US" sz="20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'[kyrgyz_graphs.xlsx]fs analysis'!$O$1</c:f>
              <c:strCache>
                <c:ptCount val="1"/>
                <c:pt idx="0">
                  <c:v>Count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11D-4AAD-BEE1-505DC4E7354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1D-4AAD-BEE1-505DC4E7354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11D-4AAD-BEE1-505DC4E7354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11D-4AAD-BEE1-505DC4E7354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11D-4AAD-BEE1-505DC4E73544}"/>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'[kyrgyz_graphs.xlsx]fs analysis'!$N$2:$N$6</c:f>
              <c:strCache>
                <c:ptCount val="5"/>
                <c:pt idx="0">
                  <c:v>Education</c:v>
                </c:pt>
                <c:pt idx="1">
                  <c:v>Agriculture and Food Security</c:v>
                </c:pt>
                <c:pt idx="2">
                  <c:v>Democracy, Human Rights, and Governance</c:v>
                </c:pt>
                <c:pt idx="3">
                  <c:v>Economic Growth and Trade</c:v>
                </c:pt>
                <c:pt idx="4">
                  <c:v>Health</c:v>
                </c:pt>
              </c:strCache>
            </c:strRef>
          </c:cat>
          <c:val>
            <c:numRef>
              <c:f>'[kyrgyz_graphs.xlsx]fs analysis'!$O$2:$O$6</c:f>
              <c:numCache>
                <c:formatCode>General</c:formatCode>
                <c:ptCount val="5"/>
                <c:pt idx="0">
                  <c:v>1</c:v>
                </c:pt>
                <c:pt idx="1">
                  <c:v>2</c:v>
                </c:pt>
                <c:pt idx="2">
                  <c:v>7</c:v>
                </c:pt>
                <c:pt idx="3">
                  <c:v>4</c:v>
                </c:pt>
                <c:pt idx="4">
                  <c:v>5</c:v>
                </c:pt>
              </c:numCache>
            </c:numRef>
          </c:val>
          <c:extLst>
            <c:ext xmlns:c16="http://schemas.microsoft.com/office/drawing/2014/chart" uri="{C3380CC4-5D6E-409C-BE32-E72D297353CC}">
              <c16:uniqueId val="{0000000A-611D-4AAD-BEE1-505DC4E7354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5644935337294654"/>
          <c:y val="0.2373029083962416"/>
          <c:w val="0.35415183562589797"/>
          <c:h val="0.588396333193664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[kyrgyz_graphs.xlsx]localization_bar!PivotTable8</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1" i="0" u="none" strike="noStrike" kern="1200" spc="0" baseline="0" dirty="0">
                <a:solidFill>
                  <a:prstClr val="black">
                    <a:lumMod val="65000"/>
                    <a:lumOff val="35000"/>
                  </a:prstClr>
                </a:solidFill>
                <a:effectLst/>
              </a:rPr>
              <a:t>Local &amp; International Share of Direct USAID Funding to Kyrgyzstan: FY2021-2022 </a:t>
            </a:r>
            <a:endParaRPr lang="en-US" sz="1400" b="1" i="0" u="none" strike="noStrike" kern="1200" spc="0" baseline="0" dirty="0">
              <a:solidFill>
                <a:prstClr val="black">
                  <a:lumMod val="65000"/>
                  <a:lumOff val="35000"/>
                </a:prstClr>
              </a:solidFill>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yriad Pro"/>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LblPos val="ct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94.6%</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5"/>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93.5%</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6"/>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5.4%</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7"/>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6.5%</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8"/>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5.4%</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0"/>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6.5%</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1"/>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93.5%</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3"/>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94.6%</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4"/>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5.4%</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6"/>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6.5%</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7"/>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93.5%</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9"/>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94.6%</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s>
    <c:plotArea>
      <c:layout/>
      <c:barChart>
        <c:barDir val="bar"/>
        <c:grouping val="percentStacked"/>
        <c:varyColors val="0"/>
        <c:ser>
          <c:idx val="0"/>
          <c:order val="0"/>
          <c:tx>
            <c:strRef>
              <c:f>localization_bar!$B$1:$B$2</c:f>
              <c:strCache>
                <c:ptCount val="1"/>
                <c:pt idx="0">
                  <c:v>Local</c:v>
                </c:pt>
              </c:strCache>
            </c:strRef>
          </c:tx>
          <c:spPr>
            <a:solidFill>
              <a:schemeClr val="accent1">
                <a:lumMod val="60000"/>
                <a:lumOff val="40000"/>
              </a:schemeClr>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1-C197-4DC2-9CC5-251603A14B3B}"/>
              </c:ext>
            </c:extLst>
          </c:dPt>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3-C197-4DC2-9CC5-251603A14B3B}"/>
              </c:ext>
            </c:extLst>
          </c:dPt>
          <c:dLbls>
            <c:dLbl>
              <c:idx val="0"/>
              <c:tx>
                <c:rich>
                  <a:bodyPr/>
                  <a:lstStyle/>
                  <a:p>
                    <a:r>
                      <a:rPr lang="en-US"/>
                      <a:t>5.4%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197-4DC2-9CC5-251603A14B3B}"/>
                </c:ext>
              </c:extLst>
            </c:dLbl>
            <c:dLbl>
              <c:idx val="1"/>
              <c:tx>
                <c:rich>
                  <a:bodyPr/>
                  <a:lstStyle/>
                  <a:p>
                    <a:r>
                      <a:rPr lang="en-US" b="1"/>
                      <a:t>6.5%</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C197-4DC2-9CC5-251603A14B3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localization_bar!$A$3:$A$5</c:f>
              <c:strCache>
                <c:ptCount val="2"/>
                <c:pt idx="0">
                  <c:v>2022</c:v>
                </c:pt>
                <c:pt idx="1">
                  <c:v>2021</c:v>
                </c:pt>
              </c:strCache>
            </c:strRef>
          </c:cat>
          <c:val>
            <c:numRef>
              <c:f>localization_bar!$B$3:$B$5</c:f>
              <c:numCache>
                <c:formatCode>General</c:formatCode>
                <c:ptCount val="2"/>
                <c:pt idx="0">
                  <c:v>5.4</c:v>
                </c:pt>
                <c:pt idx="1">
                  <c:v>6.5</c:v>
                </c:pt>
              </c:numCache>
            </c:numRef>
          </c:val>
          <c:extLst>
            <c:ext xmlns:c16="http://schemas.microsoft.com/office/drawing/2014/chart" uri="{C3380CC4-5D6E-409C-BE32-E72D297353CC}">
              <c16:uniqueId val="{00000004-C197-4DC2-9CC5-251603A14B3B}"/>
            </c:ext>
          </c:extLst>
        </c:ser>
        <c:ser>
          <c:idx val="1"/>
          <c:order val="1"/>
          <c:tx>
            <c:strRef>
              <c:f>localization_bar!$C$1:$C$2</c:f>
              <c:strCache>
                <c:ptCount val="1"/>
                <c:pt idx="0">
                  <c:v>International</c:v>
                </c:pt>
              </c:strCache>
            </c:strRef>
          </c:tx>
          <c:spPr>
            <a:solidFill>
              <a:schemeClr val="accent2">
                <a:lumMod val="60000"/>
                <a:lumOff val="40000"/>
              </a:schemeClr>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6-C197-4DC2-9CC5-251603A14B3B}"/>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8-C197-4DC2-9CC5-251603A14B3B}"/>
              </c:ext>
            </c:extLst>
          </c:dPt>
          <c:dLbls>
            <c:dLbl>
              <c:idx val="0"/>
              <c:tx>
                <c:rich>
                  <a:bodyPr/>
                  <a:lstStyle/>
                  <a:p>
                    <a:r>
                      <a:rPr lang="en-US" b="1"/>
                      <a:t>93.5%</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C197-4DC2-9CC5-251603A14B3B}"/>
                </c:ext>
              </c:extLst>
            </c:dLbl>
            <c:dLbl>
              <c:idx val="1"/>
              <c:tx>
                <c:rich>
                  <a:bodyPr/>
                  <a:lstStyle/>
                  <a:p>
                    <a:r>
                      <a:rPr lang="en-US" b="1"/>
                      <a:t>94.6%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C197-4DC2-9CC5-251603A14B3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localization_bar!$A$3:$A$5</c:f>
              <c:strCache>
                <c:ptCount val="2"/>
                <c:pt idx="0">
                  <c:v>2022</c:v>
                </c:pt>
                <c:pt idx="1">
                  <c:v>2021</c:v>
                </c:pt>
              </c:strCache>
            </c:strRef>
          </c:cat>
          <c:val>
            <c:numRef>
              <c:f>localization_bar!$C$3:$C$5</c:f>
              <c:numCache>
                <c:formatCode>General</c:formatCode>
                <c:ptCount val="2"/>
                <c:pt idx="0">
                  <c:v>94.6</c:v>
                </c:pt>
                <c:pt idx="1">
                  <c:v>93.5</c:v>
                </c:pt>
              </c:numCache>
            </c:numRef>
          </c:val>
          <c:extLst>
            <c:ext xmlns:c16="http://schemas.microsoft.com/office/drawing/2014/chart" uri="{C3380CC4-5D6E-409C-BE32-E72D297353CC}">
              <c16:uniqueId val="{00000009-C197-4DC2-9CC5-251603A14B3B}"/>
            </c:ext>
          </c:extLst>
        </c:ser>
        <c:dLbls>
          <c:showLegendKey val="0"/>
          <c:showVal val="0"/>
          <c:showCatName val="0"/>
          <c:showSerName val="0"/>
          <c:showPercent val="0"/>
          <c:showBubbleSize val="0"/>
        </c:dLbls>
        <c:gapWidth val="219"/>
        <c:overlap val="100"/>
        <c:axId val="1364304016"/>
        <c:axId val="1243431600"/>
      </c:barChart>
      <c:catAx>
        <c:axId val="1364304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3431600"/>
        <c:crosses val="autoZero"/>
        <c:auto val="1"/>
        <c:lblAlgn val="ctr"/>
        <c:lblOffset val="100"/>
        <c:noMultiLvlLbl val="0"/>
      </c:catAx>
      <c:valAx>
        <c:axId val="12434316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430401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yriad Pro"/>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yriad Pro"/>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[kyrgyz_graphs.xlsx]by_agency!PivotTable3</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0" i="0" u="none" strike="noStrike" kern="1200" spc="0" baseline="0" dirty="0">
                <a:solidFill>
                  <a:sysClr val="windowText" lastClr="000000">
                    <a:lumMod val="65000"/>
                    <a:lumOff val="35000"/>
                  </a:sysClr>
                </a:solidFill>
              </a:rPr>
              <a:t>U.S. Kyrgyzstan Funding by Managing Agency: FY2012-2022*</a:t>
            </a:r>
          </a:p>
          <a:p>
            <a:pPr>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16376361548556428"/>
          <c:y val="1.07042802697388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9.7501622042150127E-2"/>
          <c:y val="0.14645406892995738"/>
          <c:w val="0.90249837795784993"/>
          <c:h val="0.612012999951141"/>
        </c:manualLayout>
      </c:layout>
      <c:barChart>
        <c:barDir val="col"/>
        <c:grouping val="stacked"/>
        <c:varyColors val="0"/>
        <c:ser>
          <c:idx val="0"/>
          <c:order val="0"/>
          <c:tx>
            <c:strRef>
              <c:f>by_agency!$B$1:$B$2</c:f>
              <c:strCache>
                <c:ptCount val="1"/>
                <c:pt idx="0">
                  <c:v>U.S. Agency for International Development</c:v>
                </c:pt>
              </c:strCache>
            </c:strRef>
          </c:tx>
          <c:spPr>
            <a:solidFill>
              <a:schemeClr val="accent1"/>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by_agency!$B$3:$B$14</c:f>
              <c:numCache>
                <c:formatCode>"$"#,##0</c:formatCode>
                <c:ptCount val="11"/>
                <c:pt idx="0">
                  <c:v>40311797</c:v>
                </c:pt>
                <c:pt idx="1">
                  <c:v>50787879</c:v>
                </c:pt>
                <c:pt idx="2">
                  <c:v>46679175</c:v>
                </c:pt>
                <c:pt idx="3">
                  <c:v>39331379</c:v>
                </c:pt>
                <c:pt idx="4">
                  <c:v>36263383</c:v>
                </c:pt>
                <c:pt idx="5">
                  <c:v>40820380</c:v>
                </c:pt>
                <c:pt idx="6">
                  <c:v>40086072</c:v>
                </c:pt>
                <c:pt idx="7">
                  <c:v>32767711</c:v>
                </c:pt>
                <c:pt idx="8">
                  <c:v>35307812</c:v>
                </c:pt>
                <c:pt idx="9">
                  <c:v>39421155</c:v>
                </c:pt>
                <c:pt idx="10">
                  <c:v>41685095</c:v>
                </c:pt>
              </c:numCache>
            </c:numRef>
          </c:val>
          <c:extLst>
            <c:ext xmlns:c16="http://schemas.microsoft.com/office/drawing/2014/chart" uri="{C3380CC4-5D6E-409C-BE32-E72D297353CC}">
              <c16:uniqueId val="{00000000-F250-4DC9-A4AD-4315264E1A9A}"/>
            </c:ext>
          </c:extLst>
        </c:ser>
        <c:ser>
          <c:idx val="1"/>
          <c:order val="1"/>
          <c:tx>
            <c:strRef>
              <c:f>by_agency!$C$1:$C$2</c:f>
              <c:strCache>
                <c:ptCount val="1"/>
                <c:pt idx="0">
                  <c:v>Department of State</c:v>
                </c:pt>
              </c:strCache>
            </c:strRef>
          </c:tx>
          <c:spPr>
            <a:solidFill>
              <a:schemeClr val="accent2"/>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by_agency!$C$3:$C$14</c:f>
              <c:numCache>
                <c:formatCode>"$"#,##0</c:formatCode>
                <c:ptCount val="11"/>
                <c:pt idx="0">
                  <c:v>8364845</c:v>
                </c:pt>
                <c:pt idx="1">
                  <c:v>7148100</c:v>
                </c:pt>
                <c:pt idx="2">
                  <c:v>7670296</c:v>
                </c:pt>
                <c:pt idx="3">
                  <c:v>18421635</c:v>
                </c:pt>
                <c:pt idx="4">
                  <c:v>21218068</c:v>
                </c:pt>
                <c:pt idx="5">
                  <c:v>6053548</c:v>
                </c:pt>
                <c:pt idx="6">
                  <c:v>2831263</c:v>
                </c:pt>
                <c:pt idx="7">
                  <c:v>4196655</c:v>
                </c:pt>
                <c:pt idx="8">
                  <c:v>6442327</c:v>
                </c:pt>
                <c:pt idx="9">
                  <c:v>4643322</c:v>
                </c:pt>
                <c:pt idx="10">
                  <c:v>8031241</c:v>
                </c:pt>
              </c:numCache>
            </c:numRef>
          </c:val>
          <c:extLst>
            <c:ext xmlns:c16="http://schemas.microsoft.com/office/drawing/2014/chart" uri="{C3380CC4-5D6E-409C-BE32-E72D297353CC}">
              <c16:uniqueId val="{00000001-F250-4DC9-A4AD-4315264E1A9A}"/>
            </c:ext>
          </c:extLst>
        </c:ser>
        <c:ser>
          <c:idx val="2"/>
          <c:order val="2"/>
          <c:tx>
            <c:strRef>
              <c:f>by_agency!$D$1:$D$2</c:f>
              <c:strCache>
                <c:ptCount val="1"/>
                <c:pt idx="0">
                  <c:v>Department of Defense</c:v>
                </c:pt>
              </c:strCache>
            </c:strRef>
          </c:tx>
          <c:spPr>
            <a:solidFill>
              <a:schemeClr val="accent3"/>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by_agency!$D$3:$D$14</c:f>
              <c:numCache>
                <c:formatCode>"$"#,##0</c:formatCode>
                <c:ptCount val="11"/>
                <c:pt idx="0">
                  <c:v>26658738</c:v>
                </c:pt>
                <c:pt idx="1">
                  <c:v>12456995</c:v>
                </c:pt>
                <c:pt idx="2">
                  <c:v>1756415</c:v>
                </c:pt>
                <c:pt idx="3">
                  <c:v>224216</c:v>
                </c:pt>
                <c:pt idx="4">
                  <c:v>86131</c:v>
                </c:pt>
                <c:pt idx="6">
                  <c:v>35333</c:v>
                </c:pt>
                <c:pt idx="7">
                  <c:v>124200</c:v>
                </c:pt>
                <c:pt idx="8">
                  <c:v>22000</c:v>
                </c:pt>
              </c:numCache>
            </c:numRef>
          </c:val>
          <c:extLst>
            <c:ext xmlns:c16="http://schemas.microsoft.com/office/drawing/2014/chart" uri="{C3380CC4-5D6E-409C-BE32-E72D297353CC}">
              <c16:uniqueId val="{00000002-F250-4DC9-A4AD-4315264E1A9A}"/>
            </c:ext>
          </c:extLst>
        </c:ser>
        <c:ser>
          <c:idx val="3"/>
          <c:order val="3"/>
          <c:tx>
            <c:strRef>
              <c:f>by_agency!$E$1:$E$2</c:f>
              <c:strCache>
                <c:ptCount val="1"/>
                <c:pt idx="0">
                  <c:v>Department of Agriculture</c:v>
                </c:pt>
              </c:strCache>
            </c:strRef>
          </c:tx>
          <c:spPr>
            <a:solidFill>
              <a:schemeClr val="accent4"/>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by_agency!$E$3:$E$14</c:f>
              <c:numCache>
                <c:formatCode>"$"#,##0</c:formatCode>
                <c:ptCount val="11"/>
                <c:pt idx="0">
                  <c:v>751449</c:v>
                </c:pt>
                <c:pt idx="1">
                  <c:v>2219737</c:v>
                </c:pt>
                <c:pt idx="2">
                  <c:v>4483048</c:v>
                </c:pt>
                <c:pt idx="3">
                  <c:v>1560299</c:v>
                </c:pt>
                <c:pt idx="4">
                  <c:v>2882974</c:v>
                </c:pt>
                <c:pt idx="5">
                  <c:v>4052689</c:v>
                </c:pt>
                <c:pt idx="6">
                  <c:v>4915133</c:v>
                </c:pt>
                <c:pt idx="7">
                  <c:v>4447413</c:v>
                </c:pt>
                <c:pt idx="8">
                  <c:v>3455881</c:v>
                </c:pt>
                <c:pt idx="9">
                  <c:v>3427454</c:v>
                </c:pt>
                <c:pt idx="10">
                  <c:v>1349082</c:v>
                </c:pt>
              </c:numCache>
            </c:numRef>
          </c:val>
          <c:extLst>
            <c:ext xmlns:c16="http://schemas.microsoft.com/office/drawing/2014/chart" uri="{C3380CC4-5D6E-409C-BE32-E72D297353CC}">
              <c16:uniqueId val="{00000003-F250-4DC9-A4AD-4315264E1A9A}"/>
            </c:ext>
          </c:extLst>
        </c:ser>
        <c:ser>
          <c:idx val="4"/>
          <c:order val="4"/>
          <c:tx>
            <c:strRef>
              <c:f>by_agency!$F$1:$F$2</c:f>
              <c:strCache>
                <c:ptCount val="1"/>
                <c:pt idx="0">
                  <c:v>Peace Corps</c:v>
                </c:pt>
              </c:strCache>
            </c:strRef>
          </c:tx>
          <c:spPr>
            <a:solidFill>
              <a:schemeClr val="accent5"/>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by_agency!$F$3:$F$14</c:f>
              <c:numCache>
                <c:formatCode>"$"#,##0</c:formatCode>
                <c:ptCount val="11"/>
                <c:pt idx="0">
                  <c:v>1321522</c:v>
                </c:pt>
                <c:pt idx="1">
                  <c:v>1331093</c:v>
                </c:pt>
                <c:pt idx="2">
                  <c:v>1491672</c:v>
                </c:pt>
                <c:pt idx="3">
                  <c:v>1895208</c:v>
                </c:pt>
                <c:pt idx="4">
                  <c:v>1699665</c:v>
                </c:pt>
                <c:pt idx="5">
                  <c:v>1560907</c:v>
                </c:pt>
                <c:pt idx="6">
                  <c:v>1708823</c:v>
                </c:pt>
                <c:pt idx="7">
                  <c:v>1891009</c:v>
                </c:pt>
                <c:pt idx="8">
                  <c:v>1616480</c:v>
                </c:pt>
                <c:pt idx="9">
                  <c:v>1064735</c:v>
                </c:pt>
                <c:pt idx="10">
                  <c:v>1383229</c:v>
                </c:pt>
              </c:numCache>
            </c:numRef>
          </c:val>
          <c:extLst>
            <c:ext xmlns:c16="http://schemas.microsoft.com/office/drawing/2014/chart" uri="{C3380CC4-5D6E-409C-BE32-E72D297353CC}">
              <c16:uniqueId val="{00000004-F250-4DC9-A4AD-4315264E1A9A}"/>
            </c:ext>
          </c:extLst>
        </c:ser>
        <c:ser>
          <c:idx val="5"/>
          <c:order val="5"/>
          <c:tx>
            <c:strRef>
              <c:f>by_agency!$G$1:$G$2</c:f>
              <c:strCache>
                <c:ptCount val="1"/>
                <c:pt idx="0">
                  <c:v>Department of Energy</c:v>
                </c:pt>
              </c:strCache>
            </c:strRef>
          </c:tx>
          <c:spPr>
            <a:solidFill>
              <a:schemeClr val="accent6"/>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by_agency!$G$3:$G$14</c:f>
              <c:numCache>
                <c:formatCode>"$"#,##0</c:formatCode>
                <c:ptCount val="11"/>
                <c:pt idx="0">
                  <c:v>1938532</c:v>
                </c:pt>
                <c:pt idx="1">
                  <c:v>4673579</c:v>
                </c:pt>
                <c:pt idx="2">
                  <c:v>4281752</c:v>
                </c:pt>
                <c:pt idx="6">
                  <c:v>17800</c:v>
                </c:pt>
                <c:pt idx="7">
                  <c:v>3934</c:v>
                </c:pt>
                <c:pt idx="8">
                  <c:v>56822</c:v>
                </c:pt>
                <c:pt idx="9">
                  <c:v>17151</c:v>
                </c:pt>
                <c:pt idx="10">
                  <c:v>1574</c:v>
                </c:pt>
              </c:numCache>
            </c:numRef>
          </c:val>
          <c:extLst>
            <c:ext xmlns:c16="http://schemas.microsoft.com/office/drawing/2014/chart" uri="{C3380CC4-5D6E-409C-BE32-E72D297353CC}">
              <c16:uniqueId val="{00000005-F250-4DC9-A4AD-4315264E1A9A}"/>
            </c:ext>
          </c:extLst>
        </c:ser>
        <c:ser>
          <c:idx val="6"/>
          <c:order val="6"/>
          <c:tx>
            <c:strRef>
              <c:f>by_agency!$H$1:$H$2</c:f>
              <c:strCache>
                <c:ptCount val="1"/>
                <c:pt idx="0">
                  <c:v>Department of Health and Human Services</c:v>
                </c:pt>
              </c:strCache>
            </c:strRef>
          </c:tx>
          <c:spPr>
            <a:solidFill>
              <a:schemeClr val="accent1">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by_agency!$H$3:$H$14</c:f>
              <c:numCache>
                <c:formatCode>General</c:formatCode>
                <c:ptCount val="11"/>
                <c:pt idx="4" formatCode="&quot;$&quot;#,##0">
                  <c:v>197170</c:v>
                </c:pt>
                <c:pt idx="8" formatCode="&quot;$&quot;#,##0">
                  <c:v>870682</c:v>
                </c:pt>
                <c:pt idx="9" formatCode="&quot;$&quot;#,##0">
                  <c:v>964170</c:v>
                </c:pt>
                <c:pt idx="10" formatCode="&quot;$&quot;#,##0">
                  <c:v>1676401</c:v>
                </c:pt>
              </c:numCache>
            </c:numRef>
          </c:val>
          <c:extLst>
            <c:ext xmlns:c16="http://schemas.microsoft.com/office/drawing/2014/chart" uri="{C3380CC4-5D6E-409C-BE32-E72D297353CC}">
              <c16:uniqueId val="{00000006-F250-4DC9-A4AD-4315264E1A9A}"/>
            </c:ext>
          </c:extLst>
        </c:ser>
        <c:ser>
          <c:idx val="7"/>
          <c:order val="7"/>
          <c:tx>
            <c:strRef>
              <c:f>by_agency!$I$1:$I$2</c:f>
              <c:strCache>
                <c:ptCount val="1"/>
                <c:pt idx="0">
                  <c:v>Department of Commerce</c:v>
                </c:pt>
              </c:strCache>
            </c:strRef>
          </c:tx>
          <c:spPr>
            <a:solidFill>
              <a:schemeClr val="accent2">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by_agency!$I$3:$I$14</c:f>
              <c:numCache>
                <c:formatCode>"$"#,##0</c:formatCode>
                <c:ptCount val="11"/>
                <c:pt idx="0">
                  <c:v>348647</c:v>
                </c:pt>
                <c:pt idx="1">
                  <c:v>430403</c:v>
                </c:pt>
                <c:pt idx="2">
                  <c:v>165385</c:v>
                </c:pt>
                <c:pt idx="3">
                  <c:v>147800</c:v>
                </c:pt>
                <c:pt idx="4">
                  <c:v>124616</c:v>
                </c:pt>
                <c:pt idx="6">
                  <c:v>151329</c:v>
                </c:pt>
                <c:pt idx="7">
                  <c:v>132548</c:v>
                </c:pt>
                <c:pt idx="8">
                  <c:v>47725</c:v>
                </c:pt>
              </c:numCache>
            </c:numRef>
          </c:val>
          <c:extLst>
            <c:ext xmlns:c16="http://schemas.microsoft.com/office/drawing/2014/chart" uri="{C3380CC4-5D6E-409C-BE32-E72D297353CC}">
              <c16:uniqueId val="{00000007-F250-4DC9-A4AD-4315264E1A9A}"/>
            </c:ext>
          </c:extLst>
        </c:ser>
        <c:ser>
          <c:idx val="8"/>
          <c:order val="8"/>
          <c:tx>
            <c:strRef>
              <c:f>by_agency!$J$1:$J$2</c:f>
              <c:strCache>
                <c:ptCount val="1"/>
                <c:pt idx="0">
                  <c:v>Department of Homeland Security</c:v>
                </c:pt>
              </c:strCache>
            </c:strRef>
          </c:tx>
          <c:spPr>
            <a:solidFill>
              <a:schemeClr val="accent3">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by_agency!$J$3:$J$14</c:f>
              <c:numCache>
                <c:formatCode>General</c:formatCode>
                <c:ptCount val="11"/>
                <c:pt idx="0" formatCode="&quot;$&quot;#,##0">
                  <c:v>56346</c:v>
                </c:pt>
                <c:pt idx="4" formatCode="&quot;$&quot;#,##0">
                  <c:v>92026</c:v>
                </c:pt>
              </c:numCache>
            </c:numRef>
          </c:val>
          <c:extLst>
            <c:ext xmlns:c16="http://schemas.microsoft.com/office/drawing/2014/chart" uri="{C3380CC4-5D6E-409C-BE32-E72D297353CC}">
              <c16:uniqueId val="{00000008-F250-4DC9-A4AD-4315264E1A9A}"/>
            </c:ext>
          </c:extLst>
        </c:ser>
        <c:ser>
          <c:idx val="9"/>
          <c:order val="9"/>
          <c:tx>
            <c:strRef>
              <c:f>by_agency!$K$1:$K$2</c:f>
              <c:strCache>
                <c:ptCount val="1"/>
                <c:pt idx="0">
                  <c:v>Trade and Development Agency</c:v>
                </c:pt>
              </c:strCache>
            </c:strRef>
          </c:tx>
          <c:spPr>
            <a:solidFill>
              <a:schemeClr val="accent4">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by_agency!$K$3:$K$14</c:f>
              <c:numCache>
                <c:formatCode>"$"#,##0</c:formatCode>
                <c:ptCount val="11"/>
                <c:pt idx="0">
                  <c:v>3000</c:v>
                </c:pt>
                <c:pt idx="1">
                  <c:v>118671</c:v>
                </c:pt>
              </c:numCache>
            </c:numRef>
          </c:val>
          <c:extLst>
            <c:ext xmlns:c16="http://schemas.microsoft.com/office/drawing/2014/chart" uri="{C3380CC4-5D6E-409C-BE32-E72D297353CC}">
              <c16:uniqueId val="{00000009-F250-4DC9-A4AD-4315264E1A9A}"/>
            </c:ext>
          </c:extLst>
        </c:ser>
        <c:ser>
          <c:idx val="10"/>
          <c:order val="10"/>
          <c:tx>
            <c:strRef>
              <c:f>by_agency!$L$1:$L$2</c:f>
              <c:strCache>
                <c:ptCount val="1"/>
                <c:pt idx="0">
                  <c:v>Department of the Interior</c:v>
                </c:pt>
              </c:strCache>
            </c:strRef>
          </c:tx>
          <c:spPr>
            <a:solidFill>
              <a:schemeClr val="accent5">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by_agency!$L$3:$L$14</c:f>
              <c:numCache>
                <c:formatCode>General</c:formatCode>
                <c:ptCount val="11"/>
                <c:pt idx="6" formatCode="&quot;$&quot;#,##0">
                  <c:v>99200</c:v>
                </c:pt>
              </c:numCache>
            </c:numRef>
          </c:val>
          <c:extLst>
            <c:ext xmlns:c16="http://schemas.microsoft.com/office/drawing/2014/chart" uri="{C3380CC4-5D6E-409C-BE32-E72D297353CC}">
              <c16:uniqueId val="{0000000A-F250-4DC9-A4AD-4315264E1A9A}"/>
            </c:ext>
          </c:extLst>
        </c:ser>
        <c:ser>
          <c:idx val="11"/>
          <c:order val="11"/>
          <c:tx>
            <c:strRef>
              <c:f>by_agency!$M$1:$M$2</c:f>
              <c:strCache>
                <c:ptCount val="1"/>
                <c:pt idx="0">
                  <c:v>Department of the Treasury</c:v>
                </c:pt>
              </c:strCache>
            </c:strRef>
          </c:tx>
          <c:spPr>
            <a:solidFill>
              <a:schemeClr val="accent6">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by_agency!$M$3:$M$14</c:f>
              <c:numCache>
                <c:formatCode>General</c:formatCode>
                <c:ptCount val="11"/>
                <c:pt idx="0" formatCode="&quot;$&quot;#,##0">
                  <c:v>15389</c:v>
                </c:pt>
              </c:numCache>
            </c:numRef>
          </c:val>
          <c:extLst>
            <c:ext xmlns:c16="http://schemas.microsoft.com/office/drawing/2014/chart" uri="{C3380CC4-5D6E-409C-BE32-E72D297353CC}">
              <c16:uniqueId val="{0000000B-F250-4DC9-A4AD-4315264E1A9A}"/>
            </c:ext>
          </c:extLst>
        </c:ser>
        <c:ser>
          <c:idx val="12"/>
          <c:order val="12"/>
          <c:tx>
            <c:strRef>
              <c:f>by_agency!$N$1:$N$2</c:f>
              <c:strCache>
                <c:ptCount val="1"/>
                <c:pt idx="0">
                  <c:v>Department of Justice</c:v>
                </c:pt>
              </c:strCache>
            </c:strRef>
          </c:tx>
          <c:spPr>
            <a:solidFill>
              <a:schemeClr val="accent1">
                <a:lumMod val="80000"/>
                <a:lumOff val="2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by_agency!$N$3:$N$14</c:f>
              <c:numCache>
                <c:formatCode>"$"#,##0</c:formatCode>
                <c:ptCount val="11"/>
                <c:pt idx="0">
                  <c:v>23384</c:v>
                </c:pt>
                <c:pt idx="1">
                  <c:v>13977</c:v>
                </c:pt>
                <c:pt idx="2">
                  <c:v>19072</c:v>
                </c:pt>
                <c:pt idx="4">
                  <c:v>-2325670</c:v>
                </c:pt>
              </c:numCache>
            </c:numRef>
          </c:val>
          <c:extLst>
            <c:ext xmlns:c16="http://schemas.microsoft.com/office/drawing/2014/chart" uri="{C3380CC4-5D6E-409C-BE32-E72D297353CC}">
              <c16:uniqueId val="{0000000C-F250-4DC9-A4AD-4315264E1A9A}"/>
            </c:ext>
          </c:extLst>
        </c:ser>
        <c:dLbls>
          <c:showLegendKey val="0"/>
          <c:showVal val="0"/>
          <c:showCatName val="0"/>
          <c:showSerName val="0"/>
          <c:showPercent val="0"/>
          <c:showBubbleSize val="0"/>
        </c:dLbls>
        <c:gapWidth val="219"/>
        <c:overlap val="100"/>
        <c:axId val="1364297776"/>
        <c:axId val="1045525392"/>
      </c:barChart>
      <c:catAx>
        <c:axId val="136429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5525392"/>
        <c:crosses val="autoZero"/>
        <c:auto val="1"/>
        <c:lblAlgn val="ctr"/>
        <c:lblOffset val="100"/>
        <c:noMultiLvlLbl val="0"/>
      </c:catAx>
      <c:valAx>
        <c:axId val="104552539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a:t>Total</a:t>
                </a:r>
                <a:r>
                  <a:rPr lang="en-US" sz="1200" baseline="0"/>
                  <a:t> Amount in USD</a:t>
                </a:r>
                <a:endParaRPr lang="en-US" sz="1200"/>
              </a:p>
            </c:rich>
          </c:tx>
          <c:layout>
            <c:manualLayout>
              <c:xMode val="edge"/>
              <c:yMode val="edge"/>
              <c:x val="1.8933251694624537E-2"/>
              <c:y val="0.3498857693995375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4297776"/>
        <c:crosses val="autoZero"/>
        <c:crossBetween val="between"/>
      </c:valAx>
      <c:spPr>
        <a:noFill/>
        <a:ln>
          <a:noFill/>
        </a:ln>
        <a:effectLst/>
      </c:spPr>
    </c:plotArea>
    <c:legend>
      <c:legendPos val="b"/>
      <c:layout>
        <c:manualLayout>
          <c:xMode val="edge"/>
          <c:yMode val="edge"/>
          <c:x val="0.1157949007088416"/>
          <c:y val="0.81997062956238365"/>
          <c:w val="0.81080202468119889"/>
          <c:h val="0.1361876918370630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[kyrgyz_graphs.xlsx]by_uscategory!PivotTable2</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200" b="0" i="0" u="none" strike="noStrike" kern="1200" spc="0" baseline="0" dirty="0">
                <a:solidFill>
                  <a:sysClr val="windowText" lastClr="000000">
                    <a:lumMod val="65000"/>
                    <a:lumOff val="35000"/>
                  </a:sysClr>
                </a:solidFill>
              </a:rPr>
              <a:t>USAID Funding to Kyrgyzstan by U.S. Category FY2012-2022*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18818239926325464"/>
          <c:y val="2.5345931279519718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dLblPos val="ct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13493735374436724"/>
          <c:y val="0.14997818901335236"/>
          <c:w val="0.69932449099113214"/>
          <c:h val="0.59989439534911115"/>
        </c:manualLayout>
      </c:layout>
      <c:barChart>
        <c:barDir val="col"/>
        <c:grouping val="stacked"/>
        <c:varyColors val="0"/>
        <c:ser>
          <c:idx val="0"/>
          <c:order val="0"/>
          <c:tx>
            <c:strRef>
              <c:f>by_uscategory!$B$4:$B$5</c:f>
              <c:strCache>
                <c:ptCount val="1"/>
                <c:pt idx="0">
                  <c:v>Economic Development</c:v>
                </c:pt>
              </c:strCache>
            </c:strRef>
          </c:tx>
          <c:spPr>
            <a:solidFill>
              <a:schemeClr val="accent1"/>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by_uscategory!$B$6:$B$17</c:f>
              <c:numCache>
                <c:formatCode>"$"#,##0</c:formatCode>
                <c:ptCount val="11"/>
                <c:pt idx="0">
                  <c:v>14124984</c:v>
                </c:pt>
                <c:pt idx="1">
                  <c:v>21294819</c:v>
                </c:pt>
                <c:pt idx="2">
                  <c:v>18442664</c:v>
                </c:pt>
                <c:pt idx="3">
                  <c:v>13471596</c:v>
                </c:pt>
                <c:pt idx="4">
                  <c:v>11890460</c:v>
                </c:pt>
                <c:pt idx="5">
                  <c:v>13638799</c:v>
                </c:pt>
                <c:pt idx="6">
                  <c:v>13828024</c:v>
                </c:pt>
                <c:pt idx="7">
                  <c:v>6892321</c:v>
                </c:pt>
                <c:pt idx="8">
                  <c:v>6408569</c:v>
                </c:pt>
                <c:pt idx="9">
                  <c:v>7544574</c:v>
                </c:pt>
                <c:pt idx="10">
                  <c:v>6828797</c:v>
                </c:pt>
              </c:numCache>
            </c:numRef>
          </c:val>
          <c:extLst>
            <c:ext xmlns:c16="http://schemas.microsoft.com/office/drawing/2014/chart" uri="{C3380CC4-5D6E-409C-BE32-E72D297353CC}">
              <c16:uniqueId val="{00000000-E68A-4E65-ACC4-F0BD242E04C4}"/>
            </c:ext>
          </c:extLst>
        </c:ser>
        <c:ser>
          <c:idx val="1"/>
          <c:order val="1"/>
          <c:tx>
            <c:strRef>
              <c:f>by_uscategory!$C$4:$C$5</c:f>
              <c:strCache>
                <c:ptCount val="1"/>
                <c:pt idx="0">
                  <c:v>Democracy, Human Rights, and Governance</c:v>
                </c:pt>
              </c:strCache>
            </c:strRef>
          </c:tx>
          <c:spPr>
            <a:solidFill>
              <a:schemeClr val="accent2"/>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by_uscategory!$C$6:$C$17</c:f>
              <c:numCache>
                <c:formatCode>"$"#,##0</c:formatCode>
                <c:ptCount val="11"/>
                <c:pt idx="0">
                  <c:v>8107569</c:v>
                </c:pt>
                <c:pt idx="1">
                  <c:v>8116083</c:v>
                </c:pt>
                <c:pt idx="2">
                  <c:v>10018174</c:v>
                </c:pt>
                <c:pt idx="3">
                  <c:v>10622892</c:v>
                </c:pt>
                <c:pt idx="4">
                  <c:v>10927835</c:v>
                </c:pt>
                <c:pt idx="5">
                  <c:v>10931877</c:v>
                </c:pt>
                <c:pt idx="6">
                  <c:v>10932187</c:v>
                </c:pt>
                <c:pt idx="7">
                  <c:v>12046528</c:v>
                </c:pt>
                <c:pt idx="8">
                  <c:v>13351730</c:v>
                </c:pt>
                <c:pt idx="9">
                  <c:v>8332294</c:v>
                </c:pt>
                <c:pt idx="10">
                  <c:v>13143038</c:v>
                </c:pt>
              </c:numCache>
            </c:numRef>
          </c:val>
          <c:extLst>
            <c:ext xmlns:c16="http://schemas.microsoft.com/office/drawing/2014/chart" uri="{C3380CC4-5D6E-409C-BE32-E72D297353CC}">
              <c16:uniqueId val="{00000001-E68A-4E65-ACC4-F0BD242E04C4}"/>
            </c:ext>
          </c:extLst>
        </c:ser>
        <c:ser>
          <c:idx val="2"/>
          <c:order val="2"/>
          <c:tx>
            <c:strRef>
              <c:f>by_uscategory!$D$4:$D$5</c:f>
              <c:strCache>
                <c:ptCount val="1"/>
                <c:pt idx="0">
                  <c:v>Health</c:v>
                </c:pt>
              </c:strCache>
            </c:strRef>
          </c:tx>
          <c:spPr>
            <a:solidFill>
              <a:schemeClr val="accent3"/>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by_uscategory!$D$6:$D$17</c:f>
              <c:numCache>
                <c:formatCode>"$"#,##0</c:formatCode>
                <c:ptCount val="11"/>
                <c:pt idx="0">
                  <c:v>2877771</c:v>
                </c:pt>
                <c:pt idx="1">
                  <c:v>2573097</c:v>
                </c:pt>
                <c:pt idx="2">
                  <c:v>6356995</c:v>
                </c:pt>
                <c:pt idx="3">
                  <c:v>4158416</c:v>
                </c:pt>
                <c:pt idx="4">
                  <c:v>3075041</c:v>
                </c:pt>
                <c:pt idx="5">
                  <c:v>4339166</c:v>
                </c:pt>
                <c:pt idx="6">
                  <c:v>5184165</c:v>
                </c:pt>
                <c:pt idx="7">
                  <c:v>4474691</c:v>
                </c:pt>
                <c:pt idx="8">
                  <c:v>5582971</c:v>
                </c:pt>
                <c:pt idx="9">
                  <c:v>9817517</c:v>
                </c:pt>
                <c:pt idx="10">
                  <c:v>9249542</c:v>
                </c:pt>
              </c:numCache>
            </c:numRef>
          </c:val>
          <c:extLst>
            <c:ext xmlns:c16="http://schemas.microsoft.com/office/drawing/2014/chart" uri="{C3380CC4-5D6E-409C-BE32-E72D297353CC}">
              <c16:uniqueId val="{00000002-E68A-4E65-ACC4-F0BD242E04C4}"/>
            </c:ext>
          </c:extLst>
        </c:ser>
        <c:ser>
          <c:idx val="3"/>
          <c:order val="3"/>
          <c:tx>
            <c:strRef>
              <c:f>by_uscategory!$E$4:$E$5</c:f>
              <c:strCache>
                <c:ptCount val="1"/>
                <c:pt idx="0">
                  <c:v>Program Support</c:v>
                </c:pt>
              </c:strCache>
            </c:strRef>
          </c:tx>
          <c:spPr>
            <a:solidFill>
              <a:schemeClr val="accent4"/>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by_uscategory!$E$6:$E$17</c:f>
              <c:numCache>
                <c:formatCode>"$"#,##0</c:formatCode>
                <c:ptCount val="11"/>
                <c:pt idx="0">
                  <c:v>4295435</c:v>
                </c:pt>
                <c:pt idx="1">
                  <c:v>6010191</c:v>
                </c:pt>
                <c:pt idx="2">
                  <c:v>5547339</c:v>
                </c:pt>
                <c:pt idx="3">
                  <c:v>5837586</c:v>
                </c:pt>
                <c:pt idx="4">
                  <c:v>4272595</c:v>
                </c:pt>
                <c:pt idx="5">
                  <c:v>4824363</c:v>
                </c:pt>
                <c:pt idx="6">
                  <c:v>4478231</c:v>
                </c:pt>
                <c:pt idx="7">
                  <c:v>5297049</c:v>
                </c:pt>
                <c:pt idx="8">
                  <c:v>4898911</c:v>
                </c:pt>
                <c:pt idx="9">
                  <c:v>4870127</c:v>
                </c:pt>
                <c:pt idx="10">
                  <c:v>4510223</c:v>
                </c:pt>
              </c:numCache>
            </c:numRef>
          </c:val>
          <c:extLst>
            <c:ext xmlns:c16="http://schemas.microsoft.com/office/drawing/2014/chart" uri="{C3380CC4-5D6E-409C-BE32-E72D297353CC}">
              <c16:uniqueId val="{00000003-E68A-4E65-ACC4-F0BD242E04C4}"/>
            </c:ext>
          </c:extLst>
        </c:ser>
        <c:ser>
          <c:idx val="4"/>
          <c:order val="4"/>
          <c:tx>
            <c:strRef>
              <c:f>by_uscategory!$F$4:$F$5</c:f>
              <c:strCache>
                <c:ptCount val="1"/>
                <c:pt idx="0">
                  <c:v>Education and Social Services</c:v>
                </c:pt>
              </c:strCache>
            </c:strRef>
          </c:tx>
          <c:spPr>
            <a:solidFill>
              <a:schemeClr val="accent5"/>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by_uscategory!$F$6:$F$17</c:f>
              <c:numCache>
                <c:formatCode>"$"#,##0</c:formatCode>
                <c:ptCount val="11"/>
                <c:pt idx="0">
                  <c:v>1713745</c:v>
                </c:pt>
                <c:pt idx="1">
                  <c:v>1270590</c:v>
                </c:pt>
                <c:pt idx="2">
                  <c:v>1615226</c:v>
                </c:pt>
                <c:pt idx="3">
                  <c:v>3195263</c:v>
                </c:pt>
                <c:pt idx="4">
                  <c:v>3113024</c:v>
                </c:pt>
                <c:pt idx="5">
                  <c:v>6542502</c:v>
                </c:pt>
                <c:pt idx="6">
                  <c:v>5218249</c:v>
                </c:pt>
                <c:pt idx="7">
                  <c:v>3684493</c:v>
                </c:pt>
                <c:pt idx="8">
                  <c:v>4777191</c:v>
                </c:pt>
                <c:pt idx="9">
                  <c:v>5597879</c:v>
                </c:pt>
                <c:pt idx="10">
                  <c:v>4430544</c:v>
                </c:pt>
              </c:numCache>
            </c:numRef>
          </c:val>
          <c:extLst>
            <c:ext xmlns:c16="http://schemas.microsoft.com/office/drawing/2014/chart" uri="{C3380CC4-5D6E-409C-BE32-E72D297353CC}">
              <c16:uniqueId val="{00000004-E68A-4E65-ACC4-F0BD242E04C4}"/>
            </c:ext>
          </c:extLst>
        </c:ser>
        <c:ser>
          <c:idx val="5"/>
          <c:order val="5"/>
          <c:tx>
            <c:strRef>
              <c:f>by_uscategory!$G$4:$G$5</c:f>
              <c:strCache>
                <c:ptCount val="1"/>
                <c:pt idx="0">
                  <c:v>Peace and Security</c:v>
                </c:pt>
              </c:strCache>
            </c:strRef>
          </c:tx>
          <c:spPr>
            <a:solidFill>
              <a:schemeClr val="accent6"/>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by_uscategory!$G$6:$G$17</c:f>
              <c:numCache>
                <c:formatCode>"$"#,##0</c:formatCode>
                <c:ptCount val="11"/>
                <c:pt idx="0">
                  <c:v>9269764</c:v>
                </c:pt>
                <c:pt idx="1">
                  <c:v>11460127</c:v>
                </c:pt>
                <c:pt idx="2">
                  <c:v>4458642</c:v>
                </c:pt>
                <c:pt idx="3">
                  <c:v>1792964</c:v>
                </c:pt>
                <c:pt idx="4">
                  <c:v>2896171</c:v>
                </c:pt>
                <c:pt idx="5">
                  <c:v>408673</c:v>
                </c:pt>
                <c:pt idx="6">
                  <c:v>355216</c:v>
                </c:pt>
                <c:pt idx="7">
                  <c:v>297629</c:v>
                </c:pt>
                <c:pt idx="8">
                  <c:v>130940</c:v>
                </c:pt>
                <c:pt idx="9">
                  <c:v>3083764</c:v>
                </c:pt>
                <c:pt idx="10">
                  <c:v>3435451</c:v>
                </c:pt>
              </c:numCache>
            </c:numRef>
          </c:val>
          <c:extLst>
            <c:ext xmlns:c16="http://schemas.microsoft.com/office/drawing/2014/chart" uri="{C3380CC4-5D6E-409C-BE32-E72D297353CC}">
              <c16:uniqueId val="{00000005-E68A-4E65-ACC4-F0BD242E04C4}"/>
            </c:ext>
          </c:extLst>
        </c:ser>
        <c:ser>
          <c:idx val="6"/>
          <c:order val="6"/>
          <c:tx>
            <c:strRef>
              <c:f>by_uscategory!$H$4:$H$5</c:f>
              <c:strCache>
                <c:ptCount val="1"/>
                <c:pt idx="0">
                  <c:v>Humanitarian Assistance</c:v>
                </c:pt>
              </c:strCache>
            </c:strRef>
          </c:tx>
          <c:spPr>
            <a:solidFill>
              <a:schemeClr val="accent1">
                <a:lumMod val="60000"/>
              </a:schemeClr>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by_uscategory!$H$6:$H$17</c:f>
              <c:numCache>
                <c:formatCode>"$"#,##0</c:formatCode>
                <c:ptCount val="11"/>
                <c:pt idx="0">
                  <c:v>-77471</c:v>
                </c:pt>
                <c:pt idx="1">
                  <c:v>62972</c:v>
                </c:pt>
                <c:pt idx="2">
                  <c:v>240135</c:v>
                </c:pt>
                <c:pt idx="3">
                  <c:v>252662</c:v>
                </c:pt>
                <c:pt idx="4">
                  <c:v>88257</c:v>
                </c:pt>
                <c:pt idx="5">
                  <c:v>135000</c:v>
                </c:pt>
                <c:pt idx="6">
                  <c:v>90000</c:v>
                </c:pt>
                <c:pt idx="7">
                  <c:v>75000</c:v>
                </c:pt>
                <c:pt idx="8">
                  <c:v>157500</c:v>
                </c:pt>
                <c:pt idx="9">
                  <c:v>175000</c:v>
                </c:pt>
                <c:pt idx="10">
                  <c:v>87500</c:v>
                </c:pt>
              </c:numCache>
            </c:numRef>
          </c:val>
          <c:extLst>
            <c:ext xmlns:c16="http://schemas.microsoft.com/office/drawing/2014/chart" uri="{C3380CC4-5D6E-409C-BE32-E72D297353CC}">
              <c16:uniqueId val="{00000006-E68A-4E65-ACC4-F0BD242E04C4}"/>
            </c:ext>
          </c:extLst>
        </c:ser>
        <c:dLbls>
          <c:showLegendKey val="0"/>
          <c:showVal val="0"/>
          <c:showCatName val="0"/>
          <c:showSerName val="0"/>
          <c:showPercent val="0"/>
          <c:showBubbleSize val="0"/>
        </c:dLbls>
        <c:gapWidth val="219"/>
        <c:overlap val="100"/>
        <c:axId val="1155781296"/>
        <c:axId val="1158959520"/>
      </c:barChart>
      <c:catAx>
        <c:axId val="115578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959520"/>
        <c:crosses val="autoZero"/>
        <c:auto val="1"/>
        <c:lblAlgn val="ctr"/>
        <c:lblOffset val="100"/>
        <c:noMultiLvlLbl val="0"/>
      </c:catAx>
      <c:valAx>
        <c:axId val="115895952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Total</a:t>
                </a:r>
                <a:r>
                  <a:rPr lang="en-US" baseline="0"/>
                  <a:t> Amount in USD</a:t>
                </a:r>
              </a:p>
              <a:p>
                <a:pPr>
                  <a:defRPr/>
                </a:pP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57812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layout>
        <c:manualLayout>
          <c:xMode val="edge"/>
          <c:yMode val="edge"/>
          <c:x val="0.83669579751510847"/>
          <c:y val="0.30272314474998413"/>
          <c:w val="0.16330420444327881"/>
          <c:h val="0.351316224062383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1D912-70CC-49CB-85AE-D577C0545B4E}" type="datetimeFigureOut">
              <a:rPr lang="en-US" smtClean="0"/>
              <a:t>2/22/24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F367-0DC0-4B6F-A57F-CA86DE39F693}" type="slidenum">
              <a:rPr lang="en-US" smtClean="0"/>
              <a:t>‹#›</a:t>
            </a:fld>
            <a:endParaRPr lang="en-US"/>
          </a:p>
        </p:txBody>
      </p:sp>
    </p:spTree>
    <p:extLst>
      <p:ext uri="{BB962C8B-B14F-4D97-AF65-F5344CB8AC3E}">
        <p14:creationId xmlns:p14="http://schemas.microsoft.com/office/powerpoint/2010/main" val="364519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a:t>
            </a:fld>
            <a:endParaRPr lang="en-US" dirty="0"/>
          </a:p>
        </p:txBody>
      </p:sp>
    </p:spTree>
    <p:extLst>
      <p:ext uri="{BB962C8B-B14F-4D97-AF65-F5344CB8AC3E}">
        <p14:creationId xmlns:p14="http://schemas.microsoft.com/office/powerpoint/2010/main" val="77384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2</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3</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4</a:t>
            </a:fld>
            <a:endParaRPr lang="en-US" dirty="0"/>
          </a:p>
        </p:txBody>
      </p:sp>
    </p:spTree>
    <p:extLst>
      <p:ext uri="{BB962C8B-B14F-4D97-AF65-F5344CB8AC3E}">
        <p14:creationId xmlns:p14="http://schemas.microsoft.com/office/powerpoint/2010/main" val="96699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5</a:t>
            </a:fld>
            <a:endParaRPr lang="en-US" dirty="0"/>
          </a:p>
        </p:txBody>
      </p:sp>
    </p:spTree>
    <p:extLst>
      <p:ext uri="{BB962C8B-B14F-4D97-AF65-F5344CB8AC3E}">
        <p14:creationId xmlns:p14="http://schemas.microsoft.com/office/powerpoint/2010/main" val="966995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6</a:t>
            </a:fld>
            <a:endParaRPr lang="en-US" dirty="0"/>
          </a:p>
        </p:txBody>
      </p:sp>
    </p:spTree>
    <p:extLst>
      <p:ext uri="{BB962C8B-B14F-4D97-AF65-F5344CB8AC3E}">
        <p14:creationId xmlns:p14="http://schemas.microsoft.com/office/powerpoint/2010/main" val="1832149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7</a:t>
            </a:fld>
            <a:endParaRPr lang="en-US" dirty="0"/>
          </a:p>
        </p:txBody>
      </p:sp>
    </p:spTree>
    <p:extLst>
      <p:ext uri="{BB962C8B-B14F-4D97-AF65-F5344CB8AC3E}">
        <p14:creationId xmlns:p14="http://schemas.microsoft.com/office/powerpoint/2010/main" val="2367554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8</a:t>
            </a:fld>
            <a:endParaRPr lang="en-US" dirty="0"/>
          </a:p>
        </p:txBody>
      </p:sp>
    </p:spTree>
    <p:extLst>
      <p:ext uri="{BB962C8B-B14F-4D97-AF65-F5344CB8AC3E}">
        <p14:creationId xmlns:p14="http://schemas.microsoft.com/office/powerpoint/2010/main" val="182414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AA9B-988F-43A6-84FA-D5E5E1724A6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7FD31DC-93ED-4302-88F6-9E1FBC67E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583FD-4125-4DD3-87FF-68579592A754}"/>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4D278B43-0B25-4957-B0D4-5DBF0B27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253B8-6AEC-4E78-BCF8-B700BC15CF5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06973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7ED8-6064-4B2F-A6D7-A2312EB26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77FB63-5D3D-4746-BFC4-94D33F889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0D53D-BEA9-4695-B923-25DCB7320F4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C10D4B24-5C22-4BEB-B2D1-CA2CAB06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031B4-FCF1-4398-98C4-805B32354991}"/>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85895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FA4A9-01B6-49E9-9194-5B2155D469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4D39D6-1DD2-4ECB-ABE1-C6594C04B5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2F60E-8AC1-46C1-B60E-DE7589195D8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93D60D47-E09B-4BF9-B7FF-297153B30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DEE0B-1734-40BD-802C-60CC983B7270}"/>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2291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72BC-0FD7-4466-BCF1-237539C0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62B51-0A51-40D9-AC58-485B22E41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A34C2-D712-44ED-8655-78CE119DE0B3}"/>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0B733085-76CB-4E2C-AA45-1039A2890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CD326-414E-40DC-8AD1-4AD74A57259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9207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1A8E-FAAA-4A99-8575-0F3005418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FE19-03E9-44B1-BD05-88368AED1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46A01-B9D5-4AA1-81D3-4EF7951F84A7}"/>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82701295-904E-4C96-9DC0-16A4973F1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07645-4082-47B7-87D3-BB95DD3C9C8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62664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D029-2DF5-4018-A3F5-CC06D37BC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D145C-62CD-40AE-8F6A-3DDCECFFC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DE0BD-C596-4FBA-9935-C73CF5E9F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DD967-4093-43F0-B413-E2EA0619AA0F}"/>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5BB7FF9C-C0A1-49D7-847B-A7E12D8A6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78391-36DD-4D7C-B339-C4A63D631632}"/>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5863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EFC1-E38B-4461-B917-7376C706A6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76F64D-AC41-4956-A058-8D4375858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1A9B7-F48B-4799-9648-7867D0B612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758C1-F231-43EB-ABC9-A0D501B9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192B0B-F8B5-4453-81A6-305D80AB6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27C8E0-A515-4B90-83F0-442D6171C5E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8" name="Footer Placeholder 7">
            <a:extLst>
              <a:ext uri="{FF2B5EF4-FFF2-40B4-BE49-F238E27FC236}">
                <a16:creationId xmlns:a16="http://schemas.microsoft.com/office/drawing/2014/main" id="{8540D325-0B37-4478-AD16-AD70621B45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9E8304-DE67-4A68-8BA7-8965E8C051E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5748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675E-F6CE-4D51-A992-AB4CF80A66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3A6786-5692-4630-9052-D6042C42D3E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4" name="Footer Placeholder 3">
            <a:extLst>
              <a:ext uri="{FF2B5EF4-FFF2-40B4-BE49-F238E27FC236}">
                <a16:creationId xmlns:a16="http://schemas.microsoft.com/office/drawing/2014/main" id="{3D50C1CA-E926-422C-B1D6-3E82CFA5D7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836466-76B3-495F-B9A6-236EA59011EB}"/>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47905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7CEB0-E35D-47C6-A495-C1953B7441C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3" name="Footer Placeholder 2">
            <a:extLst>
              <a:ext uri="{FF2B5EF4-FFF2-40B4-BE49-F238E27FC236}">
                <a16:creationId xmlns:a16="http://schemas.microsoft.com/office/drawing/2014/main" id="{84ABDE40-7B34-499F-9EEC-02DBCBDB3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72861C-B616-431F-9E99-DB93393E689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6115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91CA-7E3C-4F27-BA87-AA2371060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6F1BCE-C517-4210-841E-8F009045E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CEFA4E-8166-4E24-B048-C790218C5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5A352-15B0-4E9C-9FA8-260781934FEB}"/>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82DE1063-C676-4E0F-BB7F-780F6AD30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76ABD-734E-4242-A5B1-25FE9B07F46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4856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9714-8B38-4E8E-A727-CF77BA4F1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B386F-01C3-461E-B949-6FBE90DD5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6CE194-B5B0-402E-A701-13EEE3869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AB879-5DA2-4252-BE70-733A059A47B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CCA7D050-E4D9-4A05-AD23-7A7D9E623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96FE1-8A50-4B0C-A85F-0D62FA23C20E}"/>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18440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79826-1739-43D3-8612-B7711D8E9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5DDEF-6F62-40D4-BB80-2F90A3C2E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B19AB-1D62-41FF-A77E-DB4AF7F8D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BEE9CDC3-67EE-46C1-B00E-C2CB8092B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4F622-7AC2-456F-93D2-2277BD6EC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5E99C-CB1E-4451-A291-5828DC2B40B1}" type="slidenum">
              <a:rPr lang="en-US" smtClean="0"/>
              <a:t>‹#›</a:t>
            </a:fld>
            <a:endParaRPr lang="en-US"/>
          </a:p>
        </p:txBody>
      </p:sp>
    </p:spTree>
    <p:extLst>
      <p:ext uri="{BB962C8B-B14F-4D97-AF65-F5344CB8AC3E}">
        <p14:creationId xmlns:p14="http://schemas.microsoft.com/office/powerpoint/2010/main" val="31755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countabilityresearc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nc5628a@student.american.edu" TargetMode="External"/><Relationship Id="rId4" Type="http://schemas.openxmlformats.org/officeDocument/2006/relationships/hyperlink" Target="mailto:jh1227a@american.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hyperlink" Target="https://www.foreignassistance.gov/data#tab-quer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png"/><Relationship Id="rId7" Type="http://schemas.openxmlformats.org/officeDocument/2006/relationships/hyperlink" Target="https://www.usaid.gov/kyrgyz-republi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usaid.gov/sites/default/files/2023-06/FY%202022%20Localization%20Progress%20Report-June-12-23_vFINAL_1.pdf" TargetMode="External"/><Relationship Id="rId5" Type="http://schemas.openxmlformats.org/officeDocument/2006/relationships/hyperlink" Target="https://www.devex.com/news/samantha-power-lays-out-her-vision-for-usaid-102003" TargetMode="External"/><Relationship Id="rId10" Type="http://schemas.openxmlformats.org/officeDocument/2006/relationships/chart" Target="../charts/chart2.xml"/><Relationship Id="rId4" Type="http://schemas.openxmlformats.org/officeDocument/2006/relationships/image" Target="../media/image3.svg"/><Relationship Id="rId9" Type="http://schemas.openxmlformats.org/officeDocument/2006/relationships/hyperlink" Target="https://www.usaid.gov/localization/fy-2022-localization-progress-report"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5.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usaid.gov/sites/default/files/2023-06/USAID-FY20-FY22-Local-Funding-Public-Report-2023_04Apr_25.xlsx" TargetMode="Externa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foreignassistance.gov/data#tab-quer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oreignassistance.gov/data#tab-query" TargetMode="Externa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1FB9316-D9EF-44FC-B002-D3914B76D064}"/>
              </a:ext>
            </a:extLst>
          </p:cNvPr>
          <p:cNvSpPr/>
          <p:nvPr/>
        </p:nvSpPr>
        <p:spPr>
          <a:xfrm>
            <a:off x="0" y="2188028"/>
            <a:ext cx="12200389" cy="2460171"/>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5227B7-CA59-40CB-B18F-4F9433591323}"/>
              </a:ext>
            </a:extLst>
          </p:cNvPr>
          <p:cNvSpPr>
            <a:spLocks noGrp="1"/>
          </p:cNvSpPr>
          <p:nvPr>
            <p:ph type="ctrTitle"/>
          </p:nvPr>
        </p:nvSpPr>
        <p:spPr>
          <a:xfrm>
            <a:off x="-30480" y="2264229"/>
            <a:ext cx="12272806" cy="2188028"/>
          </a:xfrm>
          <a:noFill/>
        </p:spPr>
        <p:txBody>
          <a:bodyPr anchor="ctr">
            <a:noAutofit/>
          </a:bodyPr>
          <a:lstStyle/>
          <a:p>
            <a:pPr>
              <a:lnSpc>
                <a:spcPct val="100000"/>
              </a:lnSpc>
            </a:pPr>
            <a:r>
              <a:rPr lang="en-US" sz="5600" cap="small" dirty="0">
                <a:solidFill>
                  <a:schemeClr val="bg1"/>
                </a:solidFill>
              </a:rPr>
              <a:t>U.S. Foreign Assistance to Kyrgyzstan</a:t>
            </a:r>
            <a:br>
              <a:rPr lang="en-US" sz="5600" cap="small" dirty="0">
                <a:solidFill>
                  <a:schemeClr val="bg1"/>
                </a:solidFill>
              </a:rPr>
            </a:br>
            <a:r>
              <a:rPr lang="en-US" sz="2000" cap="small" dirty="0">
                <a:solidFill>
                  <a:schemeClr val="bg1"/>
                </a:solidFill>
              </a:rPr>
              <a:t>A Preliminary overview of Publicly Available data</a:t>
            </a:r>
            <a:endParaRPr lang="en-US" sz="2000" cap="small" dirty="0">
              <a:solidFill>
                <a:schemeClr val="bg1"/>
              </a:solidFill>
              <a:effectLst>
                <a:outerShdw blurRad="38100" dist="38100" dir="2700000" algn="tl">
                  <a:srgbClr val="000000">
                    <a:alpha val="43137"/>
                  </a:srgbClr>
                </a:outerShdw>
              </a:effectLst>
              <a:latin typeface="Myriad Pro SemiCond" panose="020B0503030403020204" pitchFamily="34" charset="0"/>
            </a:endParaRPr>
          </a:p>
        </p:txBody>
      </p:sp>
      <p:sp>
        <p:nvSpPr>
          <p:cNvPr id="3" name="TextBox 2">
            <a:extLst>
              <a:ext uri="{FF2B5EF4-FFF2-40B4-BE49-F238E27FC236}">
                <a16:creationId xmlns:a16="http://schemas.microsoft.com/office/drawing/2014/main" id="{A032E057-68E2-42D5-9590-31A34E35C9A4}"/>
              </a:ext>
            </a:extLst>
          </p:cNvPr>
          <p:cNvSpPr txBox="1"/>
          <p:nvPr/>
        </p:nvSpPr>
        <p:spPr>
          <a:xfrm>
            <a:off x="1534886" y="4931229"/>
            <a:ext cx="9187543" cy="2246769"/>
          </a:xfrm>
          <a:prstGeom prst="rect">
            <a:avLst/>
          </a:prstGeom>
          <a:noFill/>
        </p:spPr>
        <p:txBody>
          <a:bodyPr wrap="square" rtlCol="0">
            <a:spAutoFit/>
          </a:bodyPr>
          <a:lstStyle/>
          <a:p>
            <a:pPr algn="ctr"/>
            <a:r>
              <a:rPr lang="en-US" sz="2000" dirty="0"/>
              <a:t>Accountability Research Center (</a:t>
            </a:r>
            <a:r>
              <a:rPr lang="en-US" sz="2000" dirty="0">
                <a:hlinkClick r:id="rId3"/>
              </a:rPr>
              <a:t>Homepage Link</a:t>
            </a:r>
            <a:r>
              <a:rPr lang="en-US" sz="2000" dirty="0"/>
              <a:t>)</a:t>
            </a:r>
          </a:p>
          <a:p>
            <a:pPr algn="ctr"/>
            <a:r>
              <a:rPr lang="en-US" sz="2000" dirty="0"/>
              <a:t>Draft (12/27/2023)</a:t>
            </a:r>
          </a:p>
          <a:p>
            <a:pPr algn="ctr"/>
            <a:r>
              <a:rPr lang="en-US" sz="2000" dirty="0"/>
              <a:t>Comments Welcome</a:t>
            </a:r>
          </a:p>
          <a:p>
            <a:pPr algn="ctr"/>
            <a:r>
              <a:rPr lang="en-US" sz="2000" dirty="0"/>
              <a:t>E-mail: </a:t>
            </a:r>
            <a:r>
              <a:rPr lang="en-US" sz="2000" dirty="0">
                <a:hlinkClick r:id="rId4"/>
              </a:rPr>
              <a:t>jh1227a@american.edu</a:t>
            </a:r>
            <a:r>
              <a:rPr lang="en-US" sz="2000" dirty="0"/>
              <a:t>, </a:t>
            </a:r>
            <a:r>
              <a:rPr lang="en-US" sz="2000" dirty="0">
                <a:hlinkClick r:id="rId5"/>
              </a:rPr>
              <a:t>nc5628a@student.american.edu</a:t>
            </a:r>
            <a:endParaRPr lang="en-US" sz="2000" dirty="0"/>
          </a:p>
          <a:p>
            <a:pPr algn="ctr"/>
            <a:endParaRPr lang="en-US" sz="2000" dirty="0"/>
          </a:p>
          <a:p>
            <a:pPr algn="ctr"/>
            <a:endParaRPr lang="en-US" sz="2000" dirty="0"/>
          </a:p>
          <a:p>
            <a:pPr algn="ctr"/>
            <a:endParaRPr lang="en-US" sz="2000" dirty="0"/>
          </a:p>
        </p:txBody>
      </p:sp>
      <p:pic>
        <p:nvPicPr>
          <p:cNvPr id="5" name="Picture 4" descr="ARC_logo_rgb_300dpi">
            <a:extLst>
              <a:ext uri="{FF2B5EF4-FFF2-40B4-BE49-F238E27FC236}">
                <a16:creationId xmlns:a16="http://schemas.microsoft.com/office/drawing/2014/main" id="{48E501E9-0ED2-4BED-8258-B7B6AF885D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38097" y="371505"/>
            <a:ext cx="2797175" cy="1146175"/>
          </a:xfrm>
          <a:prstGeom prst="rect">
            <a:avLst/>
          </a:prstGeom>
          <a:solidFill>
            <a:srgbClr val="EDB137"/>
          </a:solidFill>
        </p:spPr>
      </p:pic>
    </p:spTree>
    <p:extLst>
      <p:ext uri="{BB962C8B-B14F-4D97-AF65-F5344CB8AC3E}">
        <p14:creationId xmlns:p14="http://schemas.microsoft.com/office/powerpoint/2010/main" val="33844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2">
            <a:alphaModFix amt="27000"/>
            <a:extLst>
              <a:ext uri="{96DAC541-7B7A-43D3-8B79-37D633B846F1}">
                <asvg:svgBlip xmlns:asvg="http://schemas.microsoft.com/office/drawing/2016/SVG/main" r:embed="rId3"/>
              </a:ext>
            </a:extLst>
          </a:blip>
          <a:stretch>
            <a:fillRect/>
          </a:stretch>
        </p:blipFill>
        <p:spPr>
          <a:xfrm>
            <a:off x="3643424" y="4720856"/>
            <a:ext cx="8548576" cy="2137144"/>
          </a:xfrm>
          <a:prstGeom prst="rect">
            <a:avLst/>
          </a:prstGeom>
        </p:spPr>
      </p:pic>
      <p:sp>
        <p:nvSpPr>
          <p:cNvPr id="2" name="TextBox 1">
            <a:extLst>
              <a:ext uri="{FF2B5EF4-FFF2-40B4-BE49-F238E27FC236}">
                <a16:creationId xmlns:a16="http://schemas.microsoft.com/office/drawing/2014/main" id="{6B97E511-A9F9-5B5D-D226-0FC043EFDC53}"/>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Kyrgyzstan; accessed January 1st, 2023).: </a:t>
            </a:r>
            <a:r>
              <a:rPr lang="en-US" sz="1000" dirty="0">
                <a:hlinkClick r:id="rId4"/>
              </a:rPr>
              <a:t>https://www.foreignassistance.gov/data#tab-query</a:t>
            </a:r>
            <a:endParaRPr lang="en-US" sz="1000" dirty="0"/>
          </a:p>
          <a:p>
            <a:r>
              <a:rPr lang="en-US" sz="1000" b="1" dirty="0"/>
              <a:t>*Note: </a:t>
            </a:r>
            <a:r>
              <a:rPr lang="en-US" sz="1000" dirty="0"/>
              <a:t>Public data is reported as not complete for FY2022.</a:t>
            </a:r>
          </a:p>
        </p:txBody>
      </p:sp>
      <p:sp>
        <p:nvSpPr>
          <p:cNvPr id="9" name="TextBox 1">
            <a:extLst>
              <a:ext uri="{FF2B5EF4-FFF2-40B4-BE49-F238E27FC236}">
                <a16:creationId xmlns:a16="http://schemas.microsoft.com/office/drawing/2014/main" id="{FA42B97D-9EBB-5BB0-8547-79A7CDC9D30E}"/>
              </a:ext>
            </a:extLst>
          </p:cNvPr>
          <p:cNvSpPr txBox="1"/>
          <p:nvPr/>
        </p:nvSpPr>
        <p:spPr>
          <a:xfrm>
            <a:off x="10296829" y="1713877"/>
            <a:ext cx="1703249" cy="42326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U.S. Category names</a:t>
            </a:r>
          </a:p>
        </p:txBody>
      </p:sp>
      <p:graphicFrame>
        <p:nvGraphicFramePr>
          <p:cNvPr id="3" name="Chart 2">
            <a:extLst>
              <a:ext uri="{FF2B5EF4-FFF2-40B4-BE49-F238E27FC236}">
                <a16:creationId xmlns:a16="http://schemas.microsoft.com/office/drawing/2014/main" id="{979BD368-30D5-A4CA-55EB-94D6D563CA0B}"/>
              </a:ext>
            </a:extLst>
          </p:cNvPr>
          <p:cNvGraphicFramePr>
            <a:graphicFrameLocks/>
          </p:cNvGraphicFramePr>
          <p:nvPr>
            <p:extLst>
              <p:ext uri="{D42A27DB-BD31-4B8C-83A1-F6EECF244321}">
                <p14:modId xmlns:p14="http://schemas.microsoft.com/office/powerpoint/2010/main" val="60471411"/>
              </p:ext>
            </p:extLst>
          </p:nvPr>
        </p:nvGraphicFramePr>
        <p:xfrm>
          <a:off x="-1" y="-55976"/>
          <a:ext cx="12192001" cy="651386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78706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ccountability Research Center logo: Three overlaping arcs in yellow, bleu and dark gray that look like bridges.">
            <a:extLst>
              <a:ext uri="{FF2B5EF4-FFF2-40B4-BE49-F238E27FC236}">
                <a16:creationId xmlns:a16="http://schemas.microsoft.com/office/drawing/2014/main" id="{A5E35978-D542-44F2-A707-1FAA8B2B07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6333" y="2371837"/>
            <a:ext cx="6808290" cy="2197384"/>
          </a:xfrm>
          <a:prstGeom prst="rect">
            <a:avLst/>
          </a:prstGeom>
        </p:spPr>
      </p:pic>
      <p:sp>
        <p:nvSpPr>
          <p:cNvPr id="2" name="Rectangle 1">
            <a:extLst>
              <a:ext uri="{FF2B5EF4-FFF2-40B4-BE49-F238E27FC236}">
                <a16:creationId xmlns:a16="http://schemas.microsoft.com/office/drawing/2014/main" id="{613BF0BD-1566-466A-9D8A-70A6E684B78B}"/>
              </a:ext>
            </a:extLst>
          </p:cNvPr>
          <p:cNvSpPr/>
          <p:nvPr/>
        </p:nvSpPr>
        <p:spPr>
          <a:xfrm>
            <a:off x="0" y="0"/>
            <a:ext cx="12192000" cy="1977172"/>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7EE755C4-51C1-468F-9CAE-6CEEDFB3E4B9}"/>
              </a:ext>
            </a:extLst>
          </p:cNvPr>
          <p:cNvSpPr/>
          <p:nvPr/>
        </p:nvSpPr>
        <p:spPr>
          <a:xfrm>
            <a:off x="0" y="4963886"/>
            <a:ext cx="12192000" cy="1894114"/>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0DA9C8D-AA5A-42CC-ABCD-2F7C60D4C123}"/>
              </a:ext>
            </a:extLst>
          </p:cNvPr>
          <p:cNvGrpSpPr>
            <a:grpSpLocks/>
          </p:cNvGrpSpPr>
          <p:nvPr/>
        </p:nvGrpSpPr>
        <p:grpSpPr bwMode="auto">
          <a:xfrm>
            <a:off x="2988" y="4963886"/>
            <a:ext cx="12192000" cy="1894114"/>
            <a:chOff x="3" y="14256"/>
            <a:chExt cx="12240" cy="1584"/>
          </a:xfrm>
        </p:grpSpPr>
        <p:sp>
          <p:nvSpPr>
            <p:cNvPr id="7" name="Rectangle 6">
              <a:extLst>
                <a:ext uri="{FF2B5EF4-FFF2-40B4-BE49-F238E27FC236}">
                  <a16:creationId xmlns:a16="http://schemas.microsoft.com/office/drawing/2014/main" id="{BA2B1057-5A04-4301-82E7-1D75393D254E}"/>
                </a:ext>
              </a:extLst>
            </p:cNvPr>
            <p:cNvSpPr>
              <a:spLocks noChangeArrowheads="1"/>
            </p:cNvSpPr>
            <p:nvPr/>
          </p:nvSpPr>
          <p:spPr bwMode="auto">
            <a:xfrm>
              <a:off x="3" y="14256"/>
              <a:ext cx="12240" cy="1584"/>
            </a:xfrm>
            <a:prstGeom prst="rect">
              <a:avLst/>
            </a:prstGeom>
            <a:solidFill>
              <a:srgbClr val="016C9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pic>
          <p:nvPicPr>
            <p:cNvPr id="8" name="Picture 7">
              <a:extLst>
                <a:ext uri="{FF2B5EF4-FFF2-40B4-BE49-F238E27FC236}">
                  <a16:creationId xmlns:a16="http://schemas.microsoft.com/office/drawing/2014/main" id="{2CA739FE-82A9-4D8F-ACB5-5151866E51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 y="15128"/>
              <a:ext cx="32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8131E434-BD1E-479E-B6B8-8649D79E7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 y="14789"/>
              <a:ext cx="32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a:extLst>
                <a:ext uri="{FF2B5EF4-FFF2-40B4-BE49-F238E27FC236}">
                  <a16:creationId xmlns:a16="http://schemas.microsoft.com/office/drawing/2014/main" id="{7EBF2306-AAD1-4AB1-8F29-540FD4D3676D}"/>
                </a:ext>
              </a:extLst>
            </p:cNvPr>
            <p:cNvSpPr txBox="1">
              <a:spLocks noChangeArrowheads="1"/>
            </p:cNvSpPr>
            <p:nvPr/>
          </p:nvSpPr>
          <p:spPr bwMode="auto">
            <a:xfrm>
              <a:off x="1031" y="14826"/>
              <a:ext cx="5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err="1">
                  <a:solidFill>
                    <a:srgbClr val="EEB137"/>
                  </a:solidFill>
                  <a:effectLst/>
                  <a:latin typeface="Trebuchet MS" panose="020B0603020202020204" pitchFamily="34" charset="0"/>
                  <a:ea typeface="Calibri" panose="020F0502020204030204" pitchFamily="34" charset="0"/>
                </a:rPr>
                <a:t>facebook.com</a:t>
              </a:r>
              <a:r>
                <a:rPr lang="en-US" sz="1600" b="1" dirty="0">
                  <a:solidFill>
                    <a:srgbClr val="EEB137"/>
                  </a:solidFill>
                  <a:effectLst/>
                  <a:latin typeface="Trebuchet MS" panose="020B0603020202020204" pitchFamily="34" charset="0"/>
                  <a:ea typeface="Calibri" panose="020F0502020204030204" pitchFamily="34" charset="0"/>
                </a:rPr>
                <a:t>/</a:t>
              </a:r>
              <a:r>
                <a:rPr lang="en-US" sz="1600" b="1" dirty="0" err="1">
                  <a:solidFill>
                    <a:srgbClr val="EEB137"/>
                  </a:solidFill>
                  <a:effectLst/>
                  <a:latin typeface="Trebuchet MS" panose="020B0603020202020204" pitchFamily="34" charset="0"/>
                  <a:ea typeface="Calibri" panose="020F0502020204030204" pitchFamily="34" charset="0"/>
                </a:rPr>
                <a:t>AcctResearchCtr</a:t>
              </a:r>
              <a:r>
                <a:rPr lang="en-US" sz="1600" b="1" dirty="0">
                  <a:solidFill>
                    <a:srgbClr val="EEB137"/>
                  </a:solidFill>
                  <a:effectLst/>
                  <a:latin typeface="Trebuchet MS" panose="020B0603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
          <p:nvSpPr>
            <p:cNvPr id="13" name="Text Box 13">
              <a:extLst>
                <a:ext uri="{FF2B5EF4-FFF2-40B4-BE49-F238E27FC236}">
                  <a16:creationId xmlns:a16="http://schemas.microsoft.com/office/drawing/2014/main" id="{46677A41-3837-41FD-9906-F8235ED21D9D}"/>
                </a:ext>
              </a:extLst>
            </p:cNvPr>
            <p:cNvSpPr txBox="1">
              <a:spLocks noChangeArrowheads="1"/>
            </p:cNvSpPr>
            <p:nvPr/>
          </p:nvSpPr>
          <p:spPr bwMode="auto">
            <a:xfrm>
              <a:off x="1036" y="15159"/>
              <a:ext cx="174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@AcctResearchCtr</a:t>
              </a:r>
              <a:endParaRPr lang="en-US" sz="1100" dirty="0">
                <a:effectLst/>
                <a:latin typeface="Calibri" panose="020F0502020204030204" pitchFamily="34" charset="0"/>
                <a:ea typeface="Calibri" panose="020F0502020204030204" pitchFamily="34" charset="0"/>
              </a:endParaRPr>
            </a:p>
          </p:txBody>
        </p:sp>
      </p:grpSp>
      <p:sp>
        <p:nvSpPr>
          <p:cNvPr id="16" name="Text Box 14">
            <a:extLst>
              <a:ext uri="{FF2B5EF4-FFF2-40B4-BE49-F238E27FC236}">
                <a16:creationId xmlns:a16="http://schemas.microsoft.com/office/drawing/2014/main" id="{DE275D57-5D10-4F01-A72E-EE0C313E7346}"/>
              </a:ext>
            </a:extLst>
          </p:cNvPr>
          <p:cNvSpPr txBox="1">
            <a:spLocks noChangeArrowheads="1"/>
          </p:cNvSpPr>
          <p:nvPr/>
        </p:nvSpPr>
        <p:spPr bwMode="auto">
          <a:xfrm>
            <a:off x="630201" y="5290354"/>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www.AccountabilityResearch.org</a:t>
            </a:r>
            <a:endParaRPr lang="en-US" sz="1600" dirty="0">
              <a:effectLst/>
              <a:latin typeface="Calibri" panose="020F0502020204030204" pitchFamily="34" charset="0"/>
              <a:ea typeface="Calibri" panose="020F0502020204030204" pitchFamily="34" charset="0"/>
            </a:endParaRPr>
          </a:p>
        </p:txBody>
      </p:sp>
      <p:sp>
        <p:nvSpPr>
          <p:cNvPr id="17" name="Text Box 14">
            <a:extLst>
              <a:ext uri="{FF2B5EF4-FFF2-40B4-BE49-F238E27FC236}">
                <a16:creationId xmlns:a16="http://schemas.microsoft.com/office/drawing/2014/main" id="{30B3BA21-B684-4437-9173-EB2726CC6085}"/>
              </a:ext>
            </a:extLst>
          </p:cNvPr>
          <p:cNvSpPr txBox="1">
            <a:spLocks noChangeArrowheads="1"/>
          </p:cNvSpPr>
          <p:nvPr/>
        </p:nvSpPr>
        <p:spPr bwMode="auto">
          <a:xfrm>
            <a:off x="8290310" y="5224377"/>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American University</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School of International Service</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4400 Massachusetts Ave. NW</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Washington, DC 20016</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Email: arc@american.edu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843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ARC open government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262602" y="1472405"/>
            <a:ext cx="11451429" cy="5139869"/>
          </a:xfrm>
          <a:prstGeom prst="rect">
            <a:avLst/>
          </a:prstGeom>
          <a:noFill/>
        </p:spPr>
        <p:txBody>
          <a:bodyPr wrap="square" rtlCol="0">
            <a:spAutoFit/>
          </a:bodyPr>
          <a:lstStyle/>
          <a:p>
            <a:pPr marL="342900" indent="-342900">
              <a:buFont typeface="Arial" panose="020B0604020202020204" pitchFamily="34" charset="0"/>
              <a:buChar char="•"/>
            </a:pPr>
            <a:r>
              <a:rPr lang="en-US" sz="2200" dirty="0"/>
              <a:t>Our research is informed by the idea that open government is key to informing locally-led development </a:t>
            </a:r>
          </a:p>
          <a:p>
            <a:pPr marL="342900" indent="-342900">
              <a:buFont typeface="Arial" panose="020B0604020202020204" pitchFamily="34" charset="0"/>
              <a:buChar char="•"/>
            </a:pPr>
            <a:r>
              <a:rPr lang="en-US" sz="2200" dirty="0"/>
              <a:t>Our pilot project:</a:t>
            </a:r>
          </a:p>
          <a:p>
            <a:pPr marL="800100" lvl="1" indent="-342900">
              <a:buFont typeface="Courier New" panose="02070309020205020404" pitchFamily="49" charset="0"/>
              <a:buChar char="o"/>
            </a:pPr>
            <a:r>
              <a:rPr lang="en-US" sz="2000" dirty="0"/>
              <a:t>Has analyzed nine countries</a:t>
            </a:r>
          </a:p>
          <a:p>
            <a:pPr marL="800100" lvl="1" indent="-342900">
              <a:buFont typeface="Courier New" panose="02070309020205020404" pitchFamily="49" charset="0"/>
              <a:buChar char="o"/>
            </a:pPr>
            <a:r>
              <a:rPr lang="en-US" sz="2000" dirty="0"/>
              <a:t>Focuses on USAID, but includes analysis of foreign assistance across U.S. agencies</a:t>
            </a:r>
          </a:p>
          <a:p>
            <a:pPr marL="800100" lvl="1" indent="-342900">
              <a:buFont typeface="Courier New" panose="02070309020205020404" pitchFamily="49" charset="0"/>
              <a:buChar char="o"/>
            </a:pPr>
            <a:r>
              <a:rPr lang="en-US" sz="2000" dirty="0"/>
              <a:t>Reviews public USAID project information using an open government perspective to take stock of data availability and accessibility </a:t>
            </a:r>
          </a:p>
          <a:p>
            <a:pPr marL="800100" lvl="1" indent="-342900">
              <a:buFont typeface="Courier New" panose="02070309020205020404" pitchFamily="49" charset="0"/>
              <a:buChar char="o"/>
            </a:pPr>
            <a:r>
              <a:rPr lang="en-US" sz="2000" dirty="0"/>
              <a:t>Connects the dots across different public U.S. government data sources to analyze sectoral priorities and localization patterns of bilateral aid</a:t>
            </a:r>
          </a:p>
          <a:p>
            <a:pPr marL="342900" indent="-342900">
              <a:buFont typeface="Arial" panose="020B0604020202020204" pitchFamily="34" charset="0"/>
              <a:buChar char="•"/>
            </a:pPr>
            <a:r>
              <a:rPr lang="en-US" sz="2200" dirty="0"/>
              <a:t>Across cases we have found:</a:t>
            </a:r>
          </a:p>
          <a:p>
            <a:pPr marL="800100" lvl="1" indent="-342900">
              <a:buFont typeface="Courier New" panose="02070309020205020404" pitchFamily="49" charset="0"/>
              <a:buChar char="o"/>
            </a:pPr>
            <a:r>
              <a:rPr lang="en-US" sz="2000" dirty="0"/>
              <a:t>Public information about USAID projects is split between multiple government sites: USAID’s country mission sites provide descriptive project information, </a:t>
            </a:r>
            <a:r>
              <a:rPr lang="en-US" sz="2000" dirty="0" err="1"/>
              <a:t>ForeignAssistance.gov</a:t>
            </a:r>
            <a:r>
              <a:rPr lang="en-US" sz="2000" dirty="0"/>
              <a:t> provides consistent annual budget data, and </a:t>
            </a:r>
            <a:r>
              <a:rPr lang="en-US" sz="2000" dirty="0" err="1"/>
              <a:t>USASpending.gov</a:t>
            </a:r>
            <a:r>
              <a:rPr lang="en-US" sz="2000" dirty="0"/>
              <a:t> provides sub-recipient data</a:t>
            </a:r>
          </a:p>
          <a:p>
            <a:pPr marL="800100" lvl="1" indent="-342900">
              <a:buFont typeface="Courier New" panose="02070309020205020404" pitchFamily="49" charset="0"/>
              <a:buChar char="o"/>
            </a:pPr>
            <a:r>
              <a:rPr lang="en-US" sz="2000" b="0" i="0" dirty="0">
                <a:solidFill>
                  <a:srgbClr val="000000"/>
                </a:solidFill>
                <a:effectLst/>
              </a:rPr>
              <a:t>The U.S. category called "Peace and Security" includes different funding streams including:  security/counter-narcotics and peace-related (the latter of which typically receives less funding)</a:t>
            </a:r>
            <a:endParaRPr lang="en-US" sz="2200" dirty="0"/>
          </a:p>
        </p:txBody>
      </p:sp>
    </p:spTree>
    <p:extLst>
      <p:ext uri="{BB962C8B-B14F-4D97-AF65-F5344CB8AC3E}">
        <p14:creationId xmlns:p14="http://schemas.microsoft.com/office/powerpoint/2010/main" val="210546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US foreign assistance to Kyrgyzstan: Preliminary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477969" y="1595021"/>
            <a:ext cx="11236062" cy="5570756"/>
          </a:xfrm>
          <a:prstGeom prst="rect">
            <a:avLst/>
          </a:prstGeom>
          <a:noFill/>
        </p:spPr>
        <p:txBody>
          <a:bodyPr wrap="square" rtlCol="0">
            <a:spAutoFit/>
          </a:bodyPr>
          <a:lstStyle/>
          <a:p>
            <a:r>
              <a:rPr lang="en-US" sz="2200" b="1" dirty="0"/>
              <a:t>Our pilot project reviewed three data sources to offer preliminary analysis of U.S. funding to Kyrgyzstan</a:t>
            </a:r>
          </a:p>
          <a:p>
            <a:pPr marL="285750" indent="-285750">
              <a:buFont typeface="Arial" panose="020B0604020202020204" pitchFamily="34" charset="0"/>
              <a:buChar char="•"/>
            </a:pPr>
            <a:r>
              <a:rPr lang="en-US" sz="2200" i="1" dirty="0"/>
              <a:t>Review of USAID Kyrgyzstan’s official website to assess the quality and breadth of information available</a:t>
            </a:r>
          </a:p>
          <a:p>
            <a:pPr marL="800100" lvl="1" indent="-342900">
              <a:buFont typeface="Courier New" panose="02070309020205020404" pitchFamily="49" charset="0"/>
              <a:buChar char="o"/>
            </a:pPr>
            <a:r>
              <a:rPr lang="en-US" sz="2000" dirty="0"/>
              <a:t>In terms of comprehensiveness and accessibility, USAID Kyrgyzstan’s official page is above-average among the dedicated mission pages reviewed during this pilot project</a:t>
            </a:r>
            <a:endParaRPr lang="en-US" sz="2000" i="1" dirty="0"/>
          </a:p>
          <a:p>
            <a:pPr marL="285750" indent="-285750">
              <a:buFont typeface="Arial" panose="020B0604020202020204" pitchFamily="34" charset="0"/>
              <a:buChar char="•"/>
            </a:pPr>
            <a:r>
              <a:rPr lang="en-US" sz="2200" i="1" dirty="0"/>
              <a:t>Review of USAID’s localization data to assess direct funding to local partners</a:t>
            </a:r>
          </a:p>
          <a:p>
            <a:pPr marL="800100" lvl="1" indent="-342900">
              <a:buFont typeface="Courier New" panose="02070309020205020404" pitchFamily="49" charset="0"/>
              <a:buChar char="o"/>
            </a:pPr>
            <a:r>
              <a:rPr lang="en-US" sz="2000" dirty="0"/>
              <a:t>USAID Kyrgyzstan’s percentage of direct local funding failed to meet the agency’s 25% target in both 2021 and 2022.  USAID Kyrgyzstan has among the lowest percentages of direct local funding among the countries analyzed in the pilot project</a:t>
            </a:r>
          </a:p>
          <a:p>
            <a:pPr marL="285750" indent="-285750">
              <a:buFont typeface="Arial" panose="020B0604020202020204" pitchFamily="34" charset="0"/>
              <a:buChar char="•"/>
            </a:pPr>
            <a:r>
              <a:rPr lang="en-US" sz="2200" i="1" dirty="0"/>
              <a:t>Review of </a:t>
            </a:r>
            <a:r>
              <a:rPr lang="en-US" sz="2200" i="1" dirty="0" err="1"/>
              <a:t>ForeignAssistance.gov</a:t>
            </a:r>
            <a:r>
              <a:rPr lang="en-US" sz="2200" i="1" dirty="0"/>
              <a:t> data to assess funding trends by category and by managing agency</a:t>
            </a:r>
          </a:p>
          <a:p>
            <a:pPr marL="800100" lvl="1" indent="-342900">
              <a:buFont typeface="Courier New" panose="02070309020205020404" pitchFamily="49" charset="0"/>
              <a:buChar char="o"/>
            </a:pPr>
            <a:r>
              <a:rPr lang="en-US" sz="2000" dirty="0"/>
              <a:t>USAID manages the most U.S. foreign assistance to Kyrgyzstan annually with the Economic Development and the Democracy, Human Rights, and Governance being the two most funded categories</a:t>
            </a:r>
            <a:endParaRPr lang="en-US" sz="2000" i="1" dirty="0"/>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sz="2200" i="1" dirty="0"/>
          </a:p>
        </p:txBody>
      </p:sp>
    </p:spTree>
    <p:extLst>
      <p:ext uri="{BB962C8B-B14F-4D97-AF65-F5344CB8AC3E}">
        <p14:creationId xmlns:p14="http://schemas.microsoft.com/office/powerpoint/2010/main" val="141518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500" dirty="0">
                <a:solidFill>
                  <a:srgbClr val="036C9E"/>
                </a:solidFill>
                <a:latin typeface="Myriad Pro SemiCond" panose="020B0503030403020204" pitchFamily="34" charset="0"/>
              </a:rPr>
              <a:t>USAID Kyrgyzstan: Fact sheet overview</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sp>
        <p:nvSpPr>
          <p:cNvPr id="11" name="TextBox 10">
            <a:extLst>
              <a:ext uri="{FF2B5EF4-FFF2-40B4-BE49-F238E27FC236}">
                <a16:creationId xmlns:a16="http://schemas.microsoft.com/office/drawing/2014/main" id="{6D4F5A79-14E2-F2DA-47EB-76CB38DC1F88}"/>
              </a:ext>
            </a:extLst>
          </p:cNvPr>
          <p:cNvSpPr txBox="1"/>
          <p:nvPr/>
        </p:nvSpPr>
        <p:spPr>
          <a:xfrm>
            <a:off x="235807" y="1695058"/>
            <a:ext cx="4838610" cy="6463308"/>
          </a:xfrm>
          <a:prstGeom prst="rect">
            <a:avLst/>
          </a:prstGeom>
          <a:noFill/>
        </p:spPr>
        <p:txBody>
          <a:bodyPr wrap="square" rtlCol="0">
            <a:spAutoFit/>
          </a:bodyPr>
          <a:lstStyle/>
          <a:p>
            <a:pPr marL="285750" indent="-285750">
              <a:buFont typeface="Arial" panose="020B0604020202020204" pitchFamily="34" charset="0"/>
              <a:buChar char="•"/>
            </a:pPr>
            <a:r>
              <a:rPr lang="en-US" dirty="0">
                <a:hlinkClick r:id="rId7"/>
              </a:rPr>
              <a:t>USAID Kyrgyzstan </a:t>
            </a:r>
            <a:r>
              <a:rPr lang="en-US" dirty="0"/>
              <a:t>provides 18 unique fact sheets describing active or recently completed projects</a:t>
            </a:r>
          </a:p>
          <a:p>
            <a:pPr marL="742950" lvl="1" indent="-285750">
              <a:buFont typeface="Courier New" panose="02070309020205020404" pitchFamily="49" charset="0"/>
              <a:buChar char="o"/>
            </a:pPr>
            <a:r>
              <a:rPr lang="en-US" dirty="0"/>
              <a:t>Fact sheets for related projects are provided for 5 of 7 sectoral priorities</a:t>
            </a:r>
          </a:p>
          <a:p>
            <a:pPr marL="742950" lvl="1" indent="-285750">
              <a:buFont typeface="Courier New" panose="02070309020205020404" pitchFamily="49" charset="0"/>
              <a:buChar char="o"/>
            </a:pPr>
            <a:r>
              <a:rPr lang="en-US" dirty="0"/>
              <a:t>Fact sheets have generally consistent formatting, with implementing partner(s) and project dates provided in 17/18 fact sheets</a:t>
            </a:r>
          </a:p>
          <a:p>
            <a:pPr marL="285750" indent="-285750">
              <a:buFont typeface="Arial" panose="020B0604020202020204" pitchFamily="34" charset="0"/>
              <a:buChar char="•"/>
            </a:pPr>
            <a:r>
              <a:rPr lang="en-US" dirty="0"/>
              <a:t>USAID Kyrgyzstan provides translated versions for a majority its of fact sheets.</a:t>
            </a:r>
          </a:p>
          <a:p>
            <a:pPr marL="742950" lvl="1" indent="-285750">
              <a:buFont typeface="Courier New" panose="02070309020205020404" pitchFamily="49" charset="0"/>
              <a:buChar char="o"/>
            </a:pPr>
            <a:r>
              <a:rPr lang="en-US" dirty="0"/>
              <a:t>14/18 fact sheets have corresponding Russian language translations</a:t>
            </a:r>
          </a:p>
          <a:p>
            <a:pPr marL="742950" lvl="1" indent="-285750">
              <a:buFont typeface="Courier New" panose="02070309020205020404" pitchFamily="49" charset="0"/>
              <a:buChar char="o"/>
            </a:pPr>
            <a:r>
              <a:rPr lang="en-US" dirty="0"/>
              <a:t>11/18 fact sheets have corresponding Kyrgyz language translations</a:t>
            </a:r>
          </a:p>
          <a:p>
            <a:pPr marL="285750" indent="-285750">
              <a:buFont typeface="Arial" panose="020B0604020202020204" pitchFamily="34" charset="0"/>
              <a:buChar char="•"/>
            </a:pPr>
            <a:endParaRPr lang="en-US" dirty="0"/>
          </a:p>
          <a:p>
            <a:pPr lvl="1"/>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lvl="1"/>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endParaRPr lang="en-US" dirty="0"/>
          </a:p>
        </p:txBody>
      </p:sp>
      <p:sp>
        <p:nvSpPr>
          <p:cNvPr id="4" name="TextBox 3">
            <a:extLst>
              <a:ext uri="{FF2B5EF4-FFF2-40B4-BE49-F238E27FC236}">
                <a16:creationId xmlns:a16="http://schemas.microsoft.com/office/drawing/2014/main" id="{4C153327-5D0C-1984-932E-D241EED7D208}"/>
              </a:ext>
            </a:extLst>
          </p:cNvPr>
          <p:cNvSpPr txBox="1"/>
          <p:nvPr/>
        </p:nvSpPr>
        <p:spPr>
          <a:xfrm>
            <a:off x="0" y="6621022"/>
            <a:ext cx="12192000" cy="246221"/>
          </a:xfrm>
          <a:prstGeom prst="rect">
            <a:avLst/>
          </a:prstGeom>
          <a:noFill/>
        </p:spPr>
        <p:txBody>
          <a:bodyPr wrap="square" rtlCol="0">
            <a:spAutoFit/>
          </a:bodyPr>
          <a:lstStyle/>
          <a:p>
            <a:r>
              <a:rPr lang="en-US" sz="1000" b="1" dirty="0"/>
              <a:t>Source</a:t>
            </a:r>
            <a:r>
              <a:rPr lang="en-US" sz="1000" dirty="0"/>
              <a:t>: https://www.usaid.gov/kyrgyz-republic (accessed Jan 4, 2023); *Note: Some projects have fact sheets listed under multiple issue areas</a:t>
            </a:r>
          </a:p>
        </p:txBody>
      </p:sp>
      <p:sp>
        <p:nvSpPr>
          <p:cNvPr id="6" name="TextBox 5">
            <a:extLst>
              <a:ext uri="{FF2B5EF4-FFF2-40B4-BE49-F238E27FC236}">
                <a16:creationId xmlns:a16="http://schemas.microsoft.com/office/drawing/2014/main" id="{AB0B67E3-AB50-8A0C-D754-0D15C4F140D6}"/>
              </a:ext>
            </a:extLst>
          </p:cNvPr>
          <p:cNvSpPr txBox="1"/>
          <p:nvPr/>
        </p:nvSpPr>
        <p:spPr>
          <a:xfrm>
            <a:off x="5310224" y="5779561"/>
            <a:ext cx="5606980" cy="400110"/>
          </a:xfrm>
          <a:prstGeom prst="rect">
            <a:avLst/>
          </a:prstGeom>
          <a:noFill/>
        </p:spPr>
        <p:txBody>
          <a:bodyPr wrap="square" rtlCol="0">
            <a:spAutoFit/>
          </a:bodyPr>
          <a:lstStyle/>
          <a:p>
            <a:r>
              <a:rPr lang="en-US" sz="1000" dirty="0"/>
              <a:t>†Note: One project fact sheet is counted twice due to USAID Kyrgyzstan tagging the project under several sector areas</a:t>
            </a:r>
          </a:p>
        </p:txBody>
      </p:sp>
      <p:graphicFrame>
        <p:nvGraphicFramePr>
          <p:cNvPr id="7" name="Chart 6">
            <a:extLst>
              <a:ext uri="{FF2B5EF4-FFF2-40B4-BE49-F238E27FC236}">
                <a16:creationId xmlns:a16="http://schemas.microsoft.com/office/drawing/2014/main" id="{21613E0A-7998-6411-3C33-7FE6AFD39AEC}"/>
              </a:ext>
            </a:extLst>
          </p:cNvPr>
          <p:cNvGraphicFramePr>
            <a:graphicFrameLocks/>
          </p:cNvGraphicFramePr>
          <p:nvPr>
            <p:extLst>
              <p:ext uri="{D42A27DB-BD31-4B8C-83A1-F6EECF244321}">
                <p14:modId xmlns:p14="http://schemas.microsoft.com/office/powerpoint/2010/main" val="2372945195"/>
              </p:ext>
            </p:extLst>
          </p:nvPr>
        </p:nvGraphicFramePr>
        <p:xfrm>
          <a:off x="4804013" y="1583139"/>
          <a:ext cx="7125385" cy="4234731"/>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60691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11023" y="26998"/>
            <a:ext cx="10951624" cy="837796"/>
          </a:xfrm>
        </p:spPr>
        <p:txBody>
          <a:bodyPr>
            <a:noAutofit/>
          </a:bodyPr>
          <a:lstStyle/>
          <a:p>
            <a:r>
              <a:rPr lang="en-US" sz="3600" dirty="0">
                <a:solidFill>
                  <a:srgbClr val="036C9E"/>
                </a:solidFill>
                <a:latin typeface="Myriad Pro SemiCond" panose="020B0503030403020204" pitchFamily="34" charset="0"/>
              </a:rPr>
              <a:t>USAID Kyrgyzstan: Fact sheet data, Jan 2024</a:t>
            </a:r>
            <a:endParaRPr lang="en-US" sz="35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9353" y="113867"/>
            <a:ext cx="575598" cy="575598"/>
          </a:xfrm>
          <a:prstGeom prst="rect">
            <a:avLst/>
          </a:prstGeom>
        </p:spPr>
      </p:pic>
      <p:sp>
        <p:nvSpPr>
          <p:cNvPr id="9" name="TextBox 8">
            <a:extLst>
              <a:ext uri="{FF2B5EF4-FFF2-40B4-BE49-F238E27FC236}">
                <a16:creationId xmlns:a16="http://schemas.microsoft.com/office/drawing/2014/main" id="{AE5D15C4-73AE-A75D-E051-FD537AA8B824}"/>
              </a:ext>
            </a:extLst>
          </p:cNvPr>
          <p:cNvSpPr txBox="1"/>
          <p:nvPr/>
        </p:nvSpPr>
        <p:spPr>
          <a:xfrm>
            <a:off x="262602" y="1446804"/>
            <a:ext cx="11461173" cy="646331"/>
          </a:xfrm>
          <a:prstGeom prst="rect">
            <a:avLst/>
          </a:prstGeom>
          <a:noFill/>
        </p:spPr>
        <p:txBody>
          <a:bodyPr wrap="square" rtlCol="0">
            <a:spAutoFit/>
          </a:bodyPr>
          <a:lstStyle/>
          <a:p>
            <a:pPr lvl="1"/>
            <a:endParaRPr lang="en-US" dirty="0"/>
          </a:p>
          <a:p>
            <a:pPr marL="285750" indent="-285750">
              <a:buFont typeface="Arial" panose="020B0604020202020204" pitchFamily="34" charset="0"/>
              <a:buChar char="•"/>
            </a:pPr>
            <a:endParaRPr lang="en-US" dirty="0"/>
          </a:p>
        </p:txBody>
      </p:sp>
      <p:sp>
        <p:nvSpPr>
          <p:cNvPr id="19" name="TextBox 18">
            <a:extLst>
              <a:ext uri="{FF2B5EF4-FFF2-40B4-BE49-F238E27FC236}">
                <a16:creationId xmlns:a16="http://schemas.microsoft.com/office/drawing/2014/main" id="{AD7D24B6-5C28-5514-468F-3EDD897E7D39}"/>
              </a:ext>
            </a:extLst>
          </p:cNvPr>
          <p:cNvSpPr txBox="1"/>
          <p:nvPr/>
        </p:nvSpPr>
        <p:spPr>
          <a:xfrm>
            <a:off x="0" y="6621022"/>
            <a:ext cx="12192000" cy="246221"/>
          </a:xfrm>
          <a:prstGeom prst="rect">
            <a:avLst/>
          </a:prstGeom>
          <a:noFill/>
        </p:spPr>
        <p:txBody>
          <a:bodyPr wrap="square" rtlCol="0">
            <a:spAutoFit/>
          </a:bodyPr>
          <a:lstStyle/>
          <a:p>
            <a:r>
              <a:rPr lang="en-US" sz="1000" b="1" dirty="0"/>
              <a:t>Source</a:t>
            </a:r>
            <a:r>
              <a:rPr lang="en-US" sz="1000" dirty="0"/>
              <a:t>: https://www.usaid.gov/kyrgyz-republic (accessed Jan 4, 2023); *Note: Some projects have fact sheets listed under multiple issue areas</a:t>
            </a:r>
          </a:p>
        </p:txBody>
      </p:sp>
      <p:pic>
        <p:nvPicPr>
          <p:cNvPr id="22" name="Picture 21">
            <a:extLst>
              <a:ext uri="{FF2B5EF4-FFF2-40B4-BE49-F238E27FC236}">
                <a16:creationId xmlns:a16="http://schemas.microsoft.com/office/drawing/2014/main" id="{77D4A9F6-03CC-1994-93A4-230A05CD1132}"/>
              </a:ext>
            </a:extLst>
          </p:cNvPr>
          <p:cNvPicPr>
            <a:picLocks noChangeAspect="1"/>
          </p:cNvPicPr>
          <p:nvPr/>
        </p:nvPicPr>
        <p:blipFill>
          <a:blip r:embed="rId7"/>
          <a:stretch>
            <a:fillRect/>
          </a:stretch>
        </p:blipFill>
        <p:spPr>
          <a:xfrm>
            <a:off x="-1" y="920696"/>
            <a:ext cx="12191999" cy="5568594"/>
          </a:xfrm>
          <a:prstGeom prst="rect">
            <a:avLst/>
          </a:prstGeom>
        </p:spPr>
      </p:pic>
    </p:spTree>
    <p:extLst>
      <p:ext uri="{BB962C8B-B14F-4D97-AF65-F5344CB8AC3E}">
        <p14:creationId xmlns:p14="http://schemas.microsoft.com/office/powerpoint/2010/main" val="67705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021912" y="794656"/>
            <a:ext cx="10907486" cy="521049"/>
          </a:xfrm>
        </p:spPr>
        <p:txBody>
          <a:bodyPr>
            <a:noAutofit/>
          </a:bodyPr>
          <a:lstStyle/>
          <a:p>
            <a:r>
              <a:rPr lang="en-US" sz="3300" dirty="0">
                <a:solidFill>
                  <a:srgbClr val="036C9E"/>
                </a:solidFill>
              </a:rPr>
              <a:t>USAID localization: Kyrgyzstan FY2021-2022</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262602" y="1458809"/>
            <a:ext cx="10907486" cy="2501016"/>
          </a:xfrm>
          <a:prstGeom prst="rect">
            <a:avLst/>
          </a:prstGeom>
          <a:noFill/>
        </p:spPr>
        <p:txBody>
          <a:bodyPr wrap="square" rtlCol="0">
            <a:noAutofit/>
          </a:bodyPr>
          <a:lstStyle/>
          <a:p>
            <a:pPr marL="285750" indent="-285750">
              <a:buFont typeface="Arial" panose="020B0604020202020204" pitchFamily="34" charset="0"/>
              <a:buChar char="•"/>
            </a:pPr>
            <a:r>
              <a:rPr lang="en-US" sz="2200" dirty="0">
                <a:solidFill>
                  <a:srgbClr val="36494D"/>
                </a:solidFill>
              </a:rPr>
              <a:t>USAID set a </a:t>
            </a:r>
            <a:r>
              <a:rPr lang="en-US" sz="2200" dirty="0">
                <a:solidFill>
                  <a:srgbClr val="36494D"/>
                </a:solidFill>
                <a:hlinkClick r:id="rId5"/>
              </a:rPr>
              <a:t>minimum 25% global target</a:t>
            </a:r>
            <a:r>
              <a:rPr lang="en-US" sz="2200" dirty="0">
                <a:solidFill>
                  <a:srgbClr val="36494D"/>
                </a:solidFill>
              </a:rPr>
              <a:t> for direct funding for national implementing partners by 2025 (starting from </a:t>
            </a:r>
            <a:r>
              <a:rPr lang="en-US" sz="2200" dirty="0">
                <a:solidFill>
                  <a:srgbClr val="36494D"/>
                </a:solidFill>
                <a:hlinkClick r:id="rId6"/>
              </a:rPr>
              <a:t>8.1% in 2020</a:t>
            </a:r>
            <a:r>
              <a:rPr lang="en-US" sz="2200" dirty="0">
                <a:solidFill>
                  <a:srgbClr val="36494D"/>
                </a:solidFill>
              </a:rPr>
              <a:t>). In 2022, USAID reported a </a:t>
            </a:r>
            <a:r>
              <a:rPr lang="en-US" sz="2200" dirty="0">
                <a:solidFill>
                  <a:srgbClr val="36494D"/>
                </a:solidFill>
                <a:hlinkClick r:id="rId6"/>
              </a:rPr>
              <a:t>global average of 10.2%</a:t>
            </a:r>
            <a:endParaRPr lang="en-US" sz="2200" dirty="0">
              <a:solidFill>
                <a:srgbClr val="36494D"/>
              </a:solidFill>
            </a:endParaRPr>
          </a:p>
          <a:p>
            <a:pPr marL="285750" indent="-285750">
              <a:buFont typeface="Arial" panose="020B0604020202020204" pitchFamily="34" charset="0"/>
              <a:buChar char="•"/>
            </a:pPr>
            <a:r>
              <a:rPr lang="en-US" sz="2200" dirty="0">
                <a:solidFill>
                  <a:srgbClr val="36494D"/>
                </a:solidFill>
              </a:rPr>
              <a:t>Country targets vary, with a higher than 25% share expected in countries where national organizations have higher capacity to manage USAID projects</a:t>
            </a:r>
          </a:p>
          <a:p>
            <a:pPr marL="285750" indent="-285750">
              <a:buFont typeface="Arial" panose="020B0604020202020204" pitchFamily="34" charset="0"/>
              <a:buChar char="•"/>
            </a:pPr>
            <a:r>
              <a:rPr lang="en-US" sz="2200" dirty="0">
                <a:solidFill>
                  <a:srgbClr val="36494D"/>
                </a:solidFill>
              </a:rPr>
              <a:t>USAID Kyrgyzstan reported localization levels far below the global average, failing to meet the agency wide minimum global target in both 2021 and 2022</a:t>
            </a:r>
          </a:p>
          <a:p>
            <a:pPr marL="742950" lvl="1" indent="-285750">
              <a:buFont typeface="Arial" panose="020B0604020202020204" pitchFamily="34" charset="0"/>
              <a:buChar char="•"/>
            </a:pPr>
            <a:endParaRPr lang="en-US" sz="2100"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740107"/>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607133"/>
            <a:ext cx="9789459" cy="246221"/>
          </a:xfrm>
          <a:prstGeom prst="rect">
            <a:avLst/>
          </a:prstGeom>
          <a:noFill/>
        </p:spPr>
        <p:txBody>
          <a:bodyPr wrap="square">
            <a:spAutoFit/>
          </a:bodyPr>
          <a:lstStyle/>
          <a:p>
            <a:r>
              <a:rPr lang="en-US" sz="1000" b="1" dirty="0"/>
              <a:t>Source</a:t>
            </a:r>
            <a:r>
              <a:rPr lang="en-US" sz="1000" dirty="0"/>
              <a:t>: USAID, “Moving Toward a Model of Locally Led Development,” July 2023, </a:t>
            </a:r>
            <a:r>
              <a:rPr lang="en-US" sz="1000" dirty="0">
                <a:hlinkClick r:id="rId9"/>
              </a:rPr>
              <a:t>https://www.usaid.gov/localization/fy-2022-localization-progress-report</a:t>
            </a:r>
            <a:endParaRPr lang="en-US" sz="1000" dirty="0"/>
          </a:p>
        </p:txBody>
      </p:sp>
      <p:graphicFrame>
        <p:nvGraphicFramePr>
          <p:cNvPr id="3" name="Chart 2">
            <a:extLst>
              <a:ext uri="{FF2B5EF4-FFF2-40B4-BE49-F238E27FC236}">
                <a16:creationId xmlns:a16="http://schemas.microsoft.com/office/drawing/2014/main" id="{79EC2996-F6E1-1394-001C-001C0465E53E}"/>
              </a:ext>
            </a:extLst>
          </p:cNvPr>
          <p:cNvGraphicFramePr>
            <a:graphicFrameLocks/>
          </p:cNvGraphicFramePr>
          <p:nvPr>
            <p:extLst>
              <p:ext uri="{D42A27DB-BD31-4B8C-83A1-F6EECF244321}">
                <p14:modId xmlns:p14="http://schemas.microsoft.com/office/powerpoint/2010/main" val="2670607003"/>
              </p:ext>
            </p:extLst>
          </p:nvPr>
        </p:nvGraphicFramePr>
        <p:xfrm>
          <a:off x="-2291" y="3959825"/>
          <a:ext cx="11931689" cy="2770418"/>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524590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82256" y="864089"/>
            <a:ext cx="10907486" cy="521049"/>
          </a:xfrm>
        </p:spPr>
        <p:txBody>
          <a:bodyPr>
            <a:noAutofit/>
          </a:bodyPr>
          <a:lstStyle/>
          <a:p>
            <a:r>
              <a:rPr lang="en-US" sz="3300" dirty="0">
                <a:solidFill>
                  <a:srgbClr val="036C9E"/>
                </a:solidFill>
              </a:rPr>
              <a:t>USAID localization: Kyrgyzstan ‘Local’ Partner Funding</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402771" y="1364348"/>
            <a:ext cx="11342915" cy="959486"/>
          </a:xfrm>
          <a:prstGeom prst="rect">
            <a:avLst/>
          </a:prstGeom>
          <a:noFill/>
        </p:spPr>
        <p:txBody>
          <a:bodyPr wrap="square" rtlCol="0">
            <a:noAutofit/>
          </a:bodyPr>
          <a:lstStyle/>
          <a:p>
            <a:pPr marL="285750" indent="-285750">
              <a:buFont typeface="Arial" panose="020B0604020202020204" pitchFamily="34" charset="0"/>
              <a:buChar char="•"/>
            </a:pPr>
            <a:r>
              <a:rPr lang="en-US" dirty="0">
                <a:solidFill>
                  <a:srgbClr val="36494D"/>
                </a:solidFill>
              </a:rPr>
              <a:t>USAID </a:t>
            </a:r>
            <a:r>
              <a:rPr lang="en-US" dirty="0">
                <a:solidFill>
                  <a:srgbClr val="36494D"/>
                </a:solidFill>
                <a:hlinkClick r:id="rId5"/>
              </a:rPr>
              <a:t>published FY2020-22 data</a:t>
            </a:r>
            <a:r>
              <a:rPr lang="en-US" dirty="0">
                <a:solidFill>
                  <a:srgbClr val="36494D"/>
                </a:solidFill>
              </a:rPr>
              <a:t> on partners the agency considers ‘local’ (link provides dataset download)</a:t>
            </a:r>
          </a:p>
          <a:p>
            <a:pPr marL="285750" indent="-285750">
              <a:buFont typeface="Arial" panose="020B0604020202020204" pitchFamily="34" charset="0"/>
              <a:buChar char="•"/>
            </a:pPr>
            <a:r>
              <a:rPr lang="en-US" dirty="0">
                <a:solidFill>
                  <a:srgbClr val="36494D"/>
                </a:solidFill>
                <a:latin typeface="Myriad Pro" panose="020B0503030403020204"/>
              </a:rPr>
              <a:t>Obligation totals for implementing partners tagged as “local” in Kyrgyzstan by USAID:</a:t>
            </a:r>
            <a:endParaRPr lang="en-US" b="0" i="0" dirty="0">
              <a:solidFill>
                <a:srgbClr val="36494D"/>
              </a:solidFill>
              <a:effectLst/>
              <a:latin typeface="Myriad Pro" panose="020B0503030403020204"/>
            </a:endParaRPr>
          </a:p>
          <a:p>
            <a:pPr marL="742950" lvl="1" indent="-285750">
              <a:buFont typeface="Arial" panose="020B0604020202020204" pitchFamily="34" charset="0"/>
              <a:buChar char="•"/>
            </a:pPr>
            <a:endParaRPr lang="en-US"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06658" y="788750"/>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357538"/>
            <a:ext cx="12039600" cy="369332"/>
          </a:xfrm>
          <a:prstGeom prst="rect">
            <a:avLst/>
          </a:prstGeom>
          <a:noFill/>
        </p:spPr>
        <p:txBody>
          <a:bodyPr wrap="square">
            <a:spAutoFit/>
          </a:bodyPr>
          <a:lstStyle/>
          <a:p>
            <a:r>
              <a:rPr lang="en-US" sz="900" b="1" dirty="0"/>
              <a:t>Note: </a:t>
            </a:r>
            <a:r>
              <a:rPr lang="en-US" sz="900" dirty="0"/>
              <a:t>Funding totals from the linked USAID dataset do not match USAID Kyrgyzstan obligation totals on other sites. Localization figures published by USAID use proprietary methods and are not replicable using other official government sources.</a:t>
            </a:r>
          </a:p>
        </p:txBody>
      </p:sp>
      <p:pic>
        <p:nvPicPr>
          <p:cNvPr id="18" name="Picture 17">
            <a:extLst>
              <a:ext uri="{FF2B5EF4-FFF2-40B4-BE49-F238E27FC236}">
                <a16:creationId xmlns:a16="http://schemas.microsoft.com/office/drawing/2014/main" id="{CD37847D-52DD-91AF-1064-05178A30664B}"/>
              </a:ext>
            </a:extLst>
          </p:cNvPr>
          <p:cNvPicPr>
            <a:picLocks noChangeAspect="1"/>
          </p:cNvPicPr>
          <p:nvPr/>
        </p:nvPicPr>
        <p:blipFill>
          <a:blip r:embed="rId8"/>
          <a:stretch>
            <a:fillRect/>
          </a:stretch>
        </p:blipFill>
        <p:spPr>
          <a:xfrm>
            <a:off x="24718" y="2137144"/>
            <a:ext cx="12142563" cy="2641795"/>
          </a:xfrm>
          <a:prstGeom prst="rect">
            <a:avLst/>
          </a:prstGeom>
        </p:spPr>
      </p:pic>
    </p:spTree>
    <p:extLst>
      <p:ext uri="{BB962C8B-B14F-4D97-AF65-F5344CB8AC3E}">
        <p14:creationId xmlns:p14="http://schemas.microsoft.com/office/powerpoint/2010/main" val="2213613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3" y="634609"/>
            <a:ext cx="11214227" cy="837796"/>
          </a:xfrm>
        </p:spPr>
        <p:txBody>
          <a:bodyPr>
            <a:noAutofit/>
          </a:bodyPr>
          <a:lstStyle/>
          <a:p>
            <a:r>
              <a:rPr lang="en-US" sz="3400" dirty="0">
                <a:solidFill>
                  <a:srgbClr val="036C9E"/>
                </a:solidFill>
                <a:latin typeface="Myriad Pro SemiCond" panose="020B0503030403020204" pitchFamily="34" charset="0"/>
              </a:rPr>
              <a:t>Foreign Assistance funding trends in Kyrgyzstan: Findings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072A3E48-68C0-7CA3-E695-12BCA962C9F4}"/>
              </a:ext>
            </a:extLst>
          </p:cNvPr>
          <p:cNvSpPr txBox="1"/>
          <p:nvPr/>
        </p:nvSpPr>
        <p:spPr>
          <a:xfrm>
            <a:off x="195379" y="1718113"/>
            <a:ext cx="11801242" cy="5078313"/>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USAID foreign assistance accounts for </a:t>
            </a:r>
            <a:r>
              <a:rPr lang="en-US" dirty="0">
                <a:solidFill>
                  <a:prstClr val="black"/>
                </a:solidFill>
                <a:latin typeface="Myriad Pro"/>
              </a:rPr>
              <a:t>69</a:t>
            </a:r>
            <a:r>
              <a:rPr kumimoji="0" lang="en-US" sz="1800" b="0" i="0" u="none" strike="noStrike" kern="1200" cap="none" spc="0" normalizeH="0" baseline="0" noProof="0" dirty="0">
                <a:ln>
                  <a:noFill/>
                </a:ln>
                <a:solidFill>
                  <a:prstClr val="black"/>
                </a:solidFill>
                <a:effectLst/>
                <a:uLnTx/>
                <a:uFillTx/>
                <a:latin typeface="Myriad Pro"/>
                <a:ea typeface="+mn-ea"/>
                <a:cs typeface="+mn-cs"/>
              </a:rPr>
              <a:t>% of all US funding to Kyrgyzstan between FY2012-2022</a:t>
            </a:r>
          </a:p>
          <a:p>
            <a:pPr marL="742950" lvl="1" indent="-285750">
              <a:buFont typeface="Courier New" panose="02070309020205020404" pitchFamily="49" charset="0"/>
              <a:buChar char="o"/>
              <a:defRPr/>
            </a:pPr>
            <a:r>
              <a:rPr lang="en-US" dirty="0"/>
              <a:t>Every year in this period, USAID funding constituted 50.5% or more of all foreign assistance</a:t>
            </a:r>
            <a:endParaRPr kumimoji="0" lang="en-US" sz="1800" b="0" i="0" u="none" strike="noStrike" kern="1200" cap="none" spc="0" normalizeH="0" baseline="0" noProof="0" dirty="0">
              <a:ln>
                <a:noFill/>
              </a:ln>
              <a:solidFill>
                <a:prstClr val="black"/>
              </a:solidFill>
              <a:effectLst/>
              <a:uLnTx/>
              <a:uFillTx/>
              <a:latin typeface="Myriad Pro"/>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The Department of State (14.7%) and the Department of Defense (6.4%) managed the second and third largest funding totals between this period</a:t>
            </a:r>
          </a:p>
          <a:p>
            <a:pPr marL="285750" indent="-28575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Myriad Pro"/>
                <a:ea typeface="+mn-ea"/>
                <a:cs typeface="+mn-cs"/>
              </a:rPr>
              <a:t>USAID foreign assistance </a:t>
            </a:r>
            <a:r>
              <a:rPr lang="en-US" dirty="0">
                <a:solidFill>
                  <a:prstClr val="black"/>
                </a:solidFill>
                <a:latin typeface="Myriad Pro"/>
              </a:rPr>
              <a:t>was</a:t>
            </a:r>
            <a:r>
              <a:rPr kumimoji="0" lang="en-US" b="0" i="0" u="none" strike="noStrike" kern="1200" cap="none" spc="0" normalizeH="0" baseline="0" noProof="0" dirty="0">
                <a:ln>
                  <a:noFill/>
                </a:ln>
                <a:solidFill>
                  <a:prstClr val="black"/>
                </a:solidFill>
                <a:effectLst/>
                <a:uLnTx/>
                <a:uFillTx/>
                <a:latin typeface="Myriad Pro"/>
                <a:ea typeface="+mn-ea"/>
                <a:cs typeface="+mn-cs"/>
              </a:rPr>
              <a:t> not concentrated in any one category.  </a:t>
            </a:r>
            <a:r>
              <a:rPr lang="en-US" dirty="0">
                <a:solidFill>
                  <a:prstClr val="black"/>
                </a:solidFill>
                <a:latin typeface="Myriad Pro"/>
              </a:rPr>
              <a:t>Between </a:t>
            </a:r>
            <a:r>
              <a:rPr kumimoji="0" lang="en-US" b="0" i="0" u="none" strike="noStrike" kern="1200" cap="none" spc="0" normalizeH="0" baseline="0" noProof="0" dirty="0">
                <a:ln>
                  <a:noFill/>
                </a:ln>
                <a:solidFill>
                  <a:prstClr val="black"/>
                </a:solidFill>
                <a:effectLst/>
                <a:uLnTx/>
                <a:uFillTx/>
                <a:latin typeface="Myriad Pro"/>
                <a:ea typeface="+mn-ea"/>
                <a:cs typeface="+mn-cs"/>
              </a:rPr>
              <a:t>FY2012-2022 the top 4 funded categories were:</a:t>
            </a:r>
          </a:p>
          <a:p>
            <a:pPr marL="742950" lvl="1" indent="-285750">
              <a:buFont typeface="Courier New" panose="02070309020205020404" pitchFamily="49" charset="0"/>
              <a:buChar char="o"/>
              <a:defRPr/>
            </a:pPr>
            <a:r>
              <a:rPr lang="en-US" dirty="0">
                <a:solidFill>
                  <a:prstClr val="black"/>
                </a:solidFill>
                <a:latin typeface="Myriad Pro"/>
              </a:rPr>
              <a:t>Economic Development: 30.3% of funding</a:t>
            </a:r>
          </a:p>
          <a:p>
            <a:pPr marL="742950" lvl="1"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Myriad Pro"/>
                <a:ea typeface="+mn-ea"/>
                <a:cs typeface="+mn-cs"/>
              </a:rPr>
              <a:t>Democracy, Human Rights, and Governance: 26.3% of funding</a:t>
            </a:r>
          </a:p>
          <a:p>
            <a:pPr marL="742950" lvl="1" indent="-285750">
              <a:buFont typeface="Courier New" panose="02070309020205020404" pitchFamily="49" charset="0"/>
              <a:buChar char="o"/>
              <a:defRPr/>
            </a:pPr>
            <a:r>
              <a:rPr lang="en-US" dirty="0">
                <a:solidFill>
                  <a:prstClr val="black"/>
                </a:solidFill>
                <a:latin typeface="Myriad Pro"/>
              </a:rPr>
              <a:t>Health: 13.0% of funding</a:t>
            </a:r>
          </a:p>
          <a:p>
            <a:pPr marL="742950" lvl="1"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Myriad Pro"/>
                <a:ea typeface="+mn-ea"/>
                <a:cs typeface="+mn-cs"/>
              </a:rPr>
              <a:t>Program Support 12.4% of funding</a:t>
            </a:r>
          </a:p>
          <a:p>
            <a:pPr marL="285750" indent="-285750">
              <a:buFont typeface="Arial" panose="020B0604020202020204" pitchFamily="34" charset="0"/>
              <a:buChar char="•"/>
              <a:defRPr/>
            </a:pPr>
            <a:r>
              <a:rPr lang="en-US" dirty="0">
                <a:solidFill>
                  <a:prstClr val="black"/>
                </a:solidFill>
                <a:latin typeface="Myriad Pro"/>
              </a:rPr>
              <a:t>Department of Defense funding to Kyrgyzstan was highly concentrated in FY2012 and FY2013, accounting for 33.4% of total US funding to Kyrgyzstan in FY2012 and 15.7% in FY 2013</a:t>
            </a:r>
          </a:p>
          <a:p>
            <a:pPr marL="742950" lvl="1"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Myriad Pro"/>
                <a:ea typeface="+mn-ea"/>
                <a:cs typeface="+mn-cs"/>
              </a:rPr>
              <a:t>94.5% of Department of Defense funding to Kyrgyzstan during the analyzed time</a:t>
            </a:r>
            <a:r>
              <a:rPr lang="en-US" dirty="0">
                <a:solidFill>
                  <a:prstClr val="black"/>
                </a:solidFill>
                <a:latin typeface="Myriad Pro"/>
              </a:rPr>
              <a:t>-</a:t>
            </a:r>
            <a:r>
              <a:rPr kumimoji="0" lang="en-US" b="0" i="0" u="none" strike="noStrike" kern="1200" cap="none" spc="0" normalizeH="0" baseline="0" noProof="0" dirty="0">
                <a:ln>
                  <a:noFill/>
                </a:ln>
                <a:solidFill>
                  <a:prstClr val="black"/>
                </a:solidFill>
                <a:effectLst/>
                <a:uLnTx/>
                <a:uFillTx/>
                <a:latin typeface="Myriad Pro"/>
                <a:ea typeface="+mn-ea"/>
                <a:cs typeface="+mn-cs"/>
              </a:rPr>
              <a:t>period </a:t>
            </a:r>
            <a:r>
              <a:rPr lang="en-US" dirty="0">
                <a:solidFill>
                  <a:prstClr val="black"/>
                </a:solidFill>
                <a:latin typeface="Myriad Pro"/>
              </a:rPr>
              <a:t>occurred between FY2012 – FY2013</a:t>
            </a:r>
          </a:p>
          <a:p>
            <a:pPr marL="742950" lvl="1" indent="-285750">
              <a:buFont typeface="Courier New" panose="02070309020205020404" pitchFamily="49" charset="0"/>
              <a:buChar char="o"/>
              <a:defRPr/>
            </a:pPr>
            <a:r>
              <a:rPr lang="en-US" dirty="0">
                <a:solidFill>
                  <a:prstClr val="black"/>
                </a:solidFill>
                <a:latin typeface="Myriad Pro"/>
              </a:rPr>
              <a:t>The vast majority ($39.2 million) of Department of Defense funding to Kyrgyzstan during this period was dedicated to the  International Counter-Drug Program</a:t>
            </a:r>
          </a:p>
          <a:p>
            <a:pPr lvl="1">
              <a:defRPr/>
            </a:pPr>
            <a:endParaRPr lang="en-US" dirty="0">
              <a:solidFill>
                <a:prstClr val="black"/>
              </a:solidFill>
              <a:latin typeface="Myriad Pro"/>
            </a:endParaRPr>
          </a:p>
          <a:p>
            <a:pPr marL="742950" lvl="1" indent="-285750">
              <a:buFont typeface="Arial" panose="020B0604020202020204" pitchFamily="34" charset="0"/>
              <a:buChar char="•"/>
              <a:defRPr/>
            </a:pPr>
            <a:endParaRPr kumimoji="0" lang="en-US" b="0" i="0" u="none" strike="noStrike" kern="1200" cap="none" spc="0" normalizeH="0" baseline="0" noProof="0" dirty="0">
              <a:ln>
                <a:noFill/>
              </a:ln>
              <a:solidFill>
                <a:prstClr val="black"/>
              </a:solidFill>
              <a:effectLst/>
              <a:uLnTx/>
              <a:uFillTx/>
              <a:latin typeface="Myriad Pro"/>
              <a:ea typeface="+mn-ea"/>
              <a:cs typeface="+mn-cs"/>
            </a:endParaRPr>
          </a:p>
        </p:txBody>
      </p:sp>
      <p:sp>
        <p:nvSpPr>
          <p:cNvPr id="6" name="TextBox 5">
            <a:extLst>
              <a:ext uri="{FF2B5EF4-FFF2-40B4-BE49-F238E27FC236}">
                <a16:creationId xmlns:a16="http://schemas.microsoft.com/office/drawing/2014/main" id="{16AAB40D-C89D-6CEC-02C6-9A953C44DB20}"/>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Kyrgyzstan; accessed January 1st, 2023).: </a:t>
            </a:r>
            <a:r>
              <a:rPr lang="en-US" sz="1000" dirty="0">
                <a:hlinkClick r:id="rId7"/>
              </a:rPr>
              <a:t>https://www.foreignassistance.gov/data#tab-query</a:t>
            </a:r>
            <a:endParaRPr lang="en-US" sz="1000" dirty="0"/>
          </a:p>
          <a:p>
            <a:r>
              <a:rPr lang="en-US" sz="1000" b="1" dirty="0"/>
              <a:t>*Note: </a:t>
            </a:r>
            <a:r>
              <a:rPr lang="en-US" sz="1000" dirty="0"/>
              <a:t>Public data is reported as not complete for FY2022.</a:t>
            </a:r>
          </a:p>
        </p:txBody>
      </p:sp>
    </p:spTree>
    <p:extLst>
      <p:ext uri="{BB962C8B-B14F-4D97-AF65-F5344CB8AC3E}">
        <p14:creationId xmlns:p14="http://schemas.microsoft.com/office/powerpoint/2010/main" val="12272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Kyrgyzstan; accessed January 1st, 2023).: </a:t>
            </a:r>
            <a:r>
              <a:rPr lang="en-US" sz="1000" dirty="0">
                <a:hlinkClick r:id="rId2"/>
              </a:rPr>
              <a:t>https://www.foreignassistance.gov/data#tab-query</a:t>
            </a:r>
            <a:endParaRPr lang="en-US" sz="1000" dirty="0"/>
          </a:p>
          <a:p>
            <a:r>
              <a:rPr lang="en-US" sz="1000" b="1" dirty="0"/>
              <a:t>*Note: </a:t>
            </a:r>
            <a:r>
              <a:rPr lang="en-US" sz="1000" dirty="0"/>
              <a:t>Public data is reported as not complete for FY2022.</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graphicFrame>
        <p:nvGraphicFramePr>
          <p:cNvPr id="2" name="Chart 1">
            <a:extLst>
              <a:ext uri="{FF2B5EF4-FFF2-40B4-BE49-F238E27FC236}">
                <a16:creationId xmlns:a16="http://schemas.microsoft.com/office/drawing/2014/main" id="{EF69ACBF-FC3F-3659-DBA7-05791E5E1CE3}"/>
              </a:ext>
            </a:extLst>
          </p:cNvPr>
          <p:cNvGraphicFramePr>
            <a:graphicFrameLocks/>
          </p:cNvGraphicFramePr>
          <p:nvPr>
            <p:extLst>
              <p:ext uri="{D42A27DB-BD31-4B8C-83A1-F6EECF244321}">
                <p14:modId xmlns:p14="http://schemas.microsoft.com/office/powerpoint/2010/main" val="2706446156"/>
              </p:ext>
            </p:extLst>
          </p:nvPr>
        </p:nvGraphicFramePr>
        <p:xfrm>
          <a:off x="-126885" y="1"/>
          <a:ext cx="12192000" cy="658353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39395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yriad Pro Cond"/>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30F55FC4E86843A38ABC983CBD33D2" ma:contentTypeVersion="13" ma:contentTypeDescription="Create a new document." ma:contentTypeScope="" ma:versionID="dda13ed14b1f93f165bcd6c894e5b343">
  <xsd:schema xmlns:xsd="http://www.w3.org/2001/XMLSchema" xmlns:xs="http://www.w3.org/2001/XMLSchema" xmlns:p="http://schemas.microsoft.com/office/2006/metadata/properties" xmlns:ns3="74d6482f-e53c-4fa7-ac87-951f9f66bd4c" xmlns:ns4="a000a540-4187-4d83-9c5e-4a95f0cedd1e" targetNamespace="http://schemas.microsoft.com/office/2006/metadata/properties" ma:root="true" ma:fieldsID="7ce9560a8beef7fce386425ed45952c5" ns3:_="" ns4:_="">
    <xsd:import namespace="74d6482f-e53c-4fa7-ac87-951f9f66bd4c"/>
    <xsd:import namespace="a000a540-4187-4d83-9c5e-4a95f0cedd1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6482f-e53c-4fa7-ac87-951f9f6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00a540-4187-4d83-9c5e-4a95f0cedd1e"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2C1F7E-6EDF-404B-A6D8-9D70EA8D81E5}">
  <ds:schemaRefs>
    <ds:schemaRef ds:uri="http://schemas.microsoft.com/sharepoint/v3/contenttype/forms"/>
  </ds:schemaRefs>
</ds:datastoreItem>
</file>

<file path=customXml/itemProps2.xml><?xml version="1.0" encoding="utf-8"?>
<ds:datastoreItem xmlns:ds="http://schemas.openxmlformats.org/officeDocument/2006/customXml" ds:itemID="{97CA9148-F537-46B4-9627-F1EF2CA17AA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8D01F6E-1641-4996-AF01-273CF6262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d6482f-e53c-4fa7-ac87-951f9f66bd4c"/>
    <ds:schemaRef ds:uri="a000a540-4187-4d83-9c5e-4a95f0ced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56490</TotalTime>
  <Words>1180</Words>
  <Application>Microsoft Macintosh PowerPoint</Application>
  <PresentationFormat>Widescreen</PresentationFormat>
  <Paragraphs>97</Paragraphs>
  <Slides>11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Courier New</vt:lpstr>
      <vt:lpstr>Myriad Pro</vt:lpstr>
      <vt:lpstr>Myriad Pro Cond</vt:lpstr>
      <vt:lpstr>Myriad Pro SemiCond</vt:lpstr>
      <vt:lpstr>Trebuchet MS</vt:lpstr>
      <vt:lpstr>Office Theme</vt:lpstr>
      <vt:lpstr>U.S. Foreign Assistance to Kyrgyzstan A Preliminary overview of Publicly Available data</vt:lpstr>
      <vt:lpstr>ARC open government analysis</vt:lpstr>
      <vt:lpstr>US foreign assistance to Kyrgyzstan: Preliminary analysis</vt:lpstr>
      <vt:lpstr>USAID Kyrgyzstan: Fact sheet overview</vt:lpstr>
      <vt:lpstr>USAID Kyrgyzstan: Fact sheet data, Jan 2024</vt:lpstr>
      <vt:lpstr>USAID localization: Kyrgyzstan FY2021-2022</vt:lpstr>
      <vt:lpstr>USAID localization: Kyrgyzstan ‘Local’ Partner Funding</vt:lpstr>
      <vt:lpstr>Foreign Assistance funding trends in Kyrgyzstan: Findings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John-Paul Roederer</dc:creator>
  <cp:lastModifiedBy>Jeffrey Hallock</cp:lastModifiedBy>
  <cp:revision>249</cp:revision>
  <dcterms:created xsi:type="dcterms:W3CDTF">2020-11-08T22:12:38Z</dcterms:created>
  <dcterms:modified xsi:type="dcterms:W3CDTF">2024-02-22T19:14:13Z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0x010100F230F55FC4E86843A38ABC983CBD33D2</vt:lpwstr>
  </property>
</Properties>
</file>