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398" r:id="rId6"/>
    <p:sldId id="397" r:id="rId7"/>
    <p:sldId id="389" r:id="rId8"/>
    <p:sldId id="390" r:id="rId9"/>
    <p:sldId id="267" r:id="rId10"/>
    <p:sldId id="391" r:id="rId11"/>
    <p:sldId id="393" r:id="rId12"/>
    <p:sldId id="365"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3EBE7F7D-B402-3BF5-4091-7304F24AA8C7}" name="Nicholas Chen" initials="NC" userId="eadb77c43221506f" providerId="Windows Live"/>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CE"/>
    <a:srgbClr val="C6EFCE"/>
    <a:srgbClr val="36494D"/>
    <a:srgbClr val="036C9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96327" autoAdjust="0"/>
  </p:normalViewPr>
  <p:slideViewPr>
    <p:cSldViewPr snapToGrid="0">
      <p:cViewPr varScale="1">
        <p:scale>
          <a:sx n="123" d="100"/>
          <a:sy n="123" d="100"/>
        </p:scale>
        <p:origin x="336" y="192"/>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Honduras/USAID%20Honduras%20Fact%20Sheet%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Honduras/USAID%20Honduras%20Fact%20Sheet%20Data%20&amp;%20FA%3egov%20disbusements%20downlaoded%2012.7.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jeffreyhallock/Documents/Written%20Work%20and%20Projects/Jonthan%20Work%20Folder/Country%20Level%20Open%20Gov%20Snap%20Shots/Honduras/USAID%20Honduras%20Fact%20Sheet%20Data%20&amp;%20FA%3egov%20disbusements%20downlaoded%2012.7.2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i="0" u="none" strike="noStrike" kern="1200" spc="0" baseline="0" dirty="0">
                <a:solidFill>
                  <a:prstClr val="black">
                    <a:lumMod val="65000"/>
                    <a:lumOff val="35000"/>
                  </a:prstClr>
                </a:solidFill>
                <a:effectLst/>
              </a:rPr>
              <a:t>Local &amp; International Share of Direct USAID Funding to Honduras: FY2021-2022</a:t>
            </a:r>
            <a:r>
              <a:rPr lang="en-US" sz="1800" b="1"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Localization!$A$2</c:f>
              <c:strCache>
                <c:ptCount val="1"/>
                <c:pt idx="0">
                  <c:v>Local</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Localization!$B$1:$C$1</c:f>
              <c:numCache>
                <c:formatCode>General</c:formatCode>
                <c:ptCount val="2"/>
                <c:pt idx="0">
                  <c:v>2022</c:v>
                </c:pt>
                <c:pt idx="1">
                  <c:v>2021</c:v>
                </c:pt>
              </c:numCache>
            </c:numRef>
          </c:cat>
          <c:val>
            <c:numRef>
              <c:f>Localization!$B$2:$C$2</c:f>
              <c:numCache>
                <c:formatCode>0.0%</c:formatCode>
                <c:ptCount val="2"/>
                <c:pt idx="0">
                  <c:v>6.0999999999999999E-2</c:v>
                </c:pt>
                <c:pt idx="1">
                  <c:v>0.11700000000000001</c:v>
                </c:pt>
              </c:numCache>
            </c:numRef>
          </c:val>
          <c:extLst>
            <c:ext xmlns:c16="http://schemas.microsoft.com/office/drawing/2014/chart" uri="{C3380CC4-5D6E-409C-BE32-E72D297353CC}">
              <c16:uniqueId val="{00000000-8500-E74F-BD79-E1DAB51D4011}"/>
            </c:ext>
          </c:extLst>
        </c:ser>
        <c:ser>
          <c:idx val="1"/>
          <c:order val="1"/>
          <c:tx>
            <c:strRef>
              <c:f>Localization!$A$3</c:f>
              <c:strCache>
                <c:ptCount val="1"/>
                <c:pt idx="0">
                  <c:v>International</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Localization!$B$1:$C$1</c:f>
              <c:numCache>
                <c:formatCode>General</c:formatCode>
                <c:ptCount val="2"/>
                <c:pt idx="0">
                  <c:v>2022</c:v>
                </c:pt>
                <c:pt idx="1">
                  <c:v>2021</c:v>
                </c:pt>
              </c:numCache>
            </c:numRef>
          </c:cat>
          <c:val>
            <c:numRef>
              <c:f>Localization!$B$3:$C$3</c:f>
              <c:numCache>
                <c:formatCode>0.0%</c:formatCode>
                <c:ptCount val="2"/>
                <c:pt idx="0">
                  <c:v>0.93900000000000006</c:v>
                </c:pt>
                <c:pt idx="1">
                  <c:v>0.88300000000000001</c:v>
                </c:pt>
              </c:numCache>
            </c:numRef>
          </c:val>
          <c:extLst>
            <c:ext xmlns:c16="http://schemas.microsoft.com/office/drawing/2014/chart" uri="{C3380CC4-5D6E-409C-BE32-E72D297353CC}">
              <c16:uniqueId val="{00000001-8500-E74F-BD79-E1DAB51D4011}"/>
            </c:ext>
          </c:extLst>
        </c:ser>
        <c:dLbls>
          <c:showLegendKey val="0"/>
          <c:showVal val="0"/>
          <c:showCatName val="0"/>
          <c:showSerName val="0"/>
          <c:showPercent val="0"/>
          <c:showBubbleSize val="0"/>
        </c:dLbls>
        <c:gapWidth val="150"/>
        <c:overlap val="100"/>
        <c:axId val="1344187488"/>
        <c:axId val="1343416512"/>
      </c:barChart>
      <c:catAx>
        <c:axId val="1344187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43416512"/>
        <c:crossesAt val="0"/>
        <c:auto val="1"/>
        <c:lblAlgn val="ctr"/>
        <c:lblOffset val="100"/>
        <c:noMultiLvlLbl val="0"/>
      </c:catAx>
      <c:valAx>
        <c:axId val="134341651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44187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 Honduras Funding by Managing Agency: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'By Managing Agency'!$A$2</c:f>
              <c:strCache>
                <c:ptCount val="1"/>
                <c:pt idx="0">
                  <c:v>U.S. Agency for International Development</c:v>
                </c:pt>
              </c:strCache>
            </c:strRef>
          </c:tx>
          <c:spPr>
            <a:solidFill>
              <a:schemeClr val="accent1"/>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Agency'!$B$2:$L$2</c:f>
              <c:numCache>
                <c:formatCode>"$"#,##0</c:formatCode>
                <c:ptCount val="11"/>
                <c:pt idx="0">
                  <c:v>42376023</c:v>
                </c:pt>
                <c:pt idx="1">
                  <c:v>66121813</c:v>
                </c:pt>
                <c:pt idx="2">
                  <c:v>71962506</c:v>
                </c:pt>
                <c:pt idx="3">
                  <c:v>71278037</c:v>
                </c:pt>
                <c:pt idx="4">
                  <c:v>87821650</c:v>
                </c:pt>
                <c:pt idx="5">
                  <c:v>98880588</c:v>
                </c:pt>
                <c:pt idx="6">
                  <c:v>113067778</c:v>
                </c:pt>
                <c:pt idx="7">
                  <c:v>124123585</c:v>
                </c:pt>
                <c:pt idx="8">
                  <c:v>62286052</c:v>
                </c:pt>
                <c:pt idx="9">
                  <c:v>120954956</c:v>
                </c:pt>
                <c:pt idx="10">
                  <c:v>118237564</c:v>
                </c:pt>
              </c:numCache>
            </c:numRef>
          </c:val>
          <c:extLst>
            <c:ext xmlns:c16="http://schemas.microsoft.com/office/drawing/2014/chart" uri="{C3380CC4-5D6E-409C-BE32-E72D297353CC}">
              <c16:uniqueId val="{00000000-A622-3F45-ADD4-14298EEA1856}"/>
            </c:ext>
          </c:extLst>
        </c:ser>
        <c:ser>
          <c:idx val="1"/>
          <c:order val="1"/>
          <c:tx>
            <c:strRef>
              <c:f>'By Managing Agency'!$A$3</c:f>
              <c:strCache>
                <c:ptCount val="1"/>
                <c:pt idx="0">
                  <c:v>Department of Agriculture</c:v>
                </c:pt>
              </c:strCache>
            </c:strRef>
          </c:tx>
          <c:spPr>
            <a:solidFill>
              <a:schemeClr val="accent2"/>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Agency'!$B$3:$L$3</c:f>
              <c:numCache>
                <c:formatCode>"$"#,##0</c:formatCode>
                <c:ptCount val="11"/>
                <c:pt idx="0">
                  <c:v>3155125</c:v>
                </c:pt>
                <c:pt idx="1">
                  <c:v>19427739</c:v>
                </c:pt>
                <c:pt idx="2">
                  <c:v>4981589</c:v>
                </c:pt>
                <c:pt idx="3">
                  <c:v>6998404</c:v>
                </c:pt>
                <c:pt idx="4">
                  <c:v>39754916</c:v>
                </c:pt>
                <c:pt idx="5">
                  <c:v>15977803</c:v>
                </c:pt>
                <c:pt idx="6">
                  <c:v>25156591</c:v>
                </c:pt>
                <c:pt idx="7">
                  <c:v>5220491</c:v>
                </c:pt>
                <c:pt idx="8">
                  <c:v>5215089</c:v>
                </c:pt>
                <c:pt idx="9">
                  <c:v>6452400</c:v>
                </c:pt>
                <c:pt idx="10">
                  <c:v>22498162</c:v>
                </c:pt>
              </c:numCache>
            </c:numRef>
          </c:val>
          <c:extLst>
            <c:ext xmlns:c16="http://schemas.microsoft.com/office/drawing/2014/chart" uri="{C3380CC4-5D6E-409C-BE32-E72D297353CC}">
              <c16:uniqueId val="{00000001-A622-3F45-ADD4-14298EEA1856}"/>
            </c:ext>
          </c:extLst>
        </c:ser>
        <c:ser>
          <c:idx val="2"/>
          <c:order val="2"/>
          <c:tx>
            <c:strRef>
              <c:f>'By Managing Agency'!$A$4</c:f>
              <c:strCache>
                <c:ptCount val="1"/>
                <c:pt idx="0">
                  <c:v>Department of State</c:v>
                </c:pt>
              </c:strCache>
            </c:strRef>
          </c:tx>
          <c:spPr>
            <a:solidFill>
              <a:schemeClr val="accent3"/>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Agency'!$B$4:$L$4</c:f>
              <c:numCache>
                <c:formatCode>"$"#,##0</c:formatCode>
                <c:ptCount val="11"/>
                <c:pt idx="0">
                  <c:v>3100000</c:v>
                </c:pt>
                <c:pt idx="1">
                  <c:v>5303126</c:v>
                </c:pt>
                <c:pt idx="2">
                  <c:v>5435202</c:v>
                </c:pt>
                <c:pt idx="3">
                  <c:v>4978136</c:v>
                </c:pt>
                <c:pt idx="4">
                  <c:v>6493072</c:v>
                </c:pt>
                <c:pt idx="5">
                  <c:v>14017071</c:v>
                </c:pt>
                <c:pt idx="6">
                  <c:v>5800901</c:v>
                </c:pt>
                <c:pt idx="7">
                  <c:v>5645322</c:v>
                </c:pt>
                <c:pt idx="8">
                  <c:v>10270371</c:v>
                </c:pt>
                <c:pt idx="9">
                  <c:v>23134145</c:v>
                </c:pt>
                <c:pt idx="10">
                  <c:v>31388115</c:v>
                </c:pt>
              </c:numCache>
            </c:numRef>
          </c:val>
          <c:extLst>
            <c:ext xmlns:c16="http://schemas.microsoft.com/office/drawing/2014/chart" uri="{C3380CC4-5D6E-409C-BE32-E72D297353CC}">
              <c16:uniqueId val="{00000002-A622-3F45-ADD4-14298EEA1856}"/>
            </c:ext>
          </c:extLst>
        </c:ser>
        <c:ser>
          <c:idx val="3"/>
          <c:order val="3"/>
          <c:tx>
            <c:strRef>
              <c:f>'By Managing Agency'!$A$5</c:f>
              <c:strCache>
                <c:ptCount val="1"/>
                <c:pt idx="0">
                  <c:v>Department of Defense</c:v>
                </c:pt>
              </c:strCache>
            </c:strRef>
          </c:tx>
          <c:spPr>
            <a:solidFill>
              <a:schemeClr val="accent4"/>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Agency'!$B$5:$L$5</c:f>
              <c:numCache>
                <c:formatCode>"$"#,##0</c:formatCode>
                <c:ptCount val="11"/>
                <c:pt idx="0">
                  <c:v>8877985</c:v>
                </c:pt>
                <c:pt idx="1">
                  <c:v>11695712</c:v>
                </c:pt>
                <c:pt idx="2">
                  <c:v>7260524</c:v>
                </c:pt>
                <c:pt idx="3">
                  <c:v>18452774</c:v>
                </c:pt>
                <c:pt idx="4">
                  <c:v>13073467</c:v>
                </c:pt>
                <c:pt idx="5">
                  <c:v>14524907</c:v>
                </c:pt>
                <c:pt idx="6">
                  <c:v>5237648</c:v>
                </c:pt>
                <c:pt idx="7">
                  <c:v>1310582</c:v>
                </c:pt>
                <c:pt idx="8">
                  <c:v>408942</c:v>
                </c:pt>
              </c:numCache>
            </c:numRef>
          </c:val>
          <c:extLst>
            <c:ext xmlns:c16="http://schemas.microsoft.com/office/drawing/2014/chart" uri="{C3380CC4-5D6E-409C-BE32-E72D297353CC}">
              <c16:uniqueId val="{00000003-A622-3F45-ADD4-14298EEA1856}"/>
            </c:ext>
          </c:extLst>
        </c:ser>
        <c:ser>
          <c:idx val="4"/>
          <c:order val="4"/>
          <c:tx>
            <c:strRef>
              <c:f>'By Managing Agency'!$A$6</c:f>
              <c:strCache>
                <c:ptCount val="1"/>
                <c:pt idx="0">
                  <c:v>Inter-American Foundation</c:v>
                </c:pt>
              </c:strCache>
            </c:strRef>
          </c:tx>
          <c:spPr>
            <a:solidFill>
              <a:schemeClr val="accent5"/>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Agency'!$B$6:$L$6</c:f>
              <c:numCache>
                <c:formatCode>"$"#,##0</c:formatCode>
                <c:ptCount val="11"/>
                <c:pt idx="0">
                  <c:v>461580</c:v>
                </c:pt>
                <c:pt idx="1">
                  <c:v>435977</c:v>
                </c:pt>
                <c:pt idx="2">
                  <c:v>396411</c:v>
                </c:pt>
                <c:pt idx="3">
                  <c:v>892124</c:v>
                </c:pt>
                <c:pt idx="4">
                  <c:v>1306705</c:v>
                </c:pt>
                <c:pt idx="5">
                  <c:v>1954578</c:v>
                </c:pt>
                <c:pt idx="6">
                  <c:v>2595056</c:v>
                </c:pt>
                <c:pt idx="7">
                  <c:v>2807569</c:v>
                </c:pt>
                <c:pt idx="8">
                  <c:v>2256454</c:v>
                </c:pt>
                <c:pt idx="9">
                  <c:v>3250833</c:v>
                </c:pt>
                <c:pt idx="10">
                  <c:v>3348164</c:v>
                </c:pt>
              </c:numCache>
            </c:numRef>
          </c:val>
          <c:extLst>
            <c:ext xmlns:c16="http://schemas.microsoft.com/office/drawing/2014/chart" uri="{C3380CC4-5D6E-409C-BE32-E72D297353CC}">
              <c16:uniqueId val="{00000004-A622-3F45-ADD4-14298EEA1856}"/>
            </c:ext>
          </c:extLst>
        </c:ser>
        <c:ser>
          <c:idx val="5"/>
          <c:order val="5"/>
          <c:tx>
            <c:strRef>
              <c:f>'By Managing Agency'!$A$7</c:f>
              <c:strCache>
                <c:ptCount val="1"/>
                <c:pt idx="0">
                  <c:v>Department of Labor</c:v>
                </c:pt>
              </c:strCache>
            </c:strRef>
          </c:tx>
          <c:spPr>
            <a:solidFill>
              <a:schemeClr val="accent6"/>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Agency'!$B$7:$L$7</c:f>
              <c:numCache>
                <c:formatCode>General</c:formatCode>
                <c:ptCount val="11"/>
                <c:pt idx="2" formatCode="&quot;$&quot;#,##0">
                  <c:v>7000000</c:v>
                </c:pt>
                <c:pt idx="3" formatCode="&quot;$&quot;#,##0">
                  <c:v>574982</c:v>
                </c:pt>
                <c:pt idx="4" formatCode="&quot;$&quot;#,##0">
                  <c:v>878600</c:v>
                </c:pt>
                <c:pt idx="5" formatCode="&quot;$&quot;#,##0">
                  <c:v>1516907</c:v>
                </c:pt>
                <c:pt idx="6" formatCode="&quot;$&quot;#,##0">
                  <c:v>2791301</c:v>
                </c:pt>
                <c:pt idx="7" formatCode="&quot;$&quot;#,##0">
                  <c:v>2764671</c:v>
                </c:pt>
                <c:pt idx="8" formatCode="&quot;$&quot;#,##0">
                  <c:v>1226456</c:v>
                </c:pt>
                <c:pt idx="9" formatCode="&quot;$&quot;#,##0">
                  <c:v>785716</c:v>
                </c:pt>
                <c:pt idx="10" formatCode="&quot;$&quot;#,##0">
                  <c:v>1276488</c:v>
                </c:pt>
              </c:numCache>
            </c:numRef>
          </c:val>
          <c:extLst>
            <c:ext xmlns:c16="http://schemas.microsoft.com/office/drawing/2014/chart" uri="{C3380CC4-5D6E-409C-BE32-E72D297353CC}">
              <c16:uniqueId val="{00000005-A622-3F45-ADD4-14298EEA1856}"/>
            </c:ext>
          </c:extLst>
        </c:ser>
        <c:ser>
          <c:idx val="6"/>
          <c:order val="6"/>
          <c:tx>
            <c:strRef>
              <c:f>'By Managing Agency'!$A$8</c:f>
              <c:strCache>
                <c:ptCount val="1"/>
                <c:pt idx="0">
                  <c:v>Millennium Challenge Corporation</c:v>
                </c:pt>
              </c:strCache>
            </c:strRef>
          </c:tx>
          <c:spPr>
            <a:solidFill>
              <a:schemeClr val="accent1">
                <a:lumMod val="6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Agency'!$B$8:$L$8</c:f>
              <c:numCache>
                <c:formatCode>"$"#,##0</c:formatCode>
                <c:ptCount val="11"/>
                <c:pt idx="0">
                  <c:v>768458</c:v>
                </c:pt>
                <c:pt idx="1">
                  <c:v>245995</c:v>
                </c:pt>
                <c:pt idx="2">
                  <c:v>3013367</c:v>
                </c:pt>
                <c:pt idx="3">
                  <c:v>2354823</c:v>
                </c:pt>
                <c:pt idx="4">
                  <c:v>2070251</c:v>
                </c:pt>
                <c:pt idx="5">
                  <c:v>2612942</c:v>
                </c:pt>
                <c:pt idx="6">
                  <c:v>3512501</c:v>
                </c:pt>
                <c:pt idx="7">
                  <c:v>2821982</c:v>
                </c:pt>
                <c:pt idx="8">
                  <c:v>172550</c:v>
                </c:pt>
              </c:numCache>
            </c:numRef>
          </c:val>
          <c:extLst>
            <c:ext xmlns:c16="http://schemas.microsoft.com/office/drawing/2014/chart" uri="{C3380CC4-5D6E-409C-BE32-E72D297353CC}">
              <c16:uniqueId val="{00000006-A622-3F45-ADD4-14298EEA1856}"/>
            </c:ext>
          </c:extLst>
        </c:ser>
        <c:ser>
          <c:idx val="7"/>
          <c:order val="7"/>
          <c:tx>
            <c:strRef>
              <c:f>'By Managing Agency'!$A$9</c:f>
              <c:strCache>
                <c:ptCount val="1"/>
                <c:pt idx="0">
                  <c:v>Department of Health and Human Services</c:v>
                </c:pt>
              </c:strCache>
            </c:strRef>
          </c:tx>
          <c:spPr>
            <a:solidFill>
              <a:schemeClr val="accent2">
                <a:lumMod val="6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Agency'!$B$9:$L$9</c:f>
              <c:numCache>
                <c:formatCode>"$"#,##0</c:formatCode>
                <c:ptCount val="11"/>
                <c:pt idx="0">
                  <c:v>132233</c:v>
                </c:pt>
                <c:pt idx="1">
                  <c:v>307299</c:v>
                </c:pt>
                <c:pt idx="2">
                  <c:v>296552</c:v>
                </c:pt>
                <c:pt idx="3">
                  <c:v>36707</c:v>
                </c:pt>
                <c:pt idx="4">
                  <c:v>5693</c:v>
                </c:pt>
                <c:pt idx="8">
                  <c:v>1545227</c:v>
                </c:pt>
                <c:pt idx="9">
                  <c:v>2190496</c:v>
                </c:pt>
                <c:pt idx="10">
                  <c:v>2840723</c:v>
                </c:pt>
              </c:numCache>
            </c:numRef>
          </c:val>
          <c:extLst>
            <c:ext xmlns:c16="http://schemas.microsoft.com/office/drawing/2014/chart" uri="{C3380CC4-5D6E-409C-BE32-E72D297353CC}">
              <c16:uniqueId val="{00000007-A622-3F45-ADD4-14298EEA1856}"/>
            </c:ext>
          </c:extLst>
        </c:ser>
        <c:ser>
          <c:idx val="8"/>
          <c:order val="8"/>
          <c:tx>
            <c:strRef>
              <c:f>'By Managing Agency'!$A$10</c:f>
              <c:strCache>
                <c:ptCount val="1"/>
                <c:pt idx="0">
                  <c:v>Department of the Treasury</c:v>
                </c:pt>
              </c:strCache>
            </c:strRef>
          </c:tx>
          <c:spPr>
            <a:solidFill>
              <a:schemeClr val="accent3">
                <a:lumMod val="6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Agency'!$B$10:$L$10</c:f>
              <c:numCache>
                <c:formatCode>"$"#,##0</c:formatCode>
                <c:ptCount val="11"/>
                <c:pt idx="0">
                  <c:v>1412639</c:v>
                </c:pt>
                <c:pt idx="1">
                  <c:v>779460</c:v>
                </c:pt>
                <c:pt idx="2">
                  <c:v>1061929</c:v>
                </c:pt>
                <c:pt idx="3">
                  <c:v>587673</c:v>
                </c:pt>
                <c:pt idx="4">
                  <c:v>451490</c:v>
                </c:pt>
                <c:pt idx="5">
                  <c:v>465856</c:v>
                </c:pt>
                <c:pt idx="6">
                  <c:v>213456</c:v>
                </c:pt>
                <c:pt idx="7">
                  <c:v>346289</c:v>
                </c:pt>
                <c:pt idx="8">
                  <c:v>290384</c:v>
                </c:pt>
                <c:pt idx="9">
                  <c:v>583094</c:v>
                </c:pt>
                <c:pt idx="10">
                  <c:v>496198</c:v>
                </c:pt>
              </c:numCache>
            </c:numRef>
          </c:val>
          <c:extLst>
            <c:ext xmlns:c16="http://schemas.microsoft.com/office/drawing/2014/chart" uri="{C3380CC4-5D6E-409C-BE32-E72D297353CC}">
              <c16:uniqueId val="{00000008-A622-3F45-ADD4-14298EEA1856}"/>
            </c:ext>
          </c:extLst>
        </c:ser>
        <c:ser>
          <c:idx val="9"/>
          <c:order val="9"/>
          <c:tx>
            <c:strRef>
              <c:f>'By Managing Agency'!$A$11</c:f>
              <c:strCache>
                <c:ptCount val="1"/>
                <c:pt idx="0">
                  <c:v>Peace Corps</c:v>
                </c:pt>
              </c:strCache>
            </c:strRef>
          </c:tx>
          <c:spPr>
            <a:solidFill>
              <a:schemeClr val="accent4">
                <a:lumMod val="6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Agency'!$B$11:$L$11</c:f>
              <c:numCache>
                <c:formatCode>"$"#,##0</c:formatCode>
                <c:ptCount val="11"/>
                <c:pt idx="0">
                  <c:v>2036684</c:v>
                </c:pt>
                <c:pt idx="1">
                  <c:v>614579</c:v>
                </c:pt>
                <c:pt idx="2">
                  <c:v>96153</c:v>
                </c:pt>
              </c:numCache>
            </c:numRef>
          </c:val>
          <c:extLst>
            <c:ext xmlns:c16="http://schemas.microsoft.com/office/drawing/2014/chart" uri="{C3380CC4-5D6E-409C-BE32-E72D297353CC}">
              <c16:uniqueId val="{00000009-A622-3F45-ADD4-14298EEA1856}"/>
            </c:ext>
          </c:extLst>
        </c:ser>
        <c:ser>
          <c:idx val="10"/>
          <c:order val="10"/>
          <c:tx>
            <c:strRef>
              <c:f>'By Managing Agency'!$A$12</c:f>
              <c:strCache>
                <c:ptCount val="1"/>
                <c:pt idx="0">
                  <c:v>Department of Energy</c:v>
                </c:pt>
              </c:strCache>
            </c:strRef>
          </c:tx>
          <c:spPr>
            <a:solidFill>
              <a:schemeClr val="accent5">
                <a:lumMod val="6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Agency'!$B$12:$L$12</c:f>
              <c:numCache>
                <c:formatCode>"$"#,##0</c:formatCode>
                <c:ptCount val="11"/>
                <c:pt idx="0">
                  <c:v>154628</c:v>
                </c:pt>
                <c:pt idx="1">
                  <c:v>923887</c:v>
                </c:pt>
                <c:pt idx="2">
                  <c:v>489918</c:v>
                </c:pt>
              </c:numCache>
            </c:numRef>
          </c:val>
          <c:extLst>
            <c:ext xmlns:c16="http://schemas.microsoft.com/office/drawing/2014/chart" uri="{C3380CC4-5D6E-409C-BE32-E72D297353CC}">
              <c16:uniqueId val="{0000000A-A622-3F45-ADD4-14298EEA1856}"/>
            </c:ext>
          </c:extLst>
        </c:ser>
        <c:ser>
          <c:idx val="11"/>
          <c:order val="11"/>
          <c:tx>
            <c:strRef>
              <c:f>'By Managing Agency'!$A$13</c:f>
              <c:strCache>
                <c:ptCount val="1"/>
                <c:pt idx="0">
                  <c:v>Department of the Navy</c:v>
                </c:pt>
              </c:strCache>
            </c:strRef>
          </c:tx>
          <c:spPr>
            <a:solidFill>
              <a:schemeClr val="accent6">
                <a:lumMod val="6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Agency'!$B$13:$L$13</c:f>
              <c:numCache>
                <c:formatCode>General</c:formatCode>
                <c:ptCount val="11"/>
                <c:pt idx="4" formatCode="&quot;$&quot;#,##0">
                  <c:v>78500</c:v>
                </c:pt>
                <c:pt idx="6" formatCode="&quot;$&quot;#,##0">
                  <c:v>159682</c:v>
                </c:pt>
                <c:pt idx="7" formatCode="&quot;$&quot;#,##0">
                  <c:v>728369</c:v>
                </c:pt>
                <c:pt idx="8" formatCode="&quot;$&quot;#,##0">
                  <c:v>493408</c:v>
                </c:pt>
              </c:numCache>
            </c:numRef>
          </c:val>
          <c:extLst>
            <c:ext xmlns:c16="http://schemas.microsoft.com/office/drawing/2014/chart" uri="{C3380CC4-5D6E-409C-BE32-E72D297353CC}">
              <c16:uniqueId val="{0000000B-A622-3F45-ADD4-14298EEA1856}"/>
            </c:ext>
          </c:extLst>
        </c:ser>
        <c:ser>
          <c:idx val="12"/>
          <c:order val="12"/>
          <c:tx>
            <c:strRef>
              <c:f>'By Managing Agency'!$A$14</c:f>
              <c:strCache>
                <c:ptCount val="1"/>
                <c:pt idx="0">
                  <c:v>Department of the Army</c:v>
                </c:pt>
              </c:strCache>
            </c:strRef>
          </c:tx>
          <c:spPr>
            <a:solidFill>
              <a:schemeClr val="accent1">
                <a:lumMod val="80000"/>
                <a:lumOff val="2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Agency'!$B$14:$L$14</c:f>
              <c:numCache>
                <c:formatCode>General</c:formatCode>
                <c:ptCount val="11"/>
                <c:pt idx="4" formatCode="&quot;$&quot;#,##0">
                  <c:v>78500</c:v>
                </c:pt>
                <c:pt idx="6" formatCode="&quot;$&quot;#,##0">
                  <c:v>79841</c:v>
                </c:pt>
                <c:pt idx="7" formatCode="&quot;$&quot;#,##0">
                  <c:v>400078</c:v>
                </c:pt>
                <c:pt idx="8" formatCode="&quot;$&quot;#,##0">
                  <c:v>321110</c:v>
                </c:pt>
              </c:numCache>
            </c:numRef>
          </c:val>
          <c:extLst>
            <c:ext xmlns:c16="http://schemas.microsoft.com/office/drawing/2014/chart" uri="{C3380CC4-5D6E-409C-BE32-E72D297353CC}">
              <c16:uniqueId val="{0000000C-A622-3F45-ADD4-14298EEA1856}"/>
            </c:ext>
          </c:extLst>
        </c:ser>
        <c:ser>
          <c:idx val="13"/>
          <c:order val="13"/>
          <c:tx>
            <c:strRef>
              <c:f>'By Managing Agency'!$A$15</c:f>
              <c:strCache>
                <c:ptCount val="1"/>
                <c:pt idx="0">
                  <c:v>Department of the Interior</c:v>
                </c:pt>
              </c:strCache>
            </c:strRef>
          </c:tx>
          <c:spPr>
            <a:solidFill>
              <a:schemeClr val="accent2">
                <a:lumMod val="80000"/>
                <a:lumOff val="2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Agency'!$B$15:$L$15</c:f>
              <c:numCache>
                <c:formatCode>"$"#,##0</c:formatCode>
                <c:ptCount val="11"/>
                <c:pt idx="1">
                  <c:v>23987</c:v>
                </c:pt>
                <c:pt idx="3">
                  <c:v>176692</c:v>
                </c:pt>
                <c:pt idx="4">
                  <c:v>155181</c:v>
                </c:pt>
                <c:pt idx="5">
                  <c:v>166271</c:v>
                </c:pt>
                <c:pt idx="6">
                  <c:v>242212</c:v>
                </c:pt>
                <c:pt idx="9">
                  <c:v>144796</c:v>
                </c:pt>
              </c:numCache>
            </c:numRef>
          </c:val>
          <c:extLst>
            <c:ext xmlns:c16="http://schemas.microsoft.com/office/drawing/2014/chart" uri="{C3380CC4-5D6E-409C-BE32-E72D297353CC}">
              <c16:uniqueId val="{0000000D-A622-3F45-ADD4-14298EEA1856}"/>
            </c:ext>
          </c:extLst>
        </c:ser>
        <c:ser>
          <c:idx val="14"/>
          <c:order val="14"/>
          <c:tx>
            <c:strRef>
              <c:f>'By Managing Agency'!$A$16</c:f>
              <c:strCache>
                <c:ptCount val="1"/>
                <c:pt idx="0">
                  <c:v>Department of Justice</c:v>
                </c:pt>
              </c:strCache>
            </c:strRef>
          </c:tx>
          <c:spPr>
            <a:solidFill>
              <a:schemeClr val="accent3">
                <a:lumMod val="80000"/>
                <a:lumOff val="2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Agency'!$B$16:$L$16</c:f>
              <c:numCache>
                <c:formatCode>General</c:formatCode>
                <c:ptCount val="11"/>
                <c:pt idx="0" formatCode="&quot;$&quot;#,##0">
                  <c:v>109726</c:v>
                </c:pt>
                <c:pt idx="2" formatCode="&quot;$&quot;#,##0">
                  <c:v>17697</c:v>
                </c:pt>
                <c:pt idx="3" formatCode="&quot;$&quot;#,##0">
                  <c:v>52043</c:v>
                </c:pt>
                <c:pt idx="5" formatCode="&quot;$&quot;#,##0">
                  <c:v>159078</c:v>
                </c:pt>
                <c:pt idx="6" formatCode="&quot;$&quot;#,##0">
                  <c:v>83777</c:v>
                </c:pt>
                <c:pt idx="7" formatCode="&quot;$&quot;#,##0">
                  <c:v>51897</c:v>
                </c:pt>
                <c:pt idx="8" formatCode="&quot;$&quot;#,##0">
                  <c:v>3173</c:v>
                </c:pt>
                <c:pt idx="9" formatCode="&quot;$&quot;#,##0">
                  <c:v>75579</c:v>
                </c:pt>
                <c:pt idx="10" formatCode="&quot;$&quot;#,##0">
                  <c:v>97539</c:v>
                </c:pt>
              </c:numCache>
            </c:numRef>
          </c:val>
          <c:extLst>
            <c:ext xmlns:c16="http://schemas.microsoft.com/office/drawing/2014/chart" uri="{C3380CC4-5D6E-409C-BE32-E72D297353CC}">
              <c16:uniqueId val="{0000000E-A622-3F45-ADD4-14298EEA1856}"/>
            </c:ext>
          </c:extLst>
        </c:ser>
        <c:ser>
          <c:idx val="15"/>
          <c:order val="15"/>
          <c:tx>
            <c:strRef>
              <c:f>'By Managing Agency'!$A$17</c:f>
              <c:strCache>
                <c:ptCount val="1"/>
                <c:pt idx="0">
                  <c:v>Department of Homeland Security</c:v>
                </c:pt>
              </c:strCache>
            </c:strRef>
          </c:tx>
          <c:spPr>
            <a:solidFill>
              <a:schemeClr val="accent4">
                <a:lumMod val="80000"/>
                <a:lumOff val="20000"/>
              </a:schemeClr>
            </a:solidFill>
            <a:ln>
              <a:noFill/>
            </a:ln>
            <a:effectLst/>
          </c:spPr>
          <c:invertIfNegative val="0"/>
          <c:cat>
            <c:strRef>
              <c:f>'By Managing Agency'!$B$1:$L$1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Managing Agency'!$B$17:$L$17</c:f>
              <c:numCache>
                <c:formatCode>General</c:formatCode>
                <c:ptCount val="11"/>
                <c:pt idx="2" formatCode="&quot;$&quot;#,##0">
                  <c:v>18879</c:v>
                </c:pt>
                <c:pt idx="5" formatCode="&quot;$&quot;#,##0">
                  <c:v>105891</c:v>
                </c:pt>
                <c:pt idx="6" formatCode="&quot;$&quot;#,##0">
                  <c:v>1462</c:v>
                </c:pt>
              </c:numCache>
            </c:numRef>
          </c:val>
          <c:extLst>
            <c:ext xmlns:c16="http://schemas.microsoft.com/office/drawing/2014/chart" uri="{C3380CC4-5D6E-409C-BE32-E72D297353CC}">
              <c16:uniqueId val="{0000000F-A622-3F45-ADD4-14298EEA1856}"/>
            </c:ext>
          </c:extLst>
        </c:ser>
        <c:dLbls>
          <c:showLegendKey val="0"/>
          <c:showVal val="0"/>
          <c:showCatName val="0"/>
          <c:showSerName val="0"/>
          <c:showPercent val="0"/>
          <c:showBubbleSize val="0"/>
        </c:dLbls>
        <c:gapWidth val="150"/>
        <c:overlap val="100"/>
        <c:axId val="5299728"/>
        <c:axId val="528816"/>
      </c:barChart>
      <c:catAx>
        <c:axId val="52997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US Agencies</a:t>
                </a:r>
              </a:p>
            </c:rich>
          </c:tx>
          <c:layout>
            <c:manualLayout>
              <c:xMode val="edge"/>
              <c:yMode val="edge"/>
              <c:x val="0.45883151862255611"/>
              <c:y val="0.6848040622091882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8816"/>
        <c:crosses val="autoZero"/>
        <c:auto val="1"/>
        <c:lblAlgn val="ctr"/>
        <c:lblOffset val="100"/>
        <c:noMultiLvlLbl val="0"/>
      </c:catAx>
      <c:valAx>
        <c:axId val="528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a:t>Total Amount in USD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99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USAID Honduras Funding by U.S. Category: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'By US Category'!$A$2</c:f>
              <c:strCache>
                <c:ptCount val="1"/>
                <c:pt idx="0">
                  <c:v>Democracy, Human Rights, and Governance</c:v>
                </c:pt>
              </c:strCache>
            </c:strRef>
          </c:tx>
          <c:spPr>
            <a:solidFill>
              <a:schemeClr val="accent1"/>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Category'!$B$2:$L$2</c:f>
              <c:numCache>
                <c:formatCode>"$"#,##0</c:formatCode>
                <c:ptCount val="11"/>
                <c:pt idx="0">
                  <c:v>7785016</c:v>
                </c:pt>
                <c:pt idx="1">
                  <c:v>17969780</c:v>
                </c:pt>
                <c:pt idx="2">
                  <c:v>27392571</c:v>
                </c:pt>
                <c:pt idx="3">
                  <c:v>26285403</c:v>
                </c:pt>
                <c:pt idx="4">
                  <c:v>40615593</c:v>
                </c:pt>
                <c:pt idx="5">
                  <c:v>51577798</c:v>
                </c:pt>
                <c:pt idx="6">
                  <c:v>63263376</c:v>
                </c:pt>
                <c:pt idx="7">
                  <c:v>50239087</c:v>
                </c:pt>
                <c:pt idx="8">
                  <c:v>23176964</c:v>
                </c:pt>
                <c:pt idx="9">
                  <c:v>29469019</c:v>
                </c:pt>
                <c:pt idx="10">
                  <c:v>25782166</c:v>
                </c:pt>
              </c:numCache>
            </c:numRef>
          </c:val>
          <c:extLst>
            <c:ext xmlns:c16="http://schemas.microsoft.com/office/drawing/2014/chart" uri="{C3380CC4-5D6E-409C-BE32-E72D297353CC}">
              <c16:uniqueId val="{00000000-510F-6640-A79F-FEDC935B61B7}"/>
            </c:ext>
          </c:extLst>
        </c:ser>
        <c:ser>
          <c:idx val="1"/>
          <c:order val="1"/>
          <c:tx>
            <c:strRef>
              <c:f>'By US Category'!$A$3</c:f>
              <c:strCache>
                <c:ptCount val="1"/>
                <c:pt idx="0">
                  <c:v>Economic Development</c:v>
                </c:pt>
              </c:strCache>
            </c:strRef>
          </c:tx>
          <c:spPr>
            <a:solidFill>
              <a:schemeClr val="accent2"/>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Category'!$B$3:$L$3</c:f>
              <c:numCache>
                <c:formatCode>"$"#,##0</c:formatCode>
                <c:ptCount val="11"/>
                <c:pt idx="0">
                  <c:v>12721722</c:v>
                </c:pt>
                <c:pt idx="1">
                  <c:v>28719778</c:v>
                </c:pt>
                <c:pt idx="2">
                  <c:v>18998272</c:v>
                </c:pt>
                <c:pt idx="3">
                  <c:v>12465678</c:v>
                </c:pt>
                <c:pt idx="4">
                  <c:v>47466078</c:v>
                </c:pt>
                <c:pt idx="5">
                  <c:v>20755225</c:v>
                </c:pt>
                <c:pt idx="6">
                  <c:v>29028876</c:v>
                </c:pt>
                <c:pt idx="7">
                  <c:v>30684041</c:v>
                </c:pt>
                <c:pt idx="8">
                  <c:v>10468464</c:v>
                </c:pt>
                <c:pt idx="9">
                  <c:v>19120135</c:v>
                </c:pt>
                <c:pt idx="10">
                  <c:v>32084089</c:v>
                </c:pt>
              </c:numCache>
            </c:numRef>
          </c:val>
          <c:extLst>
            <c:ext xmlns:c16="http://schemas.microsoft.com/office/drawing/2014/chart" uri="{C3380CC4-5D6E-409C-BE32-E72D297353CC}">
              <c16:uniqueId val="{00000001-510F-6640-A79F-FEDC935B61B7}"/>
            </c:ext>
          </c:extLst>
        </c:ser>
        <c:ser>
          <c:idx val="2"/>
          <c:order val="2"/>
          <c:tx>
            <c:strRef>
              <c:f>'By US Category'!$A$4</c:f>
              <c:strCache>
                <c:ptCount val="1"/>
                <c:pt idx="0">
                  <c:v>Program Support</c:v>
                </c:pt>
              </c:strCache>
            </c:strRef>
          </c:tx>
          <c:spPr>
            <a:solidFill>
              <a:schemeClr val="accent3"/>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Category'!$B$4:$L$4</c:f>
              <c:numCache>
                <c:formatCode>"$"#,##0</c:formatCode>
                <c:ptCount val="11"/>
                <c:pt idx="0">
                  <c:v>9681687</c:v>
                </c:pt>
                <c:pt idx="1">
                  <c:v>11036565</c:v>
                </c:pt>
                <c:pt idx="2">
                  <c:v>10775736</c:v>
                </c:pt>
                <c:pt idx="3">
                  <c:v>11524858</c:v>
                </c:pt>
                <c:pt idx="4">
                  <c:v>15940991</c:v>
                </c:pt>
                <c:pt idx="5">
                  <c:v>17079746</c:v>
                </c:pt>
                <c:pt idx="6">
                  <c:v>18735725</c:v>
                </c:pt>
                <c:pt idx="7">
                  <c:v>21061045</c:v>
                </c:pt>
                <c:pt idx="8">
                  <c:v>15826190</c:v>
                </c:pt>
                <c:pt idx="9">
                  <c:v>28749844</c:v>
                </c:pt>
                <c:pt idx="10">
                  <c:v>30960085</c:v>
                </c:pt>
              </c:numCache>
            </c:numRef>
          </c:val>
          <c:extLst>
            <c:ext xmlns:c16="http://schemas.microsoft.com/office/drawing/2014/chart" uri="{C3380CC4-5D6E-409C-BE32-E72D297353CC}">
              <c16:uniqueId val="{00000002-510F-6640-A79F-FEDC935B61B7}"/>
            </c:ext>
          </c:extLst>
        </c:ser>
        <c:ser>
          <c:idx val="3"/>
          <c:order val="3"/>
          <c:tx>
            <c:strRef>
              <c:f>'By US Category'!$A$5</c:f>
              <c:strCache>
                <c:ptCount val="1"/>
                <c:pt idx="0">
                  <c:v>Health</c:v>
                </c:pt>
              </c:strCache>
            </c:strRef>
          </c:tx>
          <c:spPr>
            <a:solidFill>
              <a:schemeClr val="accent4"/>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Category'!$B$5:$L$5</c:f>
              <c:numCache>
                <c:formatCode>"$"#,##0</c:formatCode>
                <c:ptCount val="11"/>
                <c:pt idx="0">
                  <c:v>14508584</c:v>
                </c:pt>
                <c:pt idx="1">
                  <c:v>20988615</c:v>
                </c:pt>
                <c:pt idx="2">
                  <c:v>11576775</c:v>
                </c:pt>
                <c:pt idx="3">
                  <c:v>13738288</c:v>
                </c:pt>
                <c:pt idx="4">
                  <c:v>12425690</c:v>
                </c:pt>
                <c:pt idx="5">
                  <c:v>19441608</c:v>
                </c:pt>
                <c:pt idx="6">
                  <c:v>15551996</c:v>
                </c:pt>
                <c:pt idx="7">
                  <c:v>5028205</c:v>
                </c:pt>
                <c:pt idx="8">
                  <c:v>6961253</c:v>
                </c:pt>
                <c:pt idx="9">
                  <c:v>19728143</c:v>
                </c:pt>
                <c:pt idx="10">
                  <c:v>13862167</c:v>
                </c:pt>
              </c:numCache>
            </c:numRef>
          </c:val>
          <c:extLst>
            <c:ext xmlns:c16="http://schemas.microsoft.com/office/drawing/2014/chart" uri="{C3380CC4-5D6E-409C-BE32-E72D297353CC}">
              <c16:uniqueId val="{00000003-510F-6640-A79F-FEDC935B61B7}"/>
            </c:ext>
          </c:extLst>
        </c:ser>
        <c:ser>
          <c:idx val="4"/>
          <c:order val="4"/>
          <c:tx>
            <c:strRef>
              <c:f>'By US Category'!$A$6</c:f>
              <c:strCache>
                <c:ptCount val="1"/>
                <c:pt idx="0">
                  <c:v>Peace and Security</c:v>
                </c:pt>
              </c:strCache>
            </c:strRef>
          </c:tx>
          <c:spPr>
            <a:solidFill>
              <a:schemeClr val="accent5"/>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Category'!$B$6:$L$6</c:f>
              <c:numCache>
                <c:formatCode>"$"#,##0</c:formatCode>
                <c:ptCount val="11"/>
                <c:pt idx="0">
                  <c:v>11658173</c:v>
                </c:pt>
                <c:pt idx="1">
                  <c:v>11115875</c:v>
                </c:pt>
                <c:pt idx="2">
                  <c:v>12146863</c:v>
                </c:pt>
                <c:pt idx="3">
                  <c:v>22307798</c:v>
                </c:pt>
                <c:pt idx="4">
                  <c:v>17886567</c:v>
                </c:pt>
                <c:pt idx="5">
                  <c:v>20503944</c:v>
                </c:pt>
                <c:pt idx="6">
                  <c:v>10500122</c:v>
                </c:pt>
                <c:pt idx="7">
                  <c:v>7733626</c:v>
                </c:pt>
                <c:pt idx="8">
                  <c:v>3623758</c:v>
                </c:pt>
                <c:pt idx="9">
                  <c:v>12369370</c:v>
                </c:pt>
                <c:pt idx="10">
                  <c:v>18596387</c:v>
                </c:pt>
              </c:numCache>
            </c:numRef>
          </c:val>
          <c:extLst>
            <c:ext xmlns:c16="http://schemas.microsoft.com/office/drawing/2014/chart" uri="{C3380CC4-5D6E-409C-BE32-E72D297353CC}">
              <c16:uniqueId val="{00000004-510F-6640-A79F-FEDC935B61B7}"/>
            </c:ext>
          </c:extLst>
        </c:ser>
        <c:ser>
          <c:idx val="5"/>
          <c:order val="5"/>
          <c:tx>
            <c:strRef>
              <c:f>'By US Category'!$A$7</c:f>
              <c:strCache>
                <c:ptCount val="1"/>
                <c:pt idx="0">
                  <c:v>Education and Social Services</c:v>
                </c:pt>
              </c:strCache>
            </c:strRef>
          </c:tx>
          <c:spPr>
            <a:solidFill>
              <a:schemeClr val="accent6"/>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Category'!$B$7:$L$7</c:f>
              <c:numCache>
                <c:formatCode>"$"#,##0</c:formatCode>
                <c:ptCount val="11"/>
                <c:pt idx="0">
                  <c:v>5166372</c:v>
                </c:pt>
                <c:pt idx="1">
                  <c:v>10226063</c:v>
                </c:pt>
                <c:pt idx="2">
                  <c:v>16430185</c:v>
                </c:pt>
                <c:pt idx="3">
                  <c:v>11898936</c:v>
                </c:pt>
                <c:pt idx="4">
                  <c:v>9759153</c:v>
                </c:pt>
                <c:pt idx="5">
                  <c:v>12125496</c:v>
                </c:pt>
                <c:pt idx="6">
                  <c:v>11194721</c:v>
                </c:pt>
                <c:pt idx="7">
                  <c:v>23134430</c:v>
                </c:pt>
                <c:pt idx="8">
                  <c:v>13815673</c:v>
                </c:pt>
                <c:pt idx="9">
                  <c:v>9560711</c:v>
                </c:pt>
                <c:pt idx="10">
                  <c:v>10314632</c:v>
                </c:pt>
              </c:numCache>
            </c:numRef>
          </c:val>
          <c:extLst>
            <c:ext xmlns:c16="http://schemas.microsoft.com/office/drawing/2014/chart" uri="{C3380CC4-5D6E-409C-BE32-E72D297353CC}">
              <c16:uniqueId val="{00000005-510F-6640-A79F-FEDC935B61B7}"/>
            </c:ext>
          </c:extLst>
        </c:ser>
        <c:ser>
          <c:idx val="6"/>
          <c:order val="6"/>
          <c:tx>
            <c:strRef>
              <c:f>'By US Category'!$A$8</c:f>
              <c:strCache>
                <c:ptCount val="1"/>
                <c:pt idx="0">
                  <c:v>Humanitarian Assistance</c:v>
                </c:pt>
              </c:strCache>
            </c:strRef>
          </c:tx>
          <c:spPr>
            <a:solidFill>
              <a:schemeClr val="accent1">
                <a:lumMod val="60000"/>
              </a:schemeClr>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Category'!$B$8:$L$8</c:f>
              <c:numCache>
                <c:formatCode>"$"#,##0</c:formatCode>
                <c:ptCount val="11"/>
                <c:pt idx="0">
                  <c:v>358015</c:v>
                </c:pt>
                <c:pt idx="1">
                  <c:v>580878</c:v>
                </c:pt>
                <c:pt idx="2">
                  <c:v>876836</c:v>
                </c:pt>
                <c:pt idx="3">
                  <c:v>984204</c:v>
                </c:pt>
                <c:pt idx="4">
                  <c:v>1411472</c:v>
                </c:pt>
                <c:pt idx="5">
                  <c:v>2500685</c:v>
                </c:pt>
                <c:pt idx="6">
                  <c:v>4691165</c:v>
                </c:pt>
                <c:pt idx="7">
                  <c:v>3153322</c:v>
                </c:pt>
                <c:pt idx="8">
                  <c:v>9186660</c:v>
                </c:pt>
                <c:pt idx="9">
                  <c:v>37962506</c:v>
                </c:pt>
                <c:pt idx="10">
                  <c:v>48032418</c:v>
                </c:pt>
              </c:numCache>
            </c:numRef>
          </c:val>
          <c:extLst>
            <c:ext xmlns:c16="http://schemas.microsoft.com/office/drawing/2014/chart" uri="{C3380CC4-5D6E-409C-BE32-E72D297353CC}">
              <c16:uniqueId val="{00000006-510F-6640-A79F-FEDC935B61B7}"/>
            </c:ext>
          </c:extLst>
        </c:ser>
        <c:ser>
          <c:idx val="7"/>
          <c:order val="7"/>
          <c:tx>
            <c:strRef>
              <c:f>'By US Category'!$A$9</c:f>
              <c:strCache>
                <c:ptCount val="1"/>
                <c:pt idx="0">
                  <c:v>Environment</c:v>
                </c:pt>
              </c:strCache>
            </c:strRef>
          </c:tx>
          <c:spPr>
            <a:solidFill>
              <a:schemeClr val="accent2">
                <a:lumMod val="60000"/>
              </a:schemeClr>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Category'!$B$9:$L$9</c:f>
              <c:numCache>
                <c:formatCode>"$"#,##0</c:formatCode>
                <c:ptCount val="11"/>
                <c:pt idx="0">
                  <c:v>705512</c:v>
                </c:pt>
                <c:pt idx="1">
                  <c:v>4673547</c:v>
                </c:pt>
                <c:pt idx="2">
                  <c:v>3833489</c:v>
                </c:pt>
                <c:pt idx="3">
                  <c:v>7144230</c:v>
                </c:pt>
                <c:pt idx="4">
                  <c:v>6633481</c:v>
                </c:pt>
                <c:pt idx="5">
                  <c:v>6397390</c:v>
                </c:pt>
                <c:pt idx="6">
                  <c:v>5976225</c:v>
                </c:pt>
                <c:pt idx="7">
                  <c:v>5092809</c:v>
                </c:pt>
                <c:pt idx="8">
                  <c:v>1207277</c:v>
                </c:pt>
                <c:pt idx="9">
                  <c:v>475721</c:v>
                </c:pt>
                <c:pt idx="10">
                  <c:v>333575</c:v>
                </c:pt>
              </c:numCache>
            </c:numRef>
          </c:val>
          <c:extLst>
            <c:ext xmlns:c16="http://schemas.microsoft.com/office/drawing/2014/chart" uri="{C3380CC4-5D6E-409C-BE32-E72D297353CC}">
              <c16:uniqueId val="{00000007-510F-6640-A79F-FEDC935B61B7}"/>
            </c:ext>
          </c:extLst>
        </c:ser>
        <c:ser>
          <c:idx val="8"/>
          <c:order val="8"/>
          <c:tx>
            <c:strRef>
              <c:f>'By US Category'!$A$10</c:f>
              <c:strCache>
                <c:ptCount val="1"/>
                <c:pt idx="0">
                  <c:v>Multi-sector</c:v>
                </c:pt>
              </c:strCache>
            </c:strRef>
          </c:tx>
          <c:spPr>
            <a:solidFill>
              <a:srgbClr val="7030A0"/>
            </a:solidFill>
            <a:ln>
              <a:noFill/>
            </a:ln>
            <a:effectLst/>
          </c:spPr>
          <c:invertIfNegative val="0"/>
          <c:cat>
            <c:strRef>
              <c:f>'By US Category'!$B$1:$L$1</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 US Category'!$B$10:$L$10</c:f>
              <c:numCache>
                <c:formatCode>"$"#,##0</c:formatCode>
                <c:ptCount val="11"/>
                <c:pt idx="1">
                  <c:v>568473</c:v>
                </c:pt>
                <c:pt idx="3">
                  <c:v>33000</c:v>
                </c:pt>
                <c:pt idx="4">
                  <c:v>29000</c:v>
                </c:pt>
                <c:pt idx="8">
                  <c:v>53004</c:v>
                </c:pt>
                <c:pt idx="9">
                  <c:v>136566</c:v>
                </c:pt>
                <c:pt idx="10">
                  <c:v>217434</c:v>
                </c:pt>
              </c:numCache>
            </c:numRef>
          </c:val>
          <c:extLst>
            <c:ext xmlns:c16="http://schemas.microsoft.com/office/drawing/2014/chart" uri="{C3380CC4-5D6E-409C-BE32-E72D297353CC}">
              <c16:uniqueId val="{00000008-510F-6640-A79F-FEDC935B61B7}"/>
            </c:ext>
          </c:extLst>
        </c:ser>
        <c:dLbls>
          <c:showLegendKey val="0"/>
          <c:showVal val="0"/>
          <c:showCatName val="0"/>
          <c:showSerName val="0"/>
          <c:showPercent val="0"/>
          <c:showBubbleSize val="0"/>
        </c:dLbls>
        <c:gapWidth val="150"/>
        <c:overlap val="100"/>
        <c:axId val="37504080"/>
        <c:axId val="36900192"/>
      </c:barChart>
      <c:catAx>
        <c:axId val="375040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dirty="0"/>
                  <a:t>US Category</a:t>
                </a:r>
                <a:r>
                  <a:rPr lang="en-US" sz="1200" b="1" baseline="0" dirty="0"/>
                  <a:t> Names</a:t>
                </a:r>
                <a:endParaRPr lang="en-US" sz="1200" b="1" dirty="0"/>
              </a:p>
            </c:rich>
          </c:tx>
          <c:layout>
            <c:manualLayout>
              <c:xMode val="edge"/>
              <c:yMode val="edge"/>
              <c:x val="0.44611670440280882"/>
              <c:y val="0.8191351606535096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900192"/>
        <c:crosses val="autoZero"/>
        <c:auto val="1"/>
        <c:lblAlgn val="ctr"/>
        <c:lblOffset val="100"/>
        <c:noMultiLvlLbl val="0"/>
      </c:catAx>
      <c:valAx>
        <c:axId val="36900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Total</a:t>
                </a:r>
                <a:r>
                  <a:rPr lang="en-US" sz="1200" baseline="0"/>
                  <a:t> Amount in USD</a:t>
                </a:r>
                <a:endParaRPr lang="en-US" sz="120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04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2/22/24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1825818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182414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archiv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hyperlink" Target="https://www.usaid.gov/honduras/our-work/citizen-security" TargetMode="External"/><Relationship Id="rId13" Type="http://schemas.openxmlformats.org/officeDocument/2006/relationships/hyperlink" Target="https://www.usaid.gov/honduras/our-work" TargetMode="External"/><Relationship Id="rId3" Type="http://schemas.openxmlformats.org/officeDocument/2006/relationships/image" Target="../media/image2.png"/><Relationship Id="rId7" Type="http://schemas.openxmlformats.org/officeDocument/2006/relationships/hyperlink" Target="https://www.usaid.gov/honduras" TargetMode="External"/><Relationship Id="rId12" Type="http://schemas.openxmlformats.org/officeDocument/2006/relationships/hyperlink" Target="https://www.usaid.gov/honduras/our-work/educ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www.usaid.gov/honduras/our-work/anti-corruption" TargetMode="External"/><Relationship Id="rId5" Type="http://schemas.openxmlformats.org/officeDocument/2006/relationships/image" Target="../media/image4.png"/><Relationship Id="rId15" Type="http://schemas.openxmlformats.org/officeDocument/2006/relationships/hyperlink" Target="https://www.usaid.gov/honduras/newsroom/key-documents" TargetMode="External"/><Relationship Id="rId10" Type="http://schemas.openxmlformats.org/officeDocument/2006/relationships/hyperlink" Target="https://www.usaid.gov/honduras/our-work/economic-growth" TargetMode="External"/><Relationship Id="rId4" Type="http://schemas.openxmlformats.org/officeDocument/2006/relationships/image" Target="../media/image3.svg"/><Relationship Id="rId9" Type="http://schemas.openxmlformats.org/officeDocument/2006/relationships/hyperlink" Target="https://www.usaid.gov/honduras/our-work/democracy-and-governance" TargetMode="External"/><Relationship Id="rId14" Type="http://schemas.openxmlformats.org/officeDocument/2006/relationships/hyperlink" Target="https://www.usaid.gov/sites/default/files/2022-05/Honduras_External_Fact_Sheet_-_November_2017.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1.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reignassistance.gov/data#tab-query" TargetMode="Externa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hyperlink" Target="https://www.foreignassistance.gov/data#tab-que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lang="en-US" sz="5600" cap="small" dirty="0">
                <a:solidFill>
                  <a:schemeClr val="bg1"/>
                </a:solidFill>
              </a:rPr>
              <a:t>U.S. Foreign Assistance to Honduras</a:t>
            </a:r>
            <a:br>
              <a:rPr lang="en-US" sz="5600" cap="small" dirty="0">
                <a:solidFill>
                  <a:schemeClr val="bg1"/>
                </a:solidFill>
              </a:rPr>
            </a:br>
            <a:r>
              <a:rPr lang="en-US" sz="2000" cap="small" dirty="0">
                <a:solidFill>
                  <a:schemeClr val="bg1"/>
                </a:solidFill>
              </a:rPr>
              <a:t>A Preliminary overview of Publicly Available data</a:t>
            </a:r>
            <a:endParaRPr lang="en-US" sz="20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(12/13/2023)</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dirty="0">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ARC open government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472405"/>
            <a:ext cx="11451429" cy="5139869"/>
          </a:xfrm>
          <a:prstGeom prst="rect">
            <a:avLst/>
          </a:prstGeom>
          <a:noFill/>
        </p:spPr>
        <p:txBody>
          <a:bodyPr wrap="square" rtlCol="0">
            <a:spAutoFit/>
          </a:bodyPr>
          <a:lstStyle/>
          <a:p>
            <a:pPr marL="342900" indent="-342900">
              <a:buFont typeface="Arial" panose="020B0604020202020204" pitchFamily="34" charset="0"/>
              <a:buChar char="•"/>
            </a:pPr>
            <a:r>
              <a:rPr lang="en-US" sz="2200" dirty="0"/>
              <a:t>Our research is informed by the idea that open government is key to informing locally-led development </a:t>
            </a:r>
          </a:p>
          <a:p>
            <a:pPr marL="342900" indent="-342900">
              <a:buFont typeface="Arial" panose="020B0604020202020204" pitchFamily="34" charset="0"/>
              <a:buChar char="•"/>
            </a:pPr>
            <a:r>
              <a:rPr lang="en-US" sz="2200" dirty="0"/>
              <a:t>Our pilot project:</a:t>
            </a:r>
          </a:p>
          <a:p>
            <a:pPr marL="800100" lvl="1" indent="-342900">
              <a:buFont typeface="Courier New" panose="02070309020205020404" pitchFamily="49" charset="0"/>
              <a:buChar char="o"/>
            </a:pPr>
            <a:r>
              <a:rPr lang="en-US" sz="2000" dirty="0"/>
              <a:t>Has analyzed nine countries</a:t>
            </a:r>
          </a:p>
          <a:p>
            <a:pPr marL="800100" lvl="1" indent="-342900">
              <a:buFont typeface="Courier New" panose="02070309020205020404" pitchFamily="49" charset="0"/>
              <a:buChar char="o"/>
            </a:pPr>
            <a:r>
              <a:rPr lang="en-US" sz="2000" dirty="0"/>
              <a:t>Focuses on USAID, but includes analysis of foreign assistance across US agencies</a:t>
            </a:r>
          </a:p>
          <a:p>
            <a:pPr marL="800100" lvl="1" indent="-342900">
              <a:buFont typeface="Courier New" panose="02070309020205020404" pitchFamily="49" charset="0"/>
              <a:buChar char="o"/>
            </a:pPr>
            <a:r>
              <a:rPr lang="en-US" sz="2000" dirty="0"/>
              <a:t>Reviews public USAID project information using an open government perspective to take stock of data availability and accessibility </a:t>
            </a:r>
          </a:p>
          <a:p>
            <a:pPr marL="800100" lvl="1" indent="-342900">
              <a:buFont typeface="Courier New" panose="02070309020205020404" pitchFamily="49" charset="0"/>
              <a:buChar char="o"/>
            </a:pPr>
            <a:r>
              <a:rPr lang="en-US" sz="2000" dirty="0"/>
              <a:t>Connects the dots across different public U.S. government data sources to analyze sectoral priorities and localization patterns of bilateral aid</a:t>
            </a:r>
          </a:p>
          <a:p>
            <a:pPr marL="342900" indent="-342900">
              <a:buFont typeface="Arial" panose="020B0604020202020204" pitchFamily="34" charset="0"/>
              <a:buChar char="•"/>
            </a:pPr>
            <a:r>
              <a:rPr lang="en-US" sz="2200" dirty="0"/>
              <a:t>Across cases we have found:</a:t>
            </a:r>
          </a:p>
          <a:p>
            <a:pPr marL="800100" lvl="1" indent="-342900">
              <a:buFont typeface="Courier New" panose="02070309020205020404" pitchFamily="49" charset="0"/>
              <a:buChar char="o"/>
            </a:pPr>
            <a:r>
              <a:rPr lang="en-US" sz="2000" dirty="0"/>
              <a:t>Public information about USAID projects is split between multiple government sites: USAID’s country mission sites provide descriptive project information, </a:t>
            </a:r>
            <a:r>
              <a:rPr lang="en-US" sz="2000" dirty="0" err="1"/>
              <a:t>ForeignAssistance.gov</a:t>
            </a:r>
            <a:r>
              <a:rPr lang="en-US" sz="2000" dirty="0"/>
              <a:t> provides consistent annual budget data, and </a:t>
            </a:r>
            <a:r>
              <a:rPr lang="en-US" sz="2000" dirty="0" err="1"/>
              <a:t>USASpending.gov</a:t>
            </a:r>
            <a:r>
              <a:rPr lang="en-US" sz="2000" dirty="0"/>
              <a:t> provides sub-recipient data</a:t>
            </a:r>
          </a:p>
          <a:p>
            <a:pPr marL="800100" lvl="1" indent="-342900">
              <a:buFont typeface="Courier New" panose="02070309020205020404" pitchFamily="49" charset="0"/>
              <a:buChar char="o"/>
            </a:pPr>
            <a:r>
              <a:rPr lang="en-US" sz="2000" b="0" i="0" dirty="0">
                <a:solidFill>
                  <a:srgbClr val="000000"/>
                </a:solidFill>
                <a:effectLst/>
              </a:rPr>
              <a:t>The US category called "Peace and Security" includes different funding streams including:  security/counter-narcotics and peace-related (the latter of which typically receives less funding)</a:t>
            </a:r>
            <a:endParaRPr lang="en-US" sz="2200" dirty="0"/>
          </a:p>
        </p:txBody>
      </p:sp>
    </p:spTree>
    <p:extLst>
      <p:ext uri="{BB962C8B-B14F-4D97-AF65-F5344CB8AC3E}">
        <p14:creationId xmlns:p14="http://schemas.microsoft.com/office/powerpoint/2010/main" val="210546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 foreign assistance to Honduras: Preliminary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477969" y="1632978"/>
            <a:ext cx="11236062" cy="4508927"/>
          </a:xfrm>
          <a:prstGeom prst="rect">
            <a:avLst/>
          </a:prstGeom>
          <a:noFill/>
        </p:spPr>
        <p:txBody>
          <a:bodyPr wrap="square" rtlCol="0">
            <a:spAutoFit/>
          </a:bodyPr>
          <a:lstStyle/>
          <a:p>
            <a:r>
              <a:rPr lang="en-US" sz="2050" b="1" dirty="0"/>
              <a:t>Our pilot project reviewed three data sources to offer preliminary analysis </a:t>
            </a:r>
            <a:r>
              <a:rPr lang="en-US" sz="2050" b="1"/>
              <a:t>of U.S. </a:t>
            </a:r>
            <a:r>
              <a:rPr lang="en-US" sz="2050" b="1" dirty="0"/>
              <a:t>funding to Honduras</a:t>
            </a:r>
          </a:p>
          <a:p>
            <a:pPr marL="285750" indent="-285750">
              <a:buFont typeface="Arial" panose="020B0604020202020204" pitchFamily="34" charset="0"/>
              <a:buChar char="•"/>
            </a:pPr>
            <a:r>
              <a:rPr lang="en-US" sz="2050" i="1" dirty="0"/>
              <a:t>Review of USAID Honduras’ official website* to assess the quality and breadth of information available</a:t>
            </a:r>
          </a:p>
          <a:p>
            <a:pPr marL="742950" lvl="1" indent="-285750">
              <a:buFont typeface="Courier New" panose="02070309020205020404" pitchFamily="49" charset="0"/>
              <a:buChar char="o"/>
            </a:pPr>
            <a:r>
              <a:rPr lang="en-US" sz="2050" dirty="0"/>
              <a:t>USAID Honduras’ official page ranks among the least detailed of the dedicated mission pages reviewed during this pilot project</a:t>
            </a:r>
          </a:p>
          <a:p>
            <a:pPr marL="285750" indent="-285750">
              <a:buFont typeface="Arial" panose="020B0604020202020204" pitchFamily="34" charset="0"/>
              <a:buChar char="•"/>
            </a:pPr>
            <a:r>
              <a:rPr lang="en-US" sz="2050" i="1" dirty="0"/>
              <a:t>Review of USAID’s localization data to assess direct funding to local partners</a:t>
            </a:r>
          </a:p>
          <a:p>
            <a:pPr marL="742950" lvl="1" indent="-285750">
              <a:buFont typeface="Courier New" panose="02070309020205020404" pitchFamily="49" charset="0"/>
              <a:buChar char="o"/>
            </a:pPr>
            <a:r>
              <a:rPr lang="en-US" sz="2050" dirty="0"/>
              <a:t>USAID Honduras’ direct local funding percentage in 2021 was greater than USAID’s global average for the year, but lower than the global average in 2022. Both figures were well below the agency’s 25% goal</a:t>
            </a:r>
            <a:endParaRPr lang="en-US" sz="2050" i="1" dirty="0"/>
          </a:p>
          <a:p>
            <a:pPr marL="285750" indent="-285750">
              <a:buFont typeface="Arial" panose="020B0604020202020204" pitchFamily="34" charset="0"/>
              <a:buChar char="•"/>
            </a:pPr>
            <a:r>
              <a:rPr lang="en-US" sz="2050" i="1" dirty="0"/>
              <a:t>Review of </a:t>
            </a:r>
            <a:r>
              <a:rPr lang="en-US" sz="2050" i="1" dirty="0" err="1"/>
              <a:t>ForeignAssistance.gov</a:t>
            </a:r>
            <a:r>
              <a:rPr lang="en-US" sz="2050" i="1" dirty="0"/>
              <a:t> data to assess funding trends by category and by managing agency</a:t>
            </a:r>
          </a:p>
          <a:p>
            <a:pPr marL="742950" lvl="1" indent="-285750">
              <a:buFont typeface="Courier New" panose="02070309020205020404" pitchFamily="49" charset="0"/>
              <a:buChar char="o"/>
            </a:pPr>
            <a:r>
              <a:rPr lang="en-US" sz="2050" dirty="0"/>
              <a:t>USAID manages the most foreign assistance to Honduras annually, with Democracy, Human Rights, &amp; Governance and Economic Development the top two funded categories</a:t>
            </a:r>
          </a:p>
        </p:txBody>
      </p:sp>
      <p:sp>
        <p:nvSpPr>
          <p:cNvPr id="4" name="TextBox 3">
            <a:extLst>
              <a:ext uri="{FF2B5EF4-FFF2-40B4-BE49-F238E27FC236}">
                <a16:creationId xmlns:a16="http://schemas.microsoft.com/office/drawing/2014/main" id="{E650E821-D16C-458C-2551-F144281E51FF}"/>
              </a:ext>
            </a:extLst>
          </p:cNvPr>
          <p:cNvSpPr txBox="1"/>
          <p:nvPr/>
        </p:nvSpPr>
        <p:spPr>
          <a:xfrm>
            <a:off x="131301" y="6307281"/>
            <a:ext cx="11929398" cy="830997"/>
          </a:xfrm>
          <a:prstGeom prst="rect">
            <a:avLst/>
          </a:prstGeom>
          <a:noFill/>
        </p:spPr>
        <p:txBody>
          <a:bodyPr wrap="square" rtlCol="0">
            <a:spAutoFit/>
          </a:bodyPr>
          <a:lstStyle/>
          <a:p>
            <a:r>
              <a:rPr lang="en-US" sz="1500" b="1" dirty="0"/>
              <a:t>Note*: </a:t>
            </a:r>
            <a:r>
              <a:rPr lang="en-US" sz="1500" dirty="0"/>
              <a:t>This review is of a version of the USAID webpage that existed shortly before slight changes to the site occurred. The </a:t>
            </a:r>
            <a:r>
              <a:rPr lang="en-US" sz="1500" dirty="0">
                <a:hlinkClick r:id="rId7"/>
              </a:rPr>
              <a:t>Internet Archive </a:t>
            </a:r>
            <a:r>
              <a:rPr lang="en-US" sz="1500" dirty="0"/>
              <a:t>can be used to confirm the following analysis and cross-reference the changes</a:t>
            </a:r>
          </a:p>
          <a:p>
            <a:endParaRPr lang="en-US" dirty="0"/>
          </a:p>
        </p:txBody>
      </p:sp>
    </p:spTree>
    <p:extLst>
      <p:ext uri="{BB962C8B-B14F-4D97-AF65-F5344CB8AC3E}">
        <p14:creationId xmlns:p14="http://schemas.microsoft.com/office/powerpoint/2010/main" val="141518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Honduras website information</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584781"/>
            <a:ext cx="12192000" cy="246221"/>
          </a:xfrm>
          <a:prstGeom prst="rect">
            <a:avLst/>
          </a:prstGeom>
          <a:noFill/>
        </p:spPr>
        <p:txBody>
          <a:bodyPr wrap="square" rtlCol="0">
            <a:spAutoFit/>
          </a:bodyPr>
          <a:lstStyle/>
          <a:p>
            <a:r>
              <a:rPr lang="en-US" sz="1000" b="1" dirty="0"/>
              <a:t>Source</a:t>
            </a:r>
            <a:r>
              <a:rPr lang="en-US" sz="1000" dirty="0"/>
              <a:t>: https://</a:t>
            </a:r>
            <a:r>
              <a:rPr lang="en-US" sz="1000" dirty="0" err="1"/>
              <a:t>www.usaid.gov</a:t>
            </a:r>
            <a:r>
              <a:rPr lang="en-US" sz="1000" dirty="0"/>
              <a:t>/</a:t>
            </a:r>
            <a:r>
              <a:rPr lang="en-US" sz="1000" dirty="0" err="1"/>
              <a:t>honduras</a:t>
            </a:r>
            <a:r>
              <a:rPr lang="en-US" sz="1000" dirty="0"/>
              <a:t> (accessed December 7, 2023); *Note: This page does not include a link to the Education page.</a:t>
            </a:r>
          </a:p>
        </p:txBody>
      </p:sp>
      <p:sp>
        <p:nvSpPr>
          <p:cNvPr id="9" name="TextBox 8">
            <a:extLst>
              <a:ext uri="{FF2B5EF4-FFF2-40B4-BE49-F238E27FC236}">
                <a16:creationId xmlns:a16="http://schemas.microsoft.com/office/drawing/2014/main" id="{AE5D15C4-73AE-A75D-E051-FD537AA8B824}"/>
              </a:ext>
            </a:extLst>
          </p:cNvPr>
          <p:cNvSpPr txBox="1"/>
          <p:nvPr/>
        </p:nvSpPr>
        <p:spPr>
          <a:xfrm>
            <a:off x="262602" y="1446804"/>
            <a:ext cx="11461173" cy="5632311"/>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7"/>
              </a:rPr>
              <a:t>USAID Honduras</a:t>
            </a:r>
            <a:r>
              <a:rPr lang="en-US" dirty="0"/>
              <a:t>’ website lists five issue areas, each with only perfunctory information:</a:t>
            </a:r>
          </a:p>
          <a:p>
            <a:pPr marL="742950" lvl="1" indent="-285750">
              <a:buFont typeface="Courier New" panose="02070309020205020404" pitchFamily="49" charset="0"/>
              <a:buChar char="o"/>
            </a:pPr>
            <a:r>
              <a:rPr lang="en-US" dirty="0">
                <a:hlinkClick r:id="rId8"/>
              </a:rPr>
              <a:t>Citizen Security</a:t>
            </a:r>
            <a:endParaRPr lang="en-US" dirty="0"/>
          </a:p>
          <a:p>
            <a:pPr marL="742950" lvl="1" indent="-285750">
              <a:buFont typeface="Courier New" panose="02070309020205020404" pitchFamily="49" charset="0"/>
              <a:buChar char="o"/>
            </a:pPr>
            <a:r>
              <a:rPr lang="en-US" dirty="0">
                <a:hlinkClick r:id="rId9"/>
              </a:rPr>
              <a:t>Democracy and Governance</a:t>
            </a:r>
            <a:endParaRPr lang="en-US" dirty="0"/>
          </a:p>
          <a:p>
            <a:pPr marL="742950" lvl="1" indent="-285750">
              <a:buFont typeface="Courier New" panose="02070309020205020404" pitchFamily="49" charset="0"/>
              <a:buChar char="o"/>
            </a:pPr>
            <a:r>
              <a:rPr lang="en-US" dirty="0">
                <a:hlinkClick r:id="rId10"/>
              </a:rPr>
              <a:t>Economic Growth</a:t>
            </a:r>
            <a:endParaRPr lang="en-US" dirty="0"/>
          </a:p>
          <a:p>
            <a:pPr marL="742950" lvl="1" indent="-285750">
              <a:buFont typeface="Courier New" panose="02070309020205020404" pitchFamily="49" charset="0"/>
              <a:buChar char="o"/>
            </a:pPr>
            <a:r>
              <a:rPr lang="en-US" dirty="0">
                <a:hlinkClick r:id="rId11"/>
              </a:rPr>
              <a:t>Anti-Corruption and Transparency</a:t>
            </a:r>
            <a:endParaRPr lang="en-US" dirty="0"/>
          </a:p>
          <a:p>
            <a:pPr marL="742950" lvl="1" indent="-285750">
              <a:buFont typeface="Courier New" panose="02070309020205020404" pitchFamily="49" charset="0"/>
              <a:buChar char="o"/>
            </a:pPr>
            <a:r>
              <a:rPr lang="en-US" dirty="0">
                <a:hlinkClick r:id="rId12"/>
              </a:rPr>
              <a:t>Education</a:t>
            </a:r>
            <a:endParaRPr lang="en-US" dirty="0"/>
          </a:p>
          <a:p>
            <a:pPr marL="285750" indent="-285750">
              <a:buFont typeface="Arial" panose="020B0604020202020204" pitchFamily="34" charset="0"/>
              <a:buChar char="•"/>
            </a:pPr>
            <a:r>
              <a:rPr lang="en-US" dirty="0"/>
              <a:t>The </a:t>
            </a:r>
            <a:r>
              <a:rPr lang="en-US" dirty="0">
                <a:hlinkClick r:id="rId13"/>
              </a:rPr>
              <a:t>Our Work Overview page</a:t>
            </a:r>
            <a:r>
              <a:rPr lang="en-US" dirty="0"/>
              <a:t>* links to a </a:t>
            </a:r>
            <a:r>
              <a:rPr lang="en-US" dirty="0">
                <a:hlinkClick r:id="rId14"/>
              </a:rPr>
              <a:t>14-page fact sheet</a:t>
            </a:r>
            <a:r>
              <a:rPr lang="en-US" dirty="0"/>
              <a:t> (dated November 2017), only available in English</a:t>
            </a:r>
          </a:p>
          <a:p>
            <a:pPr marL="742950" lvl="1" indent="-285750">
              <a:buFont typeface="Courier New" panose="02070309020205020404" pitchFamily="49" charset="0"/>
              <a:buChar char="o"/>
            </a:pPr>
            <a:r>
              <a:rPr lang="en-US" dirty="0"/>
              <a:t>The fact sheet provides information for 29 different projects (detailed on the following slide)</a:t>
            </a:r>
          </a:p>
          <a:p>
            <a:pPr marL="1200150" lvl="2" indent="-285750">
              <a:buFont typeface="Wingdings" pitchFamily="2" charset="2"/>
              <a:buChar char="§"/>
            </a:pPr>
            <a:r>
              <a:rPr lang="en-US" dirty="0"/>
              <a:t>Information for each project includes:</a:t>
            </a:r>
          </a:p>
          <a:p>
            <a:pPr marL="1657350" lvl="3" indent="-285750">
              <a:buFont typeface="Arial" panose="020B0604020202020204" pitchFamily="34" charset="0"/>
              <a:buChar char="•"/>
            </a:pPr>
            <a:r>
              <a:rPr lang="en-US" dirty="0"/>
              <a:t>Project name</a:t>
            </a:r>
          </a:p>
          <a:p>
            <a:pPr marL="1657350" lvl="3" indent="-285750">
              <a:buFont typeface="Arial" panose="020B0604020202020204" pitchFamily="34" charset="0"/>
              <a:buChar char="•"/>
            </a:pPr>
            <a:r>
              <a:rPr lang="en-US" dirty="0"/>
              <a:t>Implementing partner</a:t>
            </a:r>
          </a:p>
          <a:p>
            <a:pPr marL="1657350" lvl="3" indent="-285750">
              <a:buFont typeface="Arial" panose="020B0604020202020204" pitchFamily="34" charset="0"/>
              <a:buChar char="•"/>
            </a:pPr>
            <a:r>
              <a:rPr lang="en-US" dirty="0"/>
              <a:t>Duration</a:t>
            </a:r>
          </a:p>
          <a:p>
            <a:pPr marL="1657350" lvl="3" indent="-285750">
              <a:buFont typeface="Arial" panose="020B0604020202020204" pitchFamily="34" charset="0"/>
              <a:buChar char="•"/>
            </a:pPr>
            <a:r>
              <a:rPr lang="en-US" dirty="0"/>
              <a:t>Total Projected USAID investment</a:t>
            </a:r>
          </a:p>
          <a:p>
            <a:pPr marL="1657350" lvl="3" indent="-285750">
              <a:buFont typeface="Arial" panose="020B0604020202020204" pitchFamily="34" charset="0"/>
              <a:buChar char="•"/>
            </a:pPr>
            <a:r>
              <a:rPr lang="en-US" dirty="0"/>
              <a:t>Paragraph describing the project</a:t>
            </a:r>
          </a:p>
          <a:p>
            <a:pPr marL="1657350" lvl="3" indent="-285750">
              <a:buFont typeface="Arial" panose="020B0604020202020204" pitchFamily="34" charset="0"/>
              <a:buChar char="•"/>
            </a:pPr>
            <a:r>
              <a:rPr lang="en-US" dirty="0"/>
              <a:t>How the project aligns with the Alliance for Prosperity</a:t>
            </a:r>
          </a:p>
          <a:p>
            <a:pPr marL="285750" indent="-285750">
              <a:buFont typeface="Arial" panose="020B0604020202020204" pitchFamily="34" charset="0"/>
              <a:buChar char="•"/>
            </a:pPr>
            <a:r>
              <a:rPr lang="en-US" dirty="0"/>
              <a:t>The </a:t>
            </a:r>
            <a:r>
              <a:rPr lang="en-US" dirty="0">
                <a:hlinkClick r:id="rId15"/>
              </a:rPr>
              <a:t>Key Documents</a:t>
            </a:r>
            <a:r>
              <a:rPr lang="en-US" dirty="0"/>
              <a:t> page contains 13 documents </a:t>
            </a:r>
          </a:p>
          <a:p>
            <a:pPr marL="742950" lvl="1" indent="-285750">
              <a:buFont typeface="Courier New" panose="02070309020205020404" pitchFamily="49" charset="0"/>
              <a:buChar char="o"/>
            </a:pPr>
            <a:r>
              <a:rPr lang="en-US" dirty="0"/>
              <a:t>These documents include a mix of regional and Honduras specific program and strategy information, provided in a mix of English and Spanish</a:t>
            </a:r>
          </a:p>
          <a:p>
            <a:pPr lvl="1"/>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7705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203562"/>
            <a:ext cx="10951624" cy="837796"/>
          </a:xfrm>
        </p:spPr>
        <p:txBody>
          <a:bodyPr>
            <a:noAutofit/>
          </a:bodyPr>
          <a:lstStyle/>
          <a:p>
            <a:r>
              <a:rPr lang="en-US" sz="3500" dirty="0">
                <a:solidFill>
                  <a:srgbClr val="036C9E"/>
                </a:solidFill>
                <a:latin typeface="Myriad Pro SemiCond" panose="020B0503030403020204" pitchFamily="34" charset="0"/>
              </a:rPr>
              <a:t>USAID Honduras: Fact sheet data, November 2017</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4901" y="334661"/>
            <a:ext cx="575598" cy="575598"/>
          </a:xfrm>
          <a:prstGeom prst="rect">
            <a:avLst/>
          </a:prstGeom>
        </p:spPr>
      </p:pic>
      <p:sp>
        <p:nvSpPr>
          <p:cNvPr id="4" name="TextBox 3">
            <a:extLst>
              <a:ext uri="{FF2B5EF4-FFF2-40B4-BE49-F238E27FC236}">
                <a16:creationId xmlns:a16="http://schemas.microsoft.com/office/drawing/2014/main" id="{70188D52-D1F2-CE86-8F43-E86E29D16850}"/>
              </a:ext>
            </a:extLst>
          </p:cNvPr>
          <p:cNvSpPr txBox="1"/>
          <p:nvPr/>
        </p:nvSpPr>
        <p:spPr>
          <a:xfrm>
            <a:off x="0" y="6654438"/>
            <a:ext cx="12192000" cy="246221"/>
          </a:xfrm>
          <a:prstGeom prst="rect">
            <a:avLst/>
          </a:prstGeom>
          <a:noFill/>
        </p:spPr>
        <p:txBody>
          <a:bodyPr wrap="square" rtlCol="0">
            <a:spAutoFit/>
          </a:bodyPr>
          <a:lstStyle/>
          <a:p>
            <a:r>
              <a:rPr lang="en-US" sz="1000" b="1" dirty="0"/>
              <a:t>Source: </a:t>
            </a:r>
            <a:r>
              <a:rPr lang="en-US" sz="1000" dirty="0"/>
              <a:t>https://</a:t>
            </a:r>
            <a:r>
              <a:rPr lang="en-US" sz="1000" dirty="0" err="1"/>
              <a:t>www.usaid.gov</a:t>
            </a:r>
            <a:r>
              <a:rPr lang="en-US" sz="1000" dirty="0"/>
              <a:t>/</a:t>
            </a:r>
            <a:r>
              <a:rPr lang="en-US" sz="1000" dirty="0" err="1"/>
              <a:t>honduras</a:t>
            </a:r>
            <a:r>
              <a:rPr lang="en-US" sz="1000" dirty="0"/>
              <a:t>/documents/</a:t>
            </a:r>
            <a:r>
              <a:rPr lang="en-US" sz="1000" dirty="0" err="1"/>
              <a:t>usaidhonduras</a:t>
            </a:r>
            <a:r>
              <a:rPr lang="en-US" sz="1000" dirty="0"/>
              <a:t>-country-fact-sheet (accessed December 7, 2023); </a:t>
            </a:r>
            <a:r>
              <a:rPr lang="en-US" sz="1000" b="1" dirty="0"/>
              <a:t>Note: </a:t>
            </a:r>
            <a:r>
              <a:rPr lang="en-US" sz="1000" dirty="0"/>
              <a:t>Fact sheet issue areas do not align with the USAID Honduras website issue areas.</a:t>
            </a:r>
          </a:p>
        </p:txBody>
      </p:sp>
      <p:graphicFrame>
        <p:nvGraphicFramePr>
          <p:cNvPr id="13" name="Table 12">
            <a:extLst>
              <a:ext uri="{FF2B5EF4-FFF2-40B4-BE49-F238E27FC236}">
                <a16:creationId xmlns:a16="http://schemas.microsoft.com/office/drawing/2014/main" id="{0E0665B1-C6BC-060E-D5AC-8344A795DA57}"/>
              </a:ext>
            </a:extLst>
          </p:cNvPr>
          <p:cNvGraphicFramePr>
            <a:graphicFrameLocks noGrp="1"/>
          </p:cNvGraphicFramePr>
          <p:nvPr>
            <p:extLst>
              <p:ext uri="{D42A27DB-BD31-4B8C-83A1-F6EECF244321}">
                <p14:modId xmlns:p14="http://schemas.microsoft.com/office/powerpoint/2010/main" val="2566606989"/>
              </p:ext>
            </p:extLst>
          </p:nvPr>
        </p:nvGraphicFramePr>
        <p:xfrm>
          <a:off x="96560" y="998508"/>
          <a:ext cx="11998880" cy="5655930"/>
        </p:xfrm>
        <a:graphic>
          <a:graphicData uri="http://schemas.openxmlformats.org/drawingml/2006/table">
            <a:tbl>
              <a:tblPr/>
              <a:tblGrid>
                <a:gridCol w="5602460">
                  <a:extLst>
                    <a:ext uri="{9D8B030D-6E8A-4147-A177-3AD203B41FA5}">
                      <a16:colId xmlns:a16="http://schemas.microsoft.com/office/drawing/2014/main" val="1156850090"/>
                    </a:ext>
                  </a:extLst>
                </a:gridCol>
                <a:gridCol w="2292424">
                  <a:extLst>
                    <a:ext uri="{9D8B030D-6E8A-4147-A177-3AD203B41FA5}">
                      <a16:colId xmlns:a16="http://schemas.microsoft.com/office/drawing/2014/main" val="1675963202"/>
                    </a:ext>
                  </a:extLst>
                </a:gridCol>
                <a:gridCol w="1442549">
                  <a:extLst>
                    <a:ext uri="{9D8B030D-6E8A-4147-A177-3AD203B41FA5}">
                      <a16:colId xmlns:a16="http://schemas.microsoft.com/office/drawing/2014/main" val="4079423237"/>
                    </a:ext>
                  </a:extLst>
                </a:gridCol>
                <a:gridCol w="916968">
                  <a:extLst>
                    <a:ext uri="{9D8B030D-6E8A-4147-A177-3AD203B41FA5}">
                      <a16:colId xmlns:a16="http://schemas.microsoft.com/office/drawing/2014/main" val="1943619787"/>
                    </a:ext>
                  </a:extLst>
                </a:gridCol>
                <a:gridCol w="1744479">
                  <a:extLst>
                    <a:ext uri="{9D8B030D-6E8A-4147-A177-3AD203B41FA5}">
                      <a16:colId xmlns:a16="http://schemas.microsoft.com/office/drawing/2014/main" val="119273746"/>
                    </a:ext>
                  </a:extLst>
                </a:gridCol>
              </a:tblGrid>
              <a:tr h="337850">
                <a:tc>
                  <a:txBody>
                    <a:bodyPr/>
                    <a:lstStyle/>
                    <a:p>
                      <a:pPr algn="ctr" fontAlgn="ctr"/>
                      <a:r>
                        <a:rPr lang="en-US" sz="1050" b="1" i="0" u="none" strike="noStrike" dirty="0">
                          <a:solidFill>
                            <a:srgbClr val="000000"/>
                          </a:solidFill>
                          <a:effectLst/>
                          <a:latin typeface="Times New Roman" panose="02020603050405020304" pitchFamily="18" charset="0"/>
                        </a:rPr>
                        <a:t>Project Name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1050" b="1" i="0" u="none" strike="noStrike">
                          <a:solidFill>
                            <a:srgbClr val="000000"/>
                          </a:solidFill>
                          <a:effectLst/>
                          <a:latin typeface="Times New Roman" panose="02020603050405020304" pitchFamily="18" charset="0"/>
                        </a:rPr>
                        <a:t>Implementing Partner</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050" b="1" i="0" u="none" strike="noStrike">
                          <a:solidFill>
                            <a:srgbClr val="000000"/>
                          </a:solidFill>
                          <a:effectLst/>
                          <a:latin typeface="Times New Roman" panose="02020603050405020304" pitchFamily="18" charset="0"/>
                        </a:rPr>
                        <a:t>Total Projected USAID Investment</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n-US" sz="1050" b="1" i="0" u="none" strike="noStrike">
                          <a:solidFill>
                            <a:srgbClr val="000000"/>
                          </a:solidFill>
                          <a:effectLst/>
                          <a:latin typeface="Times New Roman" panose="02020603050405020304" pitchFamily="18" charset="0"/>
                        </a:rPr>
                        <a:t>Issue Area</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050" b="1" i="0" u="none" strike="noStrike">
                          <a:solidFill>
                            <a:srgbClr val="000000"/>
                          </a:solidFill>
                          <a:effectLst/>
                          <a:latin typeface="Times New Roman" panose="02020603050405020304" pitchFamily="18" charset="0"/>
                        </a:rPr>
                        <a:t>Total Projected USAID Investment for Issue Area </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011769071"/>
                  </a:ext>
                </a:extLst>
              </a:tr>
              <a:tr h="171940">
                <a:tc>
                  <a:txBody>
                    <a:bodyPr/>
                    <a:lstStyle/>
                    <a:p>
                      <a:pPr algn="l" fontAlgn="t"/>
                      <a:r>
                        <a:rPr lang="en-US" sz="1050" b="0" i="0" u="none" strike="noStrike">
                          <a:solidFill>
                            <a:srgbClr val="000000"/>
                          </a:solidFill>
                          <a:effectLst/>
                          <a:latin typeface="Times New Roman" panose="02020603050405020304" pitchFamily="18" charset="0"/>
                        </a:rPr>
                        <a:t>Justice, Human Rights, and Security Strengthening Activity</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US" sz="1050" b="0" i="0" u="none" strike="noStrike" dirty="0">
                          <a:solidFill>
                            <a:srgbClr val="000000"/>
                          </a:solidFill>
                          <a:effectLst/>
                          <a:latin typeface="Times New Roman" panose="02020603050405020304" pitchFamily="18" charset="0"/>
                        </a:rPr>
                        <a:t>DAI Global</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t"/>
                      <a:r>
                        <a:rPr lang="en-US" sz="1050" b="0" i="0" u="none" strike="noStrike">
                          <a:solidFill>
                            <a:srgbClr val="000000"/>
                          </a:solidFill>
                          <a:effectLst/>
                          <a:latin typeface="Times New Roman" panose="02020603050405020304" pitchFamily="18" charset="0"/>
                        </a:rPr>
                        <a:t>$34,170,000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rowSpan="6">
                  <a:txBody>
                    <a:bodyPr/>
                    <a:lstStyle/>
                    <a:p>
                      <a:pPr algn="ctr" fontAlgn="ctr"/>
                      <a:r>
                        <a:rPr lang="en-US" sz="1050" b="0" i="0" u="none" strike="noStrike">
                          <a:solidFill>
                            <a:srgbClr val="000000"/>
                          </a:solidFill>
                          <a:effectLst/>
                          <a:latin typeface="Times New Roman" panose="02020603050405020304" pitchFamily="18" charset="0"/>
                        </a:rPr>
                        <a:t>Citizen Security</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rowSpan="6">
                  <a:txBody>
                    <a:bodyPr/>
                    <a:lstStyle/>
                    <a:p>
                      <a:pPr algn="ctr" fontAlgn="ctr"/>
                      <a:r>
                        <a:rPr lang="en-US" sz="1050" b="0" i="0" u="none" strike="noStrike">
                          <a:solidFill>
                            <a:srgbClr val="000000"/>
                          </a:solidFill>
                          <a:effectLst/>
                          <a:latin typeface="Times New Roman" panose="02020603050405020304" pitchFamily="18" charset="0"/>
                        </a:rPr>
                        <a:t>$105,380,000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732223398"/>
                  </a:ext>
                </a:extLst>
              </a:tr>
              <a:tr h="171940">
                <a:tc>
                  <a:txBody>
                    <a:bodyPr/>
                    <a:lstStyle/>
                    <a:p>
                      <a:pPr algn="l" fontAlgn="t"/>
                      <a:r>
                        <a:rPr lang="en-US" sz="1050" b="0" i="0" u="none" strike="noStrike" dirty="0">
                          <a:solidFill>
                            <a:srgbClr val="000000"/>
                          </a:solidFill>
                          <a:effectLst/>
                          <a:latin typeface="Times New Roman" panose="02020603050405020304" pitchFamily="18" charset="0"/>
                        </a:rPr>
                        <a:t>CARSI (Central America Regional Security Initiative) GENESIS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US" sz="1050" b="0" i="0" u="none" strike="noStrike" dirty="0">
                          <a:solidFill>
                            <a:srgbClr val="000000"/>
                          </a:solidFill>
                          <a:effectLst/>
                          <a:latin typeface="Times New Roman" panose="02020603050405020304" pitchFamily="18" charset="0"/>
                        </a:rPr>
                        <a:t>FUNADEH</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t"/>
                      <a:r>
                        <a:rPr lang="en-US" sz="1050" b="0" i="0" u="none" strike="noStrike">
                          <a:solidFill>
                            <a:srgbClr val="000000"/>
                          </a:solidFill>
                          <a:effectLst/>
                          <a:latin typeface="Times New Roman" panose="02020603050405020304" pitchFamily="18" charset="0"/>
                        </a:rPr>
                        <a:t>$5,000,000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13665003"/>
                  </a:ext>
                </a:extLst>
              </a:tr>
              <a:tr h="171940">
                <a:tc>
                  <a:txBody>
                    <a:bodyPr/>
                    <a:lstStyle/>
                    <a:p>
                      <a:pPr algn="l" fontAlgn="t"/>
                      <a:r>
                        <a:rPr lang="en-US" sz="1050" b="0" i="0" u="none" strike="noStrike">
                          <a:solidFill>
                            <a:srgbClr val="000000"/>
                          </a:solidFill>
                          <a:effectLst/>
                          <a:latin typeface="Times New Roman" panose="02020603050405020304" pitchFamily="18" charset="0"/>
                        </a:rPr>
                        <a:t>CARSI Secondary Violence Prevention (PROPONTE Más) </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US" sz="1050" b="0" i="0" u="none" strike="noStrike">
                          <a:solidFill>
                            <a:srgbClr val="000000"/>
                          </a:solidFill>
                          <a:effectLst/>
                          <a:latin typeface="Times New Roman" panose="02020603050405020304" pitchFamily="18" charset="0"/>
                        </a:rPr>
                        <a:t>Creative Associates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t"/>
                      <a:r>
                        <a:rPr lang="en-US" sz="1050" b="0" i="0" u="none" strike="noStrike">
                          <a:solidFill>
                            <a:srgbClr val="000000"/>
                          </a:solidFill>
                          <a:effectLst/>
                          <a:latin typeface="Times New Roman" panose="02020603050405020304" pitchFamily="18" charset="0"/>
                        </a:rPr>
                        <a:t>$19,990,000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76742775"/>
                  </a:ext>
                </a:extLst>
              </a:tr>
              <a:tr h="171940">
                <a:tc>
                  <a:txBody>
                    <a:bodyPr/>
                    <a:lstStyle/>
                    <a:p>
                      <a:pPr algn="l" fontAlgn="t"/>
                      <a:r>
                        <a:rPr lang="en-US" sz="1050" b="0" i="0" u="none" strike="noStrike" dirty="0">
                          <a:solidFill>
                            <a:srgbClr val="000000"/>
                          </a:solidFill>
                          <a:effectLst/>
                          <a:latin typeface="Times New Roman" panose="02020603050405020304" pitchFamily="18" charset="0"/>
                        </a:rPr>
                        <a:t>CARSI Honduras CONVIVE!</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US" sz="1050" b="0" i="0" u="none" strike="noStrike">
                          <a:solidFill>
                            <a:srgbClr val="000000"/>
                          </a:solidFill>
                          <a:effectLst/>
                          <a:latin typeface="Times New Roman" panose="02020603050405020304" pitchFamily="18" charset="0"/>
                        </a:rPr>
                        <a:t>Creative Associates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t"/>
                      <a:r>
                        <a:rPr lang="en-US" sz="1050" b="0" i="0" u="none" strike="noStrike">
                          <a:solidFill>
                            <a:srgbClr val="000000"/>
                          </a:solidFill>
                          <a:effectLst/>
                          <a:latin typeface="Times New Roman" panose="02020603050405020304" pitchFamily="18" charset="0"/>
                        </a:rPr>
                        <a:t>$10,780,000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516853126"/>
                  </a:ext>
                </a:extLst>
              </a:tr>
              <a:tr h="171940">
                <a:tc>
                  <a:txBody>
                    <a:bodyPr/>
                    <a:lstStyle/>
                    <a:p>
                      <a:pPr algn="l" fontAlgn="t"/>
                      <a:r>
                        <a:rPr lang="en-US" sz="1050" b="0" i="0" u="none" strike="noStrike" dirty="0">
                          <a:solidFill>
                            <a:srgbClr val="000000"/>
                          </a:solidFill>
                          <a:effectLst/>
                          <a:latin typeface="Times New Roman" panose="02020603050405020304" pitchFamily="18" charset="0"/>
                        </a:rPr>
                        <a:t>Governance for Citizen Security Activity</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US" sz="1050" b="0" i="0" u="none" strike="noStrike">
                          <a:solidFill>
                            <a:srgbClr val="000000"/>
                          </a:solidFill>
                          <a:effectLst/>
                          <a:latin typeface="Times New Roman" panose="02020603050405020304" pitchFamily="18" charset="0"/>
                        </a:rPr>
                        <a:t>Chemonics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t"/>
                      <a:r>
                        <a:rPr lang="en-US" sz="1050" b="0" i="0" u="none" strike="noStrike">
                          <a:solidFill>
                            <a:srgbClr val="000000"/>
                          </a:solidFill>
                          <a:effectLst/>
                          <a:latin typeface="Times New Roman" panose="02020603050405020304" pitchFamily="18" charset="0"/>
                        </a:rPr>
                        <a:t>$15,060,000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243736209"/>
                  </a:ext>
                </a:extLst>
              </a:tr>
              <a:tr h="171940">
                <a:tc>
                  <a:txBody>
                    <a:bodyPr/>
                    <a:lstStyle/>
                    <a:p>
                      <a:pPr algn="l" fontAlgn="t"/>
                      <a:r>
                        <a:rPr lang="en-US" sz="1050" b="0" i="0" u="none" strike="noStrike">
                          <a:solidFill>
                            <a:srgbClr val="000000"/>
                          </a:solidFill>
                          <a:effectLst/>
                          <a:latin typeface="Times New Roman" panose="02020603050405020304" pitchFamily="18" charset="0"/>
                        </a:rPr>
                        <a:t>CARSI School-Based Violence Prevention</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US" sz="1050" b="0" i="0" u="none" strike="noStrike" dirty="0">
                          <a:solidFill>
                            <a:srgbClr val="000000"/>
                          </a:solidFill>
                          <a:effectLst/>
                          <a:latin typeface="Times New Roman" panose="02020603050405020304" pitchFamily="18" charset="0"/>
                        </a:rPr>
                        <a:t>DAI Global</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t"/>
                      <a:r>
                        <a:rPr lang="en-US" sz="1050" b="0" i="0" u="none" strike="noStrike">
                          <a:solidFill>
                            <a:srgbClr val="000000"/>
                          </a:solidFill>
                          <a:effectLst/>
                          <a:latin typeface="Times New Roman" panose="02020603050405020304" pitchFamily="18" charset="0"/>
                        </a:rPr>
                        <a:t>$20,380,000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52487094"/>
                  </a:ext>
                </a:extLst>
              </a:tr>
              <a:tr h="171940">
                <a:tc>
                  <a:txBody>
                    <a:bodyPr/>
                    <a:lstStyle/>
                    <a:p>
                      <a:pPr algn="l" fontAlgn="t"/>
                      <a:r>
                        <a:rPr lang="en-US" sz="1050" b="0" i="0" u="none" strike="noStrike">
                          <a:solidFill>
                            <a:srgbClr val="000000"/>
                          </a:solidFill>
                          <a:effectLst/>
                          <a:latin typeface="Times New Roman" panose="02020603050405020304" pitchFamily="18" charset="0"/>
                        </a:rPr>
                        <a:t>Honduras Local Governance Activity</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t"/>
                      <a:r>
                        <a:rPr lang="en-US" sz="1050" b="0" i="0" u="none" strike="noStrike" dirty="0">
                          <a:solidFill>
                            <a:srgbClr val="000000"/>
                          </a:solidFill>
                          <a:effectLst/>
                          <a:latin typeface="Times New Roman" panose="02020603050405020304" pitchFamily="18" charset="0"/>
                        </a:rPr>
                        <a:t>DAI Global</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t"/>
                      <a:r>
                        <a:rPr lang="en-US" sz="1050" b="0" i="0" u="none" strike="noStrike">
                          <a:solidFill>
                            <a:srgbClr val="000000"/>
                          </a:solidFill>
                          <a:effectLst/>
                          <a:latin typeface="Times New Roman" panose="02020603050405020304" pitchFamily="18" charset="0"/>
                        </a:rPr>
                        <a:t>$58,580,000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7">
                  <a:txBody>
                    <a:bodyPr/>
                    <a:lstStyle/>
                    <a:p>
                      <a:pPr algn="ctr" fontAlgn="ctr"/>
                      <a:r>
                        <a:rPr lang="en-US" sz="1050" b="0" i="0" u="none" strike="noStrike">
                          <a:solidFill>
                            <a:srgbClr val="000000"/>
                          </a:solidFill>
                          <a:effectLst/>
                          <a:latin typeface="Times New Roman" panose="02020603050405020304" pitchFamily="18" charset="0"/>
                        </a:rPr>
                        <a:t>Governance</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rowSpan="7">
                  <a:txBody>
                    <a:bodyPr/>
                    <a:lstStyle/>
                    <a:p>
                      <a:pPr algn="ctr" fontAlgn="ctr"/>
                      <a:r>
                        <a:rPr lang="en-US" sz="1050" b="0" i="0" u="none" strike="noStrike">
                          <a:solidFill>
                            <a:srgbClr val="000000"/>
                          </a:solidFill>
                          <a:effectLst/>
                          <a:latin typeface="Times New Roman" panose="02020603050405020304" pitchFamily="18" charset="0"/>
                        </a:rPr>
                        <a:t>$109,260,000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19236342"/>
                  </a:ext>
                </a:extLst>
              </a:tr>
              <a:tr h="171940">
                <a:tc>
                  <a:txBody>
                    <a:bodyPr/>
                    <a:lstStyle/>
                    <a:p>
                      <a:pPr algn="l" fontAlgn="t"/>
                      <a:r>
                        <a:rPr lang="en-US" sz="1050" b="0" i="0" u="none" strike="noStrike">
                          <a:solidFill>
                            <a:srgbClr val="000000"/>
                          </a:solidFill>
                          <a:effectLst/>
                          <a:latin typeface="Times New Roman" panose="02020603050405020304" pitchFamily="18" charset="0"/>
                        </a:rPr>
                        <a:t>CARSI Citizen Participation for Responsive Governance - IMPACTOS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en-US" sz="1050" b="0" i="0" u="none" strike="noStrike" dirty="0">
                          <a:solidFill>
                            <a:srgbClr val="000000"/>
                          </a:solidFill>
                          <a:effectLst/>
                          <a:latin typeface="Times New Roman" panose="02020603050405020304" pitchFamily="18" charset="0"/>
                        </a:rPr>
                        <a:t>Counterpart International</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050" b="0" i="0" u="none" strike="noStrike">
                          <a:solidFill>
                            <a:srgbClr val="000000"/>
                          </a:solidFill>
                          <a:effectLst/>
                          <a:latin typeface="Times New Roman" panose="02020603050405020304" pitchFamily="18" charset="0"/>
                        </a:rPr>
                        <a:t>$19,890,000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55470916"/>
                  </a:ext>
                </a:extLst>
              </a:tr>
              <a:tr h="337850">
                <a:tc>
                  <a:txBody>
                    <a:bodyPr/>
                    <a:lstStyle/>
                    <a:p>
                      <a:pPr algn="l" fontAlgn="t"/>
                      <a:r>
                        <a:rPr lang="en-US" sz="1050" b="0" i="0" u="none" strike="noStrike" dirty="0">
                          <a:solidFill>
                            <a:srgbClr val="000000"/>
                          </a:solidFill>
                          <a:effectLst/>
                          <a:latin typeface="Times New Roman" panose="02020603050405020304" pitchFamily="18" charset="0"/>
                        </a:rPr>
                        <a:t>CARSI Honduras-Mission to Support the Fight Against Corruption and Impunity in Honduras (MACCIH)</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t"/>
                      <a:r>
                        <a:rPr lang="en-US" sz="1050" b="0" i="0" u="none" strike="noStrike" dirty="0">
                          <a:solidFill>
                            <a:srgbClr val="000000"/>
                          </a:solidFill>
                          <a:effectLst/>
                          <a:latin typeface="Times New Roman" panose="02020603050405020304" pitchFamily="18" charset="0"/>
                        </a:rPr>
                        <a:t>Organization of American States </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t"/>
                      <a:r>
                        <a:rPr lang="en-US" sz="1050" b="0" i="0" u="none" strike="noStrike">
                          <a:solidFill>
                            <a:srgbClr val="000000"/>
                          </a:solidFill>
                          <a:effectLst/>
                          <a:latin typeface="Times New Roman" panose="02020603050405020304" pitchFamily="18" charset="0"/>
                        </a:rPr>
                        <a:t>$10,000,000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36821299"/>
                  </a:ext>
                </a:extLst>
              </a:tr>
              <a:tr h="337850">
                <a:tc>
                  <a:txBody>
                    <a:bodyPr/>
                    <a:lstStyle/>
                    <a:p>
                      <a:pPr algn="l" fontAlgn="b"/>
                      <a:r>
                        <a:rPr lang="en-US" sz="1050" b="0" i="0" u="none" strike="noStrike">
                          <a:solidFill>
                            <a:srgbClr val="000000"/>
                          </a:solidFill>
                          <a:effectLst/>
                          <a:latin typeface="Times New Roman" panose="02020603050405020304" pitchFamily="18" charset="0"/>
                        </a:rPr>
                        <a:t>Support for the Implementation of the Mechanism for the Protection of Human Rights Defenders, Journalists, Communicators and Justice Operators</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en-US" sz="1050" b="0" i="0" u="none" strike="noStrike" dirty="0">
                          <a:solidFill>
                            <a:srgbClr val="000000"/>
                          </a:solidFill>
                          <a:effectLst/>
                          <a:latin typeface="Times New Roman" panose="02020603050405020304" pitchFamily="18" charset="0"/>
                        </a:rPr>
                        <a:t>Freedom House</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050" b="0" i="0" u="none" strike="noStrike">
                          <a:solidFill>
                            <a:srgbClr val="000000"/>
                          </a:solidFill>
                          <a:effectLst/>
                          <a:latin typeface="Times New Roman" panose="02020603050405020304" pitchFamily="18" charset="0"/>
                        </a:rPr>
                        <a:t>$2,990,000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73941172"/>
                  </a:ext>
                </a:extLst>
              </a:tr>
              <a:tr h="171940">
                <a:tc>
                  <a:txBody>
                    <a:bodyPr/>
                    <a:lstStyle/>
                    <a:p>
                      <a:pPr algn="l" fontAlgn="t"/>
                      <a:r>
                        <a:rPr lang="en-US" sz="1050" b="0" i="0" u="none" strike="noStrike">
                          <a:solidFill>
                            <a:srgbClr val="000000"/>
                          </a:solidFill>
                          <a:effectLst/>
                          <a:latin typeface="Times New Roman" panose="02020603050405020304" pitchFamily="18" charset="0"/>
                        </a:rPr>
                        <a:t>Strategic Alliance for the Improvement of Governance, Accountability and Transparency in Honduras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t"/>
                      <a:r>
                        <a:rPr lang="en-US" sz="1050" b="0" i="0" u="none" strike="noStrike">
                          <a:solidFill>
                            <a:srgbClr val="000000"/>
                          </a:solidFill>
                          <a:effectLst/>
                          <a:latin typeface="Times New Roman" panose="02020603050405020304" pitchFamily="18" charset="0"/>
                        </a:rPr>
                        <a:t>World Bank Group</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t"/>
                      <a:r>
                        <a:rPr lang="en-US" sz="1050" b="0" i="0" u="none" strike="noStrike" dirty="0">
                          <a:solidFill>
                            <a:srgbClr val="000000"/>
                          </a:solidFill>
                          <a:effectLst/>
                          <a:latin typeface="Times New Roman" panose="02020603050405020304" pitchFamily="18" charset="0"/>
                        </a:rPr>
                        <a:t>$3,800,000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11809027"/>
                  </a:ext>
                </a:extLst>
              </a:tr>
              <a:tr h="171940">
                <a:tc>
                  <a:txBody>
                    <a:bodyPr/>
                    <a:lstStyle/>
                    <a:p>
                      <a:pPr algn="l" fontAlgn="t"/>
                      <a:r>
                        <a:rPr lang="en-US" sz="1050" b="0" i="0" u="none" strike="noStrike">
                          <a:solidFill>
                            <a:srgbClr val="000000"/>
                          </a:solidFill>
                          <a:effectLst/>
                          <a:latin typeface="Times New Roman" panose="02020603050405020304" pitchFamily="18" charset="0"/>
                        </a:rPr>
                        <a:t>Support to the National Anticorruption Council </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Times New Roman" panose="02020603050405020304" pitchFamily="18" charset="0"/>
                        </a:rPr>
                        <a:t>National Anticorruption Council (CNA)</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r>
                        <a:rPr lang="en-US" sz="1050" b="0" i="0" u="none" strike="noStrike" dirty="0">
                          <a:solidFill>
                            <a:srgbClr val="000000"/>
                          </a:solidFill>
                          <a:effectLst/>
                          <a:latin typeface="Times New Roman" panose="02020603050405020304" pitchFamily="18" charset="0"/>
                        </a:rPr>
                        <a:t>$4,500,000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10087705"/>
                  </a:ext>
                </a:extLst>
              </a:tr>
              <a:tr h="171940">
                <a:tc>
                  <a:txBody>
                    <a:bodyPr/>
                    <a:lstStyle/>
                    <a:p>
                      <a:pPr algn="l" fontAlgn="b"/>
                      <a:r>
                        <a:rPr lang="en-US" sz="1050" b="0" i="0" u="none" strike="noStrike">
                          <a:solidFill>
                            <a:srgbClr val="000000"/>
                          </a:solidFill>
                          <a:effectLst/>
                          <a:latin typeface="Times New Roman" panose="02020603050405020304" pitchFamily="18" charset="0"/>
                        </a:rPr>
                        <a:t>Public Accountability Activity</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t"/>
                      <a:r>
                        <a:rPr lang="en-US" sz="1050" b="0" i="0" u="none" strike="noStrike" dirty="0">
                          <a:solidFill>
                            <a:srgbClr val="000000"/>
                          </a:solidFill>
                          <a:effectLst/>
                          <a:latin typeface="Times New Roman" panose="02020603050405020304" pitchFamily="18" charset="0"/>
                        </a:rPr>
                        <a:t>Deloitte</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t"/>
                      <a:r>
                        <a:rPr lang="en-US" sz="1050" b="0" i="0" u="none" strike="noStrike" dirty="0">
                          <a:solidFill>
                            <a:srgbClr val="000000"/>
                          </a:solidFill>
                          <a:effectLst/>
                          <a:latin typeface="Times New Roman" panose="02020603050405020304" pitchFamily="18" charset="0"/>
                        </a:rPr>
                        <a:t>$9,500,000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00912220"/>
                  </a:ext>
                </a:extLst>
              </a:tr>
              <a:tr h="171940">
                <a:tc>
                  <a:txBody>
                    <a:bodyPr/>
                    <a:lstStyle/>
                    <a:p>
                      <a:pPr algn="l" fontAlgn="b"/>
                      <a:r>
                        <a:rPr lang="en-US" sz="1050" b="0" i="0" u="none" strike="noStrike">
                          <a:solidFill>
                            <a:srgbClr val="000000"/>
                          </a:solidFill>
                          <a:effectLst/>
                          <a:latin typeface="Times New Roman" panose="02020603050405020304" pitchFamily="18" charset="0"/>
                        </a:rPr>
                        <a:t>CARSI Workforce Development Activity (Empleando Futuros)</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a:solidFill>
                            <a:srgbClr val="000000"/>
                          </a:solidFill>
                          <a:effectLst/>
                          <a:latin typeface="Times New Roman" panose="02020603050405020304" pitchFamily="18" charset="0"/>
                        </a:rPr>
                        <a:t>Banyan Global</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t"/>
                      <a:r>
                        <a:rPr lang="en-US" sz="1050" b="0" i="0" u="none" strike="noStrike" dirty="0">
                          <a:solidFill>
                            <a:srgbClr val="000000"/>
                          </a:solidFill>
                          <a:effectLst/>
                          <a:latin typeface="Times New Roman" panose="02020603050405020304" pitchFamily="18" charset="0"/>
                        </a:rPr>
                        <a:t>$19,870,000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14">
                  <a:txBody>
                    <a:bodyPr/>
                    <a:lstStyle/>
                    <a:p>
                      <a:pPr algn="ctr" fontAlgn="ctr"/>
                      <a:r>
                        <a:rPr lang="en-US" sz="1050" b="0" i="0" u="none" strike="noStrike">
                          <a:solidFill>
                            <a:srgbClr val="000000"/>
                          </a:solidFill>
                          <a:effectLst/>
                          <a:latin typeface="Times New Roman" panose="02020603050405020304" pitchFamily="18" charset="0"/>
                        </a:rPr>
                        <a:t>Prosperity</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14">
                  <a:txBody>
                    <a:bodyPr/>
                    <a:lstStyle/>
                    <a:p>
                      <a:pPr algn="ctr" fontAlgn="ctr"/>
                      <a:r>
                        <a:rPr lang="en-US" sz="1050" b="0" i="0" u="none" strike="noStrike" dirty="0">
                          <a:solidFill>
                            <a:srgbClr val="000000"/>
                          </a:solidFill>
                          <a:effectLst/>
                          <a:latin typeface="Times New Roman" panose="02020603050405020304" pitchFamily="18" charset="0"/>
                        </a:rPr>
                        <a:t>$241,200,000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943137110"/>
                  </a:ext>
                </a:extLst>
              </a:tr>
              <a:tr h="171940">
                <a:tc>
                  <a:txBody>
                    <a:bodyPr/>
                    <a:lstStyle/>
                    <a:p>
                      <a:pPr algn="l" fontAlgn="b"/>
                      <a:r>
                        <a:rPr lang="en-US" sz="1050" b="0" i="0" u="none" strike="noStrike">
                          <a:solidFill>
                            <a:srgbClr val="000000"/>
                          </a:solidFill>
                          <a:effectLst/>
                          <a:latin typeface="Times New Roman" panose="02020603050405020304" pitchFamily="18" charset="0"/>
                        </a:rPr>
                        <a:t>Teacher Citizen Participation Project/EducAcción</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a:solidFill>
                            <a:srgbClr val="000000"/>
                          </a:solidFill>
                          <a:effectLst/>
                          <a:latin typeface="Times New Roman" panose="02020603050405020304" pitchFamily="18" charset="0"/>
                        </a:rPr>
                        <a:t>American Institutes for Research</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a:solidFill>
                            <a:srgbClr val="000000"/>
                          </a:solidFill>
                          <a:effectLst/>
                          <a:latin typeface="Times New Roman" panose="02020603050405020304" pitchFamily="18" charset="0"/>
                        </a:rPr>
                        <a:t>$25,990,000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87714368"/>
                  </a:ext>
                </a:extLst>
              </a:tr>
              <a:tr h="171940">
                <a:tc>
                  <a:txBody>
                    <a:bodyPr/>
                    <a:lstStyle/>
                    <a:p>
                      <a:pPr algn="l" fontAlgn="t"/>
                      <a:r>
                        <a:rPr lang="en-US" sz="1050" b="0" i="0" u="none" strike="noStrike">
                          <a:solidFill>
                            <a:srgbClr val="000000"/>
                          </a:solidFill>
                          <a:effectLst/>
                          <a:latin typeface="Times New Roman" panose="02020603050405020304" pitchFamily="18" charset="0"/>
                        </a:rPr>
                        <a:t>Improving Student Achievement in Honduras (MIDEH) </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a:solidFill>
                            <a:srgbClr val="000000"/>
                          </a:solidFill>
                          <a:effectLst/>
                          <a:latin typeface="Times New Roman" panose="02020603050405020304" pitchFamily="18" charset="0"/>
                        </a:rPr>
                        <a:t>American Institutes for Research</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t"/>
                      <a:r>
                        <a:rPr lang="en-US" sz="1050" b="0" i="0" u="none" strike="noStrike" dirty="0">
                          <a:solidFill>
                            <a:srgbClr val="000000"/>
                          </a:solidFill>
                          <a:effectLst/>
                          <a:latin typeface="Times New Roman" panose="02020603050405020304" pitchFamily="18" charset="0"/>
                        </a:rPr>
                        <a:t>$13,250,000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45432419"/>
                  </a:ext>
                </a:extLst>
              </a:tr>
              <a:tr h="171940">
                <a:tc>
                  <a:txBody>
                    <a:bodyPr/>
                    <a:lstStyle/>
                    <a:p>
                      <a:pPr algn="l" fontAlgn="b"/>
                      <a:r>
                        <a:rPr lang="en-US" sz="1050" b="0" i="0" u="none" strike="noStrike">
                          <a:solidFill>
                            <a:srgbClr val="000000"/>
                          </a:solidFill>
                          <a:effectLst/>
                          <a:latin typeface="Times New Roman" panose="02020603050405020304" pitchFamily="18" charset="0"/>
                        </a:rPr>
                        <a:t>Reading Improvement Activity</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a:solidFill>
                            <a:srgbClr val="000000"/>
                          </a:solidFill>
                          <a:effectLst/>
                          <a:latin typeface="Times New Roman" panose="02020603050405020304" pitchFamily="18" charset="0"/>
                        </a:rPr>
                        <a:t>Education Development Center</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a:solidFill>
                            <a:srgbClr val="000000"/>
                          </a:solidFill>
                          <a:effectLst/>
                          <a:latin typeface="Times New Roman" panose="02020603050405020304" pitchFamily="18" charset="0"/>
                        </a:rPr>
                        <a:t>$54,960,000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10299924"/>
                  </a:ext>
                </a:extLst>
              </a:tr>
              <a:tr h="171940">
                <a:tc>
                  <a:txBody>
                    <a:bodyPr/>
                    <a:lstStyle/>
                    <a:p>
                      <a:pPr algn="l" fontAlgn="b"/>
                      <a:r>
                        <a:rPr lang="en-US" sz="1050" b="0" i="0" u="none" strike="noStrike">
                          <a:solidFill>
                            <a:srgbClr val="000000"/>
                          </a:solidFill>
                          <a:effectLst/>
                          <a:latin typeface="Times New Roman" panose="02020603050405020304" pitchFamily="18" charset="0"/>
                        </a:rPr>
                        <a:t>Alliance for the Dry Corridor (ACS)</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dirty="0">
                          <a:solidFill>
                            <a:srgbClr val="000000"/>
                          </a:solidFill>
                          <a:effectLst/>
                          <a:latin typeface="Times New Roman" panose="02020603050405020304" pitchFamily="18" charset="0"/>
                        </a:rPr>
                        <a:t>INVEST-Honduras/MCA-Honduras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t"/>
                      <a:r>
                        <a:rPr lang="en-US" sz="1050" b="0" i="0" u="none" strike="noStrike" dirty="0">
                          <a:solidFill>
                            <a:srgbClr val="000000"/>
                          </a:solidFill>
                          <a:effectLst/>
                          <a:latin typeface="Times New Roman" panose="02020603050405020304" pitchFamily="18" charset="0"/>
                        </a:rPr>
                        <a:t>$60,600,000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362669389"/>
                  </a:ext>
                </a:extLst>
              </a:tr>
              <a:tr h="171940">
                <a:tc>
                  <a:txBody>
                    <a:bodyPr/>
                    <a:lstStyle/>
                    <a:p>
                      <a:pPr algn="l" fontAlgn="b"/>
                      <a:r>
                        <a:rPr lang="en-US" sz="1050" b="0" i="0" u="none" strike="noStrike">
                          <a:solidFill>
                            <a:srgbClr val="000000"/>
                          </a:solidFill>
                          <a:effectLst/>
                          <a:latin typeface="Times New Roman" panose="02020603050405020304" pitchFamily="18" charset="0"/>
                        </a:rPr>
                        <a:t>United States Department of Agriculture (USDA) Regional Program</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a:solidFill>
                            <a:srgbClr val="000000"/>
                          </a:solidFill>
                          <a:effectLst/>
                          <a:latin typeface="Times New Roman" panose="02020603050405020304" pitchFamily="18" charset="0"/>
                        </a:rPr>
                        <a:t>USDA</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dirty="0">
                          <a:solidFill>
                            <a:srgbClr val="000000"/>
                          </a:solidFill>
                          <a:effectLst/>
                          <a:latin typeface="Times New Roman" panose="02020603050405020304" pitchFamily="18" charset="0"/>
                        </a:rPr>
                        <a:t>$1,600,000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77338265"/>
                  </a:ext>
                </a:extLst>
              </a:tr>
              <a:tr h="171940">
                <a:tc>
                  <a:txBody>
                    <a:bodyPr/>
                    <a:lstStyle/>
                    <a:p>
                      <a:pPr algn="l" fontAlgn="b"/>
                      <a:r>
                        <a:rPr lang="en-US" sz="1050" b="0" i="0" u="none" strike="noStrike">
                          <a:solidFill>
                            <a:srgbClr val="000000"/>
                          </a:solidFill>
                          <a:effectLst/>
                          <a:latin typeface="Times New Roman" panose="02020603050405020304" pitchFamily="18" charset="0"/>
                        </a:rPr>
                        <a:t>United States Forest Service (USFS) Interagency Transfer</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a:solidFill>
                            <a:srgbClr val="000000"/>
                          </a:solidFill>
                          <a:effectLst/>
                          <a:latin typeface="Times New Roman" panose="02020603050405020304" pitchFamily="18" charset="0"/>
                        </a:rPr>
                        <a:t>USFS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t"/>
                      <a:r>
                        <a:rPr lang="en-US" sz="1050" b="0" i="0" u="none" strike="noStrike" dirty="0">
                          <a:solidFill>
                            <a:srgbClr val="000000"/>
                          </a:solidFill>
                          <a:effectLst/>
                          <a:latin typeface="Times New Roman" panose="02020603050405020304" pitchFamily="18" charset="0"/>
                        </a:rPr>
                        <a:t>$3,750,000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63230333"/>
                  </a:ext>
                </a:extLst>
              </a:tr>
              <a:tr h="171940">
                <a:tc>
                  <a:txBody>
                    <a:bodyPr/>
                    <a:lstStyle/>
                    <a:p>
                      <a:pPr algn="l" fontAlgn="b"/>
                      <a:r>
                        <a:rPr lang="en-US" sz="1050" b="0" i="0" u="none" strike="noStrike">
                          <a:solidFill>
                            <a:srgbClr val="000000"/>
                          </a:solidFill>
                          <a:effectLst/>
                          <a:latin typeface="Times New Roman" panose="02020603050405020304" pitchFamily="18" charset="0"/>
                        </a:rPr>
                        <a:t>Productivity and Opportunities for Development through Renewable Energy (PODER)</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a:solidFill>
                            <a:srgbClr val="000000"/>
                          </a:solidFill>
                          <a:effectLst/>
                          <a:latin typeface="Times New Roman" panose="02020603050405020304" pitchFamily="18" charset="0"/>
                        </a:rPr>
                        <a:t>Honduran Social Investment Fund (FHIS)</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dirty="0">
                          <a:solidFill>
                            <a:srgbClr val="000000"/>
                          </a:solidFill>
                          <a:effectLst/>
                          <a:latin typeface="Times New Roman" panose="02020603050405020304" pitchFamily="18" charset="0"/>
                        </a:rPr>
                        <a:t>$5,000,000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61940337"/>
                  </a:ext>
                </a:extLst>
              </a:tr>
              <a:tr h="171940">
                <a:tc>
                  <a:txBody>
                    <a:bodyPr/>
                    <a:lstStyle/>
                    <a:p>
                      <a:pPr algn="l" fontAlgn="b"/>
                      <a:r>
                        <a:rPr lang="en-US" sz="1050" b="0" i="0" u="none" strike="noStrike">
                          <a:solidFill>
                            <a:srgbClr val="000000"/>
                          </a:solidFill>
                          <a:effectLst/>
                          <a:latin typeface="Times New Roman" panose="02020603050405020304" pitchFamily="18" charset="0"/>
                        </a:rPr>
                        <a:t>ACCESS to Markets Activity (MERCADO)</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a:solidFill>
                            <a:srgbClr val="000000"/>
                          </a:solidFill>
                          <a:effectLst/>
                          <a:latin typeface="Times New Roman" panose="02020603050405020304" pitchFamily="18" charset="0"/>
                        </a:rPr>
                        <a:t>Fintrac Inc</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t"/>
                      <a:r>
                        <a:rPr lang="en-US" sz="1050" b="0" i="0" u="none" strike="noStrike" dirty="0">
                          <a:solidFill>
                            <a:srgbClr val="000000"/>
                          </a:solidFill>
                          <a:effectLst/>
                          <a:latin typeface="Times New Roman" panose="02020603050405020304" pitchFamily="18" charset="0"/>
                        </a:rPr>
                        <a:t>$24,330,000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50837832"/>
                  </a:ext>
                </a:extLst>
              </a:tr>
              <a:tr h="171940">
                <a:tc>
                  <a:txBody>
                    <a:bodyPr/>
                    <a:lstStyle/>
                    <a:p>
                      <a:pPr algn="l" fontAlgn="b"/>
                      <a:r>
                        <a:rPr lang="en-US" sz="1050" b="0" i="0" u="none" strike="noStrike">
                          <a:solidFill>
                            <a:srgbClr val="000000"/>
                          </a:solidFill>
                          <a:effectLst/>
                          <a:latin typeface="Times New Roman" panose="02020603050405020304" pitchFamily="18" charset="0"/>
                        </a:rPr>
                        <a:t>Governance in Ecosystems, Livelihoods, and Water Activity (GEMA)</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a:solidFill>
                            <a:srgbClr val="000000"/>
                          </a:solidFill>
                          <a:effectLst/>
                          <a:latin typeface="Times New Roman" panose="02020603050405020304" pitchFamily="18" charset="0"/>
                        </a:rPr>
                        <a:t>DAI Global</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dirty="0">
                          <a:solidFill>
                            <a:srgbClr val="000000"/>
                          </a:solidFill>
                          <a:effectLst/>
                          <a:latin typeface="Times New Roman" panose="02020603050405020304" pitchFamily="18" charset="0"/>
                        </a:rPr>
                        <a:t>$23,790,000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2667925"/>
                  </a:ext>
                </a:extLst>
              </a:tr>
              <a:tr h="171940">
                <a:tc>
                  <a:txBody>
                    <a:bodyPr/>
                    <a:lstStyle/>
                    <a:p>
                      <a:pPr algn="l" fontAlgn="b"/>
                      <a:r>
                        <a:rPr lang="en-US" sz="1050" b="0" i="0" u="none" strike="noStrike">
                          <a:solidFill>
                            <a:srgbClr val="000000"/>
                          </a:solidFill>
                          <a:effectLst/>
                          <a:latin typeface="Times New Roman" panose="02020603050405020304" pitchFamily="18" charset="0"/>
                        </a:rPr>
                        <a:t>Consultative Group on International Agricultural Research (IFPRI)</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dirty="0">
                          <a:solidFill>
                            <a:srgbClr val="000000"/>
                          </a:solidFill>
                          <a:effectLst/>
                          <a:latin typeface="Times New Roman" panose="02020603050405020304" pitchFamily="18" charset="0"/>
                        </a:rPr>
                        <a:t>World Bank Group</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t"/>
                      <a:r>
                        <a:rPr lang="en-US" sz="1050" b="0" i="0" u="none" strike="noStrike" dirty="0">
                          <a:solidFill>
                            <a:srgbClr val="000000"/>
                          </a:solidFill>
                          <a:effectLst/>
                          <a:latin typeface="Times New Roman" panose="02020603050405020304" pitchFamily="18" charset="0"/>
                        </a:rPr>
                        <a:t>$3,300,000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281055828"/>
                  </a:ext>
                </a:extLst>
              </a:tr>
              <a:tr h="171940">
                <a:tc>
                  <a:txBody>
                    <a:bodyPr/>
                    <a:lstStyle/>
                    <a:p>
                      <a:pPr algn="l" fontAlgn="b"/>
                      <a:r>
                        <a:rPr lang="en-US" sz="1050" b="0" i="0" u="none" strike="noStrike">
                          <a:solidFill>
                            <a:srgbClr val="000000"/>
                          </a:solidFill>
                          <a:effectLst/>
                          <a:latin typeface="Times New Roman" panose="02020603050405020304" pitchFamily="18" charset="0"/>
                        </a:rPr>
                        <a:t>Support Project for Local Water Planning</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a:solidFill>
                            <a:srgbClr val="000000"/>
                          </a:solidFill>
                          <a:effectLst/>
                          <a:latin typeface="Times New Roman" panose="02020603050405020304" pitchFamily="18" charset="0"/>
                        </a:rPr>
                        <a:t>Intl. Center for Tropical Agriculture</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a:solidFill>
                            <a:srgbClr val="000000"/>
                          </a:solidFill>
                          <a:effectLst/>
                          <a:latin typeface="Times New Roman" panose="02020603050405020304" pitchFamily="18" charset="0"/>
                        </a:rPr>
                        <a:t>$800,000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41315587"/>
                  </a:ext>
                </a:extLst>
              </a:tr>
              <a:tr h="171940">
                <a:tc>
                  <a:txBody>
                    <a:bodyPr/>
                    <a:lstStyle/>
                    <a:p>
                      <a:pPr algn="l" fontAlgn="b"/>
                      <a:r>
                        <a:rPr lang="en-US" sz="1050" b="0" i="0" u="none" strike="noStrike">
                          <a:solidFill>
                            <a:srgbClr val="000000"/>
                          </a:solidFill>
                          <a:effectLst/>
                          <a:latin typeface="Times New Roman" panose="02020603050405020304" pitchFamily="18" charset="0"/>
                        </a:rPr>
                        <a:t>Assessment of Mycotoxins in the Corn Value Chain in Western Honduras</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t"/>
                      <a:r>
                        <a:rPr lang="en-US" sz="1050" b="0" i="0" u="none" strike="noStrike" dirty="0">
                          <a:solidFill>
                            <a:srgbClr val="000000"/>
                          </a:solidFill>
                          <a:effectLst/>
                          <a:latin typeface="Times New Roman" panose="02020603050405020304" pitchFamily="18" charset="0"/>
                        </a:rPr>
                        <a:t>Feed the Future Innovation Lab</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Times New Roman" panose="02020603050405020304" pitchFamily="18" charset="0"/>
                        </a:rPr>
                        <a:t>$650,000</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59345566"/>
                  </a:ext>
                </a:extLst>
              </a:tr>
              <a:tr h="171940">
                <a:tc>
                  <a:txBody>
                    <a:bodyPr/>
                    <a:lstStyle/>
                    <a:p>
                      <a:pPr algn="l" fontAlgn="b"/>
                      <a:r>
                        <a:rPr lang="en-US" sz="1050" b="0" i="0" u="none" strike="noStrike">
                          <a:solidFill>
                            <a:srgbClr val="000000"/>
                          </a:solidFill>
                          <a:effectLst/>
                          <a:latin typeface="Times New Roman" panose="02020603050405020304" pitchFamily="18" charset="0"/>
                        </a:rPr>
                        <a:t>Consultative Group on International Agricultural Research (CGIAR Fund)</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t"/>
                      <a:r>
                        <a:rPr lang="en-US" sz="1050" b="0" i="0" u="none" strike="noStrike" dirty="0">
                          <a:solidFill>
                            <a:srgbClr val="000000"/>
                          </a:solidFill>
                          <a:effectLst/>
                          <a:latin typeface="Times New Roman" panose="02020603050405020304" pitchFamily="18" charset="0"/>
                        </a:rPr>
                        <a:t>Intl. Food Policy Research Institute</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t"/>
                      <a:r>
                        <a:rPr lang="en-US" sz="1050" b="0" i="0" u="none" strike="noStrike" dirty="0">
                          <a:solidFill>
                            <a:srgbClr val="000000"/>
                          </a:solidFill>
                          <a:effectLst/>
                          <a:latin typeface="Times New Roman" panose="02020603050405020304" pitchFamily="18" charset="0"/>
                        </a:rPr>
                        <a:t>$3,310,000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67633424"/>
                  </a:ext>
                </a:extLst>
              </a:tr>
              <a:tr h="171940">
                <a:tc>
                  <a:txBody>
                    <a:bodyPr/>
                    <a:lstStyle/>
                    <a:p>
                      <a:pPr algn="l" fontAlgn="b"/>
                      <a:r>
                        <a:rPr lang="en-US" sz="1050" b="0" i="0" u="none" strike="noStrike" dirty="0">
                          <a:solidFill>
                            <a:srgbClr val="000000"/>
                          </a:solidFill>
                          <a:effectLst/>
                          <a:latin typeface="Times New Roman" panose="02020603050405020304" pitchFamily="18" charset="0"/>
                        </a:rPr>
                        <a:t>Monitoring and Evaluation Support for Collaboration, Learning, Adapting (MESCLA)</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1050" b="0" i="0" u="none" strike="noStrike" dirty="0">
                          <a:solidFill>
                            <a:srgbClr val="000000"/>
                          </a:solidFill>
                          <a:effectLst/>
                          <a:latin typeface="Times New Roman" panose="02020603050405020304" pitchFamily="18" charset="0"/>
                        </a:rPr>
                        <a:t>Dexis Consulting</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1050" b="0" i="0" u="none" strike="noStrike">
                          <a:solidFill>
                            <a:srgbClr val="000000"/>
                          </a:solidFill>
                          <a:effectLst/>
                          <a:latin typeface="Times New Roman" panose="02020603050405020304" pitchFamily="18" charset="0"/>
                        </a:rPr>
                        <a:t>$22,180,000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US" sz="1050" b="0" i="0" u="none" strike="noStrike" dirty="0">
                          <a:solidFill>
                            <a:srgbClr val="000000"/>
                          </a:solidFill>
                          <a:effectLst/>
                          <a:latin typeface="Times New Roman" panose="02020603050405020304" pitchFamily="18" charset="0"/>
                        </a:rPr>
                        <a:t>Cross-cutting</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ctr"/>
                      <a:r>
                        <a:rPr lang="en-US" sz="1050" b="0" i="0" u="none" strike="noStrike" dirty="0">
                          <a:solidFill>
                            <a:srgbClr val="000000"/>
                          </a:solidFill>
                          <a:effectLst/>
                          <a:latin typeface="Times New Roman" panose="02020603050405020304" pitchFamily="18" charset="0"/>
                        </a:rPr>
                        <a:t>$38,990,000</a:t>
                      </a:r>
                    </a:p>
                  </a:txBody>
                  <a:tcPr marL="5817" marR="5817" marT="58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322477171"/>
                  </a:ext>
                </a:extLst>
              </a:tr>
              <a:tr h="171940">
                <a:tc>
                  <a:txBody>
                    <a:bodyPr/>
                    <a:lstStyle/>
                    <a:p>
                      <a:pPr algn="l" fontAlgn="b"/>
                      <a:r>
                        <a:rPr lang="en-US" sz="1050" b="0" i="0" u="none" strike="noStrike" dirty="0">
                          <a:solidFill>
                            <a:srgbClr val="000000"/>
                          </a:solidFill>
                          <a:effectLst/>
                          <a:latin typeface="Times New Roman" panose="02020603050405020304" pitchFamily="18" charset="0"/>
                        </a:rPr>
                        <a:t>CARSI Return and Reintegration in the Northern Triangle</a:t>
                      </a:r>
                    </a:p>
                  </a:txBody>
                  <a:tcPr marL="5817" marR="5817" marT="58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t"/>
                      <a:r>
                        <a:rPr lang="en-US" sz="1050" b="0" i="0" u="none" strike="noStrike" dirty="0">
                          <a:solidFill>
                            <a:srgbClr val="000000"/>
                          </a:solidFill>
                          <a:effectLst/>
                          <a:latin typeface="Times New Roman" panose="02020603050405020304" pitchFamily="18" charset="0"/>
                        </a:rPr>
                        <a:t>International Organization for Migration</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t"/>
                      <a:r>
                        <a:rPr lang="en-US" sz="1050" b="0" i="0" u="none" strike="noStrike" dirty="0">
                          <a:solidFill>
                            <a:srgbClr val="000000"/>
                          </a:solidFill>
                          <a:effectLst/>
                          <a:latin typeface="Times New Roman" panose="02020603050405020304" pitchFamily="18" charset="0"/>
                        </a:rPr>
                        <a:t>$16,810,000</a:t>
                      </a:r>
                    </a:p>
                  </a:txBody>
                  <a:tcPr marL="5817" marR="5817" marT="581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82344414"/>
                  </a:ext>
                </a:extLst>
              </a:tr>
            </a:tbl>
          </a:graphicData>
        </a:graphic>
      </p:graphicFrame>
    </p:spTree>
    <p:extLst>
      <p:ext uri="{BB962C8B-B14F-4D97-AF65-F5344CB8AC3E}">
        <p14:creationId xmlns:p14="http://schemas.microsoft.com/office/powerpoint/2010/main" val="229052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Honduras FY2021-2022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838200" y="1506208"/>
            <a:ext cx="10907486" cy="2501016"/>
          </a:xfrm>
          <a:prstGeom prst="rect">
            <a:avLst/>
          </a:prstGeom>
          <a:noFill/>
        </p:spPr>
        <p:txBody>
          <a:bodyPr wrap="square" rtlCol="0">
            <a:noAutofit/>
          </a:bodyPr>
          <a:lstStyle/>
          <a:p>
            <a:pPr marL="285750" indent="-285750">
              <a:buFont typeface="Arial" panose="020B0604020202020204" pitchFamily="34" charset="0"/>
              <a:buChar char="•"/>
            </a:pPr>
            <a:r>
              <a:rPr lang="en-US" sz="2200" dirty="0">
                <a:solidFill>
                  <a:srgbClr val="36494D"/>
                </a:solidFill>
              </a:rPr>
              <a:t>USAID set a </a:t>
            </a:r>
            <a:r>
              <a:rPr lang="en-US" sz="2200" dirty="0">
                <a:solidFill>
                  <a:srgbClr val="36494D"/>
                </a:solidFill>
                <a:hlinkClick r:id="rId5"/>
              </a:rPr>
              <a:t>minimum 25% global target</a:t>
            </a:r>
            <a:r>
              <a:rPr lang="en-US" sz="2200" dirty="0">
                <a:solidFill>
                  <a:srgbClr val="36494D"/>
                </a:solidFill>
              </a:rPr>
              <a:t> for direct funding for national implementing partners by 2025 (starting from </a:t>
            </a:r>
            <a:r>
              <a:rPr lang="en-US" sz="2200" dirty="0">
                <a:solidFill>
                  <a:srgbClr val="36494D"/>
                </a:solidFill>
                <a:hlinkClick r:id="rId6"/>
              </a:rPr>
              <a:t>8.1% in 2020</a:t>
            </a:r>
            <a:r>
              <a:rPr lang="en-US" sz="2200" dirty="0">
                <a:solidFill>
                  <a:srgbClr val="36494D"/>
                </a:solidFill>
              </a:rPr>
              <a:t>). In 2022, USAID reported a </a:t>
            </a:r>
            <a:r>
              <a:rPr lang="en-US" sz="2200" dirty="0">
                <a:solidFill>
                  <a:srgbClr val="36494D"/>
                </a:solidFill>
                <a:hlinkClick r:id="rId6"/>
              </a:rPr>
              <a:t>global average of 10.2%</a:t>
            </a:r>
            <a:endParaRPr lang="en-US" sz="2200" dirty="0">
              <a:solidFill>
                <a:srgbClr val="36494D"/>
              </a:solidFill>
            </a:endParaRPr>
          </a:p>
          <a:p>
            <a:pPr marL="285750" indent="-285750">
              <a:buFont typeface="Arial" panose="020B0604020202020204" pitchFamily="34" charset="0"/>
              <a:buChar char="•"/>
            </a:pPr>
            <a:r>
              <a:rPr lang="en-US" sz="2200"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sz="2200" dirty="0">
                <a:solidFill>
                  <a:srgbClr val="36494D"/>
                </a:solidFill>
              </a:rPr>
              <a:t>USAID Honduras fell short of the USAID global target in 2021 with a 11.7% direct local funding share, followed by a large drop to 6.1% in 2022</a:t>
            </a:r>
            <a:endParaRPr lang="en-US" sz="2200"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sz="2100"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3" name="Chart 2">
            <a:extLst>
              <a:ext uri="{FF2B5EF4-FFF2-40B4-BE49-F238E27FC236}">
                <a16:creationId xmlns:a16="http://schemas.microsoft.com/office/drawing/2014/main" id="{6333E6B8-2009-556E-4FDF-CFF883EA10DF}"/>
              </a:ext>
            </a:extLst>
          </p:cNvPr>
          <p:cNvGraphicFramePr>
            <a:graphicFrameLocks/>
          </p:cNvGraphicFramePr>
          <p:nvPr>
            <p:extLst>
              <p:ext uri="{D42A27DB-BD31-4B8C-83A1-F6EECF244321}">
                <p14:modId xmlns:p14="http://schemas.microsoft.com/office/powerpoint/2010/main" val="2096423214"/>
              </p:ext>
            </p:extLst>
          </p:nvPr>
        </p:nvGraphicFramePr>
        <p:xfrm>
          <a:off x="93518" y="4008589"/>
          <a:ext cx="11835880" cy="2501015"/>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400" dirty="0">
                <a:solidFill>
                  <a:srgbClr val="036C9E"/>
                </a:solidFill>
                <a:latin typeface="Myriad Pro SemiCond" panose="020B0503030403020204" pitchFamily="34" charset="0"/>
              </a:rPr>
              <a:t>Foreign Assistance funding trends in Honduras: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4" name="TextBox 3">
            <a:extLst>
              <a:ext uri="{FF2B5EF4-FFF2-40B4-BE49-F238E27FC236}">
                <a16:creationId xmlns:a16="http://schemas.microsoft.com/office/drawing/2014/main" id="{DD68B4FB-3C4A-4535-A795-3BC23CD75138}"/>
              </a:ext>
            </a:extLst>
          </p:cNvPr>
          <p:cNvSpPr txBox="1"/>
          <p:nvPr/>
        </p:nvSpPr>
        <p:spPr>
          <a:xfrm>
            <a:off x="195379" y="1718113"/>
            <a:ext cx="11801242" cy="3970318"/>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USAID foreign assistance accounts for 69% of all US funding to Honduras between 2012-2022</a:t>
            </a:r>
          </a:p>
          <a:p>
            <a:pPr marL="742950" lvl="1" indent="-285750">
              <a:buFont typeface="Courier New" panose="02070309020205020404" pitchFamily="49" charset="0"/>
              <a:buChar char="o"/>
              <a:defRPr/>
            </a:pPr>
            <a:r>
              <a:rPr lang="en-US" dirty="0"/>
              <a:t>Every year in this period, USAID funding constituted 58% or more of all foreign assistance</a:t>
            </a:r>
            <a:endParaRPr kumimoji="0" lang="en-US" sz="1800" b="0" i="0" u="none" strike="noStrike" kern="1200" cap="none" spc="0" normalizeH="0" baseline="0" noProof="0" dirty="0">
              <a:ln>
                <a:noFill/>
              </a:ln>
              <a:solidFill>
                <a:prstClr val="black"/>
              </a:solidFill>
              <a:effectLst/>
              <a:uLnTx/>
              <a:uFillTx/>
              <a:latin typeface="Myriad Pro"/>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The Department of Agriculture (11%) and the State Department (8%) managed the second and third largest funding totals between 2012-2022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45% of all USAID funding to Honduras between 2012-2022 went to Democracy, Human Rights, and Governance and Economic Development</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Democracy, Human Rights, and Governance: 26% of the budget totaling $363,556,773 </a:t>
            </a:r>
          </a:p>
          <a:p>
            <a:pPr marL="1200150" lvl="2" indent="-285750">
              <a:buFont typeface="Wingdings" pitchFamily="2" charset="2"/>
              <a:buChar char="§"/>
              <a:defRPr/>
            </a:pPr>
            <a:r>
              <a:rPr lang="en-US" dirty="0">
                <a:solidFill>
                  <a:prstClr val="black"/>
                </a:solidFill>
                <a:latin typeface="Myriad Pro"/>
              </a:rPr>
              <a:t>Funding peaked in 2018 at $63,263,376, constituting 40% of that year’s budget</a:t>
            </a:r>
            <a:endParaRPr kumimoji="0" lang="en-US" b="0" i="0" u="none" strike="noStrike" kern="1200" cap="none" spc="0" normalizeH="0" baseline="0" noProof="0" dirty="0">
              <a:ln>
                <a:noFill/>
              </a:ln>
              <a:solidFill>
                <a:prstClr val="black"/>
              </a:solidFill>
              <a:effectLst/>
              <a:uLnTx/>
              <a:uFillTx/>
              <a:latin typeface="Myriad Pro"/>
              <a:ea typeface="+mn-ea"/>
              <a:cs typeface="+mn-cs"/>
            </a:endParaRPr>
          </a:p>
          <a:p>
            <a:pPr marL="742950" lvl="1" indent="-285750">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Economic Development: 19% of the budget totaling $262,512,358</a:t>
            </a:r>
          </a:p>
          <a:p>
            <a:pPr marL="1200150" lvl="2"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Funding totals remained relatively stable year to year, both as a percentage of the budget and in funding totals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Total USAID funding fluctuated between years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In 2012, 2013, 2014, 2015, </a:t>
            </a:r>
            <a:r>
              <a:rPr kumimoji="0" lang="en-US" sz="1800" b="0" i="0" u="none" strike="noStrike" kern="1200" cap="none" spc="0" normalizeH="0" baseline="0" noProof="0">
                <a:ln>
                  <a:noFill/>
                </a:ln>
                <a:solidFill>
                  <a:prstClr val="black"/>
                </a:solidFill>
                <a:effectLst/>
                <a:uLnTx/>
                <a:uFillTx/>
                <a:latin typeface="Myriad Pro"/>
                <a:ea typeface="+mn-ea"/>
                <a:cs typeface="+mn-cs"/>
              </a:rPr>
              <a:t>and 2020 </a:t>
            </a:r>
            <a:r>
              <a:rPr kumimoji="0" lang="en-US" sz="1800" b="0" i="0" u="none" strike="noStrike" kern="1200" cap="none" spc="0" normalizeH="0" baseline="0" noProof="0" dirty="0">
                <a:ln>
                  <a:noFill/>
                </a:ln>
                <a:solidFill>
                  <a:prstClr val="black"/>
                </a:solidFill>
                <a:effectLst/>
                <a:uLnTx/>
                <a:uFillTx/>
                <a:latin typeface="Myriad Pro"/>
                <a:ea typeface="+mn-ea"/>
                <a:cs typeface="+mn-cs"/>
              </a:rPr>
              <a:t>total USAID managed funding was less than $110m per year</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In 2016, 2017, 2018, 2019, 2021, and 2022 total USAID managed funding was greater than $145m per year</a:t>
            </a:r>
          </a:p>
        </p:txBody>
      </p:sp>
    </p:spTree>
    <p:extLst>
      <p:ext uri="{BB962C8B-B14F-4D97-AF65-F5344CB8AC3E}">
        <p14:creationId xmlns:p14="http://schemas.microsoft.com/office/powerpoint/2010/main" val="12272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a:t>
            </a:r>
            <a:r>
              <a:rPr lang="en-US" sz="1000" dirty="0" err="1"/>
              <a:t>For</a:t>
            </a:r>
            <a:r>
              <a:rPr lang="en-US" sz="1000" b="0" i="0" dirty="0" err="1">
                <a:effectLst/>
              </a:rPr>
              <a:t>eign</a:t>
            </a:r>
            <a:r>
              <a:rPr lang="en-US" sz="1000" dirty="0" err="1"/>
              <a:t>As</a:t>
            </a:r>
            <a:r>
              <a:rPr lang="en-US" sz="1000" b="0" i="0" dirty="0" err="1">
                <a:effectLst/>
              </a:rPr>
              <a:t>sistance.gov</a:t>
            </a:r>
            <a:r>
              <a:rPr lang="en-US" sz="1000" dirty="0"/>
              <a:t> (“Disbursements” – Honduras; accessed December 7, 2023).: </a:t>
            </a:r>
            <a:r>
              <a:rPr lang="en-US" sz="1000" dirty="0">
                <a:hlinkClick r:id="rId2"/>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2" name="Chart 1">
            <a:extLst>
              <a:ext uri="{FF2B5EF4-FFF2-40B4-BE49-F238E27FC236}">
                <a16:creationId xmlns:a16="http://schemas.microsoft.com/office/drawing/2014/main" id="{8E7B3ABF-88DA-349E-9CA1-2F7E27F7DFDF}"/>
              </a:ext>
            </a:extLst>
          </p:cNvPr>
          <p:cNvGraphicFramePr>
            <a:graphicFrameLocks/>
          </p:cNvGraphicFramePr>
          <p:nvPr>
            <p:extLst>
              <p:ext uri="{D42A27DB-BD31-4B8C-83A1-F6EECF244321}">
                <p14:modId xmlns:p14="http://schemas.microsoft.com/office/powerpoint/2010/main" val="2075155085"/>
              </p:ext>
            </p:extLst>
          </p:nvPr>
        </p:nvGraphicFramePr>
        <p:xfrm>
          <a:off x="135082" y="103908"/>
          <a:ext cx="11814463" cy="648515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3939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2">
            <a:alphaModFix amt="27000"/>
            <a:extLst>
              <a:ext uri="{96DAC541-7B7A-43D3-8B79-37D633B846F1}">
                <asvg:svgBlip xmlns:asvg="http://schemas.microsoft.com/office/drawing/2016/SVG/main" r:embed="rId3"/>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6B97E511-A9F9-5B5D-D226-0FC043EFDC53}"/>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a:t>
            </a:r>
            <a:r>
              <a:rPr lang="en-US" sz="1000" dirty="0" err="1"/>
              <a:t>For</a:t>
            </a:r>
            <a:r>
              <a:rPr lang="en-US" sz="1000" b="0" i="0" dirty="0" err="1">
                <a:effectLst/>
              </a:rPr>
              <a:t>eign</a:t>
            </a:r>
            <a:r>
              <a:rPr lang="en-US" sz="1000" dirty="0" err="1"/>
              <a:t>As</a:t>
            </a:r>
            <a:r>
              <a:rPr lang="en-US" sz="1000" b="0" i="0" dirty="0" err="1">
                <a:effectLst/>
              </a:rPr>
              <a:t>sistance.gov</a:t>
            </a:r>
            <a:r>
              <a:rPr lang="en-US" sz="1000" dirty="0"/>
              <a:t> (“Disbursements” – Honduras; accessed December 7, 2023).: </a:t>
            </a:r>
            <a:r>
              <a:rPr lang="en-US" sz="1000" dirty="0">
                <a:hlinkClick r:id="rId4"/>
              </a:rPr>
              <a:t>https://www.foreignassistance.gov/data#tab-query</a:t>
            </a:r>
            <a:endParaRPr lang="en-US" sz="1000" dirty="0"/>
          </a:p>
          <a:p>
            <a:r>
              <a:rPr lang="en-US" sz="1000" b="1" dirty="0"/>
              <a:t>*Note: </a:t>
            </a:r>
            <a:r>
              <a:rPr lang="en-US" sz="1000" dirty="0"/>
              <a:t>Public data is reported as not complete for FY2022.</a:t>
            </a:r>
          </a:p>
        </p:txBody>
      </p:sp>
      <p:graphicFrame>
        <p:nvGraphicFramePr>
          <p:cNvPr id="3" name="Chart 2">
            <a:extLst>
              <a:ext uri="{FF2B5EF4-FFF2-40B4-BE49-F238E27FC236}">
                <a16:creationId xmlns:a16="http://schemas.microsoft.com/office/drawing/2014/main" id="{31757AEF-526D-52BB-8F27-586D5E7F6BF5}"/>
              </a:ext>
            </a:extLst>
          </p:cNvPr>
          <p:cNvGraphicFramePr>
            <a:graphicFrameLocks/>
          </p:cNvGraphicFramePr>
          <p:nvPr>
            <p:extLst>
              <p:ext uri="{D42A27DB-BD31-4B8C-83A1-F6EECF244321}">
                <p14:modId xmlns:p14="http://schemas.microsoft.com/office/powerpoint/2010/main" val="86943278"/>
              </p:ext>
            </p:extLst>
          </p:nvPr>
        </p:nvGraphicFramePr>
        <p:xfrm>
          <a:off x="255494" y="336175"/>
          <a:ext cx="11416553" cy="612171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7870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2C1F7E-6EDF-404B-A6D8-9D70EA8D81E5}">
  <ds:schemaRefs>
    <ds:schemaRef ds:uri="http://schemas.microsoft.com/sharepoint/v3/contenttype/forms"/>
  </ds:schemaRefs>
</ds:datastoreItem>
</file>

<file path=customXml/itemProps2.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52105</TotalTime>
  <Words>1537</Words>
  <Application>Microsoft Macintosh PowerPoint</Application>
  <PresentationFormat>Widescreen</PresentationFormat>
  <Paragraphs>191</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Courier New</vt:lpstr>
      <vt:lpstr>Myriad Pro</vt:lpstr>
      <vt:lpstr>Myriad Pro Cond</vt:lpstr>
      <vt:lpstr>Myriad Pro SemiCond</vt:lpstr>
      <vt:lpstr>Times New Roman</vt:lpstr>
      <vt:lpstr>Trebuchet MS</vt:lpstr>
      <vt:lpstr>Wingdings</vt:lpstr>
      <vt:lpstr>Office Theme</vt:lpstr>
      <vt:lpstr>U.S. Foreign Assistance to Honduras A Preliminary overview of Publicly Available data</vt:lpstr>
      <vt:lpstr>ARC open government analysis</vt:lpstr>
      <vt:lpstr>U.S. foreign assistance to Honduras: Preliminary analysis</vt:lpstr>
      <vt:lpstr>USAID Honduras website information</vt:lpstr>
      <vt:lpstr>USAID Honduras: Fact sheet data, November 2017</vt:lpstr>
      <vt:lpstr>USAID localization: Honduras FY2021-2022</vt:lpstr>
      <vt:lpstr>Foreign Assistance funding trends in Honduras: Findings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252</cp:revision>
  <dcterms:created xsi:type="dcterms:W3CDTF">2020-11-08T22:12:38Z</dcterms:created>
  <dcterms:modified xsi:type="dcterms:W3CDTF">2024-02-22T19:11:59Z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