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8" r:id="rId5"/>
    <p:sldId id="397" r:id="rId6"/>
    <p:sldId id="399" r:id="rId7"/>
    <p:sldId id="389" r:id="rId8"/>
    <p:sldId id="400" r:id="rId9"/>
    <p:sldId id="394" r:id="rId10"/>
    <p:sldId id="396" r:id="rId11"/>
    <p:sldId id="401" r:id="rId12"/>
    <p:sldId id="402" r:id="rId13"/>
    <p:sldId id="403" r:id="rId14"/>
    <p:sldId id="267" r:id="rId15"/>
    <p:sldId id="391" r:id="rId16"/>
    <p:sldId id="365" r:id="rId17"/>
    <p:sldId id="393"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88F36F-F0EB-2F7C-FEF6-DF03438CFFDA}" name="Jonathan Fox" initials="JF" userId="S::fox@american.edu::6b1f3878-a74d-4e2c-ad3c-b69f8137c18b" providerId="AD"/>
  <p188:author id="{3EBE7F7D-B402-3BF5-4091-7304F24AA8C7}" name="Nicholas Chen" initials="NC" userId="eadb77c43221506f" providerId="Windows Live"/>
  <p188:author id="{C9A91FF6-324E-9A05-6B52-2E4A8177DFEE}" name="Jeffrey Hallock" initials="" userId="S::jh1227a@american.edu::5d641465-c2c6-40a7-ae48-342fd6e761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mment" initials="JF" lastIdx="2" clrIdx="0">
    <p:extLst>
      <p:ext uri="{19B8F6BF-5375-455C-9EA6-DF929625EA0E}">
        <p15:presenceInfo xmlns:p15="http://schemas.microsoft.com/office/powerpoint/2012/main" userId="Comm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CE"/>
    <a:srgbClr val="C6EFCE"/>
    <a:srgbClr val="36494D"/>
    <a:srgbClr val="036C9E"/>
    <a:srgbClr val="EEB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44" autoAdjust="0"/>
    <p:restoredTop sz="96190" autoAdjust="0"/>
  </p:normalViewPr>
  <p:slideViewPr>
    <p:cSldViewPr snapToGrid="0">
      <p:cViewPr varScale="1">
        <p:scale>
          <a:sx n="118" d="100"/>
          <a:sy n="118" d="100"/>
        </p:scale>
        <p:origin x="232" y="304"/>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jeffreyhallock/Documents/Written%20Work%20and%20Projects/Jonthan%20Work%20Folder/Country%20Level%20Open%20Gov%20Snap%20Shots/Guatemala/USFG%20Funding%20to%20Guate%20and%20other%20data%20downlaoded%20FA.gov%2012.7.2023.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jeffreyhallock/Documents/Written%20Work%20and%20Projects/Jonthan%20Work%20Folder/Country%20Level%20Open%20Gov%20Snap%20Shots/Guatemala/USFG%20Funding%20to%20Guate%20and%20other%20data%20downlaoded%20FA.gov%2012.7.2023.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jeffreyhallock/Documents/Written%20Work%20and%20Projects/Jonthan%20Work%20Folder/Country%20Level%20Open%20Gov%20Snap%20Shots/Guatemala/USFG%20Funding%20to%20Guate%20and%20other%20data%20downlaoded%20FA.gov%2012.7.2023.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jeffreyhallock/Documents/Written%20Work%20and%20Projects/Jonthan%20Work%20Folder/Country%20Level%20Open%20Gov%20Snap%20Shots/Guatemala/USFG%20Funding%20to%20Guate%20and%20other%20data%20downlaoded%20FA.gov%2012.7.2023.csv"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[USFG Funding to Guate and other data downlaoded FA.gov 12.7.2023.csv]Sheet8!PivotTable6</c:name>
    <c:fmtId val="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i="0" u="none" strike="noStrike" kern="1200" spc="0" baseline="0" dirty="0">
                <a:solidFill>
                  <a:prstClr val="black">
                    <a:lumMod val="65000"/>
                    <a:lumOff val="35000"/>
                  </a:prstClr>
                </a:solidFill>
              </a:rPr>
              <a:t>Guatemala fact sheets by sector†</a:t>
            </a:r>
          </a:p>
        </c:rich>
      </c:tx>
      <c:layout>
        <c:manualLayout>
          <c:xMode val="edge"/>
          <c:yMode val="edge"/>
          <c:x val="0.21066969791305395"/>
          <c:y val="6.17843515318789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s>
    <c:plotArea>
      <c:layout/>
      <c:pieChart>
        <c:varyColors val="1"/>
        <c:ser>
          <c:idx val="0"/>
          <c:order val="0"/>
          <c:tx>
            <c:strRef>
              <c:f>Sheet8!$B$3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1EB-8048-AD5F-CA7312094AB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1EB-8048-AD5F-CA7312094AB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1EB-8048-AD5F-CA7312094AB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1EB-8048-AD5F-CA7312094AB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1EB-8048-AD5F-CA7312094AB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1EB-8048-AD5F-CA7312094AB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1EB-8048-AD5F-CA7312094AB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1EB-8048-AD5F-CA7312094ABD}"/>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Sheet8!$A$4:$A$12</c:f>
              <c:strCache>
                <c:ptCount val="8"/>
                <c:pt idx="0">
                  <c:v>Economic Growth</c:v>
                </c:pt>
                <c:pt idx="1">
                  <c:v>Education</c:v>
                </c:pt>
                <c:pt idx="2">
                  <c:v>Environment</c:v>
                </c:pt>
                <c:pt idx="3">
                  <c:v>Food Security</c:v>
                </c:pt>
                <c:pt idx="4">
                  <c:v>Health and Nutrition</c:v>
                </c:pt>
                <c:pt idx="5">
                  <c:v>HIV/AIDS</c:v>
                </c:pt>
                <c:pt idx="6">
                  <c:v>Migration</c:v>
                </c:pt>
                <c:pt idx="7">
                  <c:v>Security, Justice, and Governance </c:v>
                </c:pt>
              </c:strCache>
            </c:strRef>
          </c:cat>
          <c:val>
            <c:numRef>
              <c:f>Sheet8!$B$4:$B$12</c:f>
              <c:numCache>
                <c:formatCode>General</c:formatCode>
                <c:ptCount val="8"/>
                <c:pt idx="0">
                  <c:v>8</c:v>
                </c:pt>
                <c:pt idx="1">
                  <c:v>7</c:v>
                </c:pt>
                <c:pt idx="2">
                  <c:v>3</c:v>
                </c:pt>
                <c:pt idx="3">
                  <c:v>3</c:v>
                </c:pt>
                <c:pt idx="4">
                  <c:v>6</c:v>
                </c:pt>
                <c:pt idx="5">
                  <c:v>6</c:v>
                </c:pt>
                <c:pt idx="6">
                  <c:v>2</c:v>
                </c:pt>
                <c:pt idx="7">
                  <c:v>9</c:v>
                </c:pt>
              </c:numCache>
            </c:numRef>
          </c:val>
          <c:extLst>
            <c:ext xmlns:c16="http://schemas.microsoft.com/office/drawing/2014/chart" uri="{C3380CC4-5D6E-409C-BE32-E72D297353CC}">
              <c16:uniqueId val="{00000010-51EB-8048-AD5F-CA7312094ABD}"/>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5219491729767931"/>
          <c:y val="0.15966815641008594"/>
          <c:w val="0.33706644328793461"/>
          <c:h val="0.7723104752854486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u="none" strike="noStrike" kern="1200" spc="0" baseline="0" dirty="0">
                <a:solidFill>
                  <a:prstClr val="black">
                    <a:lumMod val="65000"/>
                    <a:lumOff val="35000"/>
                  </a:prstClr>
                </a:solidFill>
                <a:effectLst/>
              </a:rPr>
              <a:t>Local &amp; International Share of Direct USAID Funding to Guatemala: FY2021-2022</a:t>
            </a:r>
            <a:r>
              <a:rPr lang="en-US" sz="1400" b="1" i="0" u="none" strike="noStrike" kern="1200" spc="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localization!$A$2</c:f>
              <c:strCache>
                <c:ptCount val="1"/>
                <c:pt idx="0">
                  <c:v>Local</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localization!$B$1:$C$1</c:f>
              <c:numCache>
                <c:formatCode>General</c:formatCode>
                <c:ptCount val="2"/>
                <c:pt idx="0">
                  <c:v>2022</c:v>
                </c:pt>
                <c:pt idx="1">
                  <c:v>2021</c:v>
                </c:pt>
              </c:numCache>
            </c:numRef>
          </c:cat>
          <c:val>
            <c:numRef>
              <c:f>localization!$B$2:$C$2</c:f>
              <c:numCache>
                <c:formatCode>0.0%</c:formatCode>
                <c:ptCount val="2"/>
                <c:pt idx="0">
                  <c:v>0.23899999999999999</c:v>
                </c:pt>
                <c:pt idx="1">
                  <c:v>0.183</c:v>
                </c:pt>
              </c:numCache>
            </c:numRef>
          </c:val>
          <c:extLst>
            <c:ext xmlns:c16="http://schemas.microsoft.com/office/drawing/2014/chart" uri="{C3380CC4-5D6E-409C-BE32-E72D297353CC}">
              <c16:uniqueId val="{00000000-94B3-A945-9230-BAAA260D9A2F}"/>
            </c:ext>
          </c:extLst>
        </c:ser>
        <c:ser>
          <c:idx val="1"/>
          <c:order val="1"/>
          <c:tx>
            <c:strRef>
              <c:f>localization!$A$3</c:f>
              <c:strCache>
                <c:ptCount val="1"/>
                <c:pt idx="0">
                  <c:v>International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localization!$B$1:$C$1</c:f>
              <c:numCache>
                <c:formatCode>General</c:formatCode>
                <c:ptCount val="2"/>
                <c:pt idx="0">
                  <c:v>2022</c:v>
                </c:pt>
                <c:pt idx="1">
                  <c:v>2021</c:v>
                </c:pt>
              </c:numCache>
            </c:numRef>
          </c:cat>
          <c:val>
            <c:numRef>
              <c:f>localization!$B$3:$C$3</c:f>
              <c:numCache>
                <c:formatCode>0.0%</c:formatCode>
                <c:ptCount val="2"/>
                <c:pt idx="0">
                  <c:v>0.76100000000000001</c:v>
                </c:pt>
                <c:pt idx="1">
                  <c:v>0.81699999999999995</c:v>
                </c:pt>
              </c:numCache>
            </c:numRef>
          </c:val>
          <c:extLst>
            <c:ext xmlns:c16="http://schemas.microsoft.com/office/drawing/2014/chart" uri="{C3380CC4-5D6E-409C-BE32-E72D297353CC}">
              <c16:uniqueId val="{00000001-94B3-A945-9230-BAAA260D9A2F}"/>
            </c:ext>
          </c:extLst>
        </c:ser>
        <c:dLbls>
          <c:showLegendKey val="0"/>
          <c:showVal val="0"/>
          <c:showCatName val="0"/>
          <c:showSerName val="0"/>
          <c:showPercent val="0"/>
          <c:showBubbleSize val="0"/>
        </c:dLbls>
        <c:gapWidth val="150"/>
        <c:overlap val="100"/>
        <c:axId val="97986864"/>
        <c:axId val="78191712"/>
      </c:barChart>
      <c:catAx>
        <c:axId val="97986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8191712"/>
        <c:crosses val="autoZero"/>
        <c:auto val="1"/>
        <c:lblAlgn val="ctr"/>
        <c:lblOffset val="100"/>
        <c:noMultiLvlLbl val="0"/>
      </c:catAx>
      <c:valAx>
        <c:axId val="781917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7986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0" i="0" u="none" strike="noStrike" kern="1200" spc="0" baseline="0" dirty="0">
                <a:solidFill>
                  <a:sysClr val="windowText" lastClr="000000">
                    <a:lumMod val="65000"/>
                    <a:lumOff val="35000"/>
                  </a:sysClr>
                </a:solidFill>
              </a:rPr>
              <a:t>U.S. Guatemala Funding by Managing Agency: FY2012-2022*</a:t>
            </a:r>
          </a:p>
          <a:p>
            <a:pPr>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88987872257291"/>
          <c:y val="0.12685954700374272"/>
          <c:w val="0.86740912568770567"/>
          <c:h val="0.52135573693574833"/>
        </c:manualLayout>
      </c:layout>
      <c:barChart>
        <c:barDir val="col"/>
        <c:grouping val="stacked"/>
        <c:varyColors val="0"/>
        <c:ser>
          <c:idx val="0"/>
          <c:order val="0"/>
          <c:tx>
            <c:strRef>
              <c:f>'By Managaing Agency'!$A$2</c:f>
              <c:strCache>
                <c:ptCount val="1"/>
                <c:pt idx="0">
                  <c:v>U.S. Agency for International Development</c:v>
                </c:pt>
              </c:strCache>
            </c:strRef>
          </c:tx>
          <c:spPr>
            <a:solidFill>
              <a:schemeClr val="accent1"/>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Agency'!$B$2:$L$2</c:f>
              <c:numCache>
                <c:formatCode>"$"#,##0</c:formatCode>
                <c:ptCount val="11"/>
                <c:pt idx="0">
                  <c:v>101776120</c:v>
                </c:pt>
                <c:pt idx="1">
                  <c:v>80727118</c:v>
                </c:pt>
                <c:pt idx="2">
                  <c:v>90212630</c:v>
                </c:pt>
                <c:pt idx="3">
                  <c:v>104214167</c:v>
                </c:pt>
                <c:pt idx="4">
                  <c:v>135328015</c:v>
                </c:pt>
                <c:pt idx="5">
                  <c:v>196906527</c:v>
                </c:pt>
                <c:pt idx="6">
                  <c:v>133996650</c:v>
                </c:pt>
                <c:pt idx="7">
                  <c:v>112002976</c:v>
                </c:pt>
                <c:pt idx="8">
                  <c:v>100398019</c:v>
                </c:pt>
                <c:pt idx="9">
                  <c:v>228034750</c:v>
                </c:pt>
                <c:pt idx="10">
                  <c:v>157520418</c:v>
                </c:pt>
              </c:numCache>
            </c:numRef>
          </c:val>
          <c:extLst>
            <c:ext xmlns:c16="http://schemas.microsoft.com/office/drawing/2014/chart" uri="{C3380CC4-5D6E-409C-BE32-E72D297353CC}">
              <c16:uniqueId val="{00000000-F784-6F40-B088-1F0F8A0837BB}"/>
            </c:ext>
          </c:extLst>
        </c:ser>
        <c:ser>
          <c:idx val="1"/>
          <c:order val="1"/>
          <c:tx>
            <c:strRef>
              <c:f>'By Managaing Agency'!$A$3</c:f>
              <c:strCache>
                <c:ptCount val="1"/>
                <c:pt idx="0">
                  <c:v>Department of Agriculture</c:v>
                </c:pt>
              </c:strCache>
            </c:strRef>
          </c:tx>
          <c:spPr>
            <a:solidFill>
              <a:schemeClr val="accent2"/>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Agency'!$B$3:$L$3</c:f>
              <c:numCache>
                <c:formatCode>"$"#,##0</c:formatCode>
                <c:ptCount val="11"/>
                <c:pt idx="0">
                  <c:v>6018066</c:v>
                </c:pt>
                <c:pt idx="1">
                  <c:v>28731783</c:v>
                </c:pt>
                <c:pt idx="2">
                  <c:v>28725783</c:v>
                </c:pt>
                <c:pt idx="4">
                  <c:v>71206778</c:v>
                </c:pt>
                <c:pt idx="5">
                  <c:v>8189882</c:v>
                </c:pt>
                <c:pt idx="6">
                  <c:v>50192541</c:v>
                </c:pt>
                <c:pt idx="8">
                  <c:v>1880847</c:v>
                </c:pt>
                <c:pt idx="9">
                  <c:v>24000000</c:v>
                </c:pt>
                <c:pt idx="10">
                  <c:v>54892975</c:v>
                </c:pt>
              </c:numCache>
            </c:numRef>
          </c:val>
          <c:extLst>
            <c:ext xmlns:c16="http://schemas.microsoft.com/office/drawing/2014/chart" uri="{C3380CC4-5D6E-409C-BE32-E72D297353CC}">
              <c16:uniqueId val="{00000001-F784-6F40-B088-1F0F8A0837BB}"/>
            </c:ext>
          </c:extLst>
        </c:ser>
        <c:ser>
          <c:idx val="2"/>
          <c:order val="2"/>
          <c:tx>
            <c:strRef>
              <c:f>'By Managaing Agency'!$A$4</c:f>
              <c:strCache>
                <c:ptCount val="1"/>
                <c:pt idx="0">
                  <c:v>Department of State</c:v>
                </c:pt>
              </c:strCache>
            </c:strRef>
          </c:tx>
          <c:spPr>
            <a:solidFill>
              <a:schemeClr val="accent3"/>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Agency'!$B$4:$L$4</c:f>
              <c:numCache>
                <c:formatCode>General</c:formatCode>
                <c:ptCount val="11"/>
                <c:pt idx="0" formatCode="&quot;$&quot;#,##0">
                  <c:v>12680626</c:v>
                </c:pt>
                <c:pt idx="2" formatCode="&quot;$&quot;#,##0">
                  <c:v>18465070</c:v>
                </c:pt>
                <c:pt idx="3" formatCode="&quot;$&quot;#,##0">
                  <c:v>2514063</c:v>
                </c:pt>
                <c:pt idx="4" formatCode="&quot;$&quot;#,##0">
                  <c:v>14515929</c:v>
                </c:pt>
                <c:pt idx="5" formatCode="&quot;$&quot;#,##0">
                  <c:v>9909670</c:v>
                </c:pt>
                <c:pt idx="6" formatCode="&quot;$&quot;#,##0">
                  <c:v>21363501</c:v>
                </c:pt>
                <c:pt idx="7" formatCode="&quot;$&quot;#,##0">
                  <c:v>34756523</c:v>
                </c:pt>
                <c:pt idx="8" formatCode="&quot;$&quot;#,##0">
                  <c:v>6841819</c:v>
                </c:pt>
                <c:pt idx="9" formatCode="&quot;$&quot;#,##0">
                  <c:v>31069209</c:v>
                </c:pt>
                <c:pt idx="10" formatCode="&quot;$&quot;#,##0">
                  <c:v>22374290</c:v>
                </c:pt>
              </c:numCache>
            </c:numRef>
          </c:val>
          <c:extLst>
            <c:ext xmlns:c16="http://schemas.microsoft.com/office/drawing/2014/chart" uri="{C3380CC4-5D6E-409C-BE32-E72D297353CC}">
              <c16:uniqueId val="{00000002-F784-6F40-B088-1F0F8A0837BB}"/>
            </c:ext>
          </c:extLst>
        </c:ser>
        <c:ser>
          <c:idx val="3"/>
          <c:order val="3"/>
          <c:tx>
            <c:strRef>
              <c:f>'By Managaing Agency'!$A$5</c:f>
              <c:strCache>
                <c:ptCount val="1"/>
                <c:pt idx="0">
                  <c:v>Department of Defense</c:v>
                </c:pt>
              </c:strCache>
            </c:strRef>
          </c:tx>
          <c:spPr>
            <a:solidFill>
              <a:schemeClr val="accent4"/>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Agency'!$B$5:$L$5</c:f>
              <c:numCache>
                <c:formatCode>"$"#,##0</c:formatCode>
                <c:ptCount val="11"/>
                <c:pt idx="0">
                  <c:v>12143791</c:v>
                </c:pt>
                <c:pt idx="1">
                  <c:v>8635343</c:v>
                </c:pt>
                <c:pt idx="2">
                  <c:v>13891654</c:v>
                </c:pt>
                <c:pt idx="3">
                  <c:v>21748603</c:v>
                </c:pt>
                <c:pt idx="4">
                  <c:v>30305068</c:v>
                </c:pt>
                <c:pt idx="5">
                  <c:v>30047559</c:v>
                </c:pt>
                <c:pt idx="6">
                  <c:v>21461806</c:v>
                </c:pt>
                <c:pt idx="7">
                  <c:v>4693802</c:v>
                </c:pt>
                <c:pt idx="8">
                  <c:v>8502800</c:v>
                </c:pt>
              </c:numCache>
            </c:numRef>
          </c:val>
          <c:extLst>
            <c:ext xmlns:c16="http://schemas.microsoft.com/office/drawing/2014/chart" uri="{C3380CC4-5D6E-409C-BE32-E72D297353CC}">
              <c16:uniqueId val="{00000003-F784-6F40-B088-1F0F8A0837BB}"/>
            </c:ext>
          </c:extLst>
        </c:ser>
        <c:ser>
          <c:idx val="4"/>
          <c:order val="4"/>
          <c:tx>
            <c:strRef>
              <c:f>'By Managaing Agency'!$A$6</c:f>
              <c:strCache>
                <c:ptCount val="1"/>
                <c:pt idx="0">
                  <c:v>Department of Health and Human Services</c:v>
                </c:pt>
              </c:strCache>
            </c:strRef>
          </c:tx>
          <c:spPr>
            <a:solidFill>
              <a:schemeClr val="accent5"/>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Agency'!$B$6:$L$6</c:f>
              <c:numCache>
                <c:formatCode>"$"#,##0</c:formatCode>
                <c:ptCount val="11"/>
                <c:pt idx="0">
                  <c:v>3225691</c:v>
                </c:pt>
                <c:pt idx="1">
                  <c:v>4742068</c:v>
                </c:pt>
                <c:pt idx="2">
                  <c:v>4543912</c:v>
                </c:pt>
                <c:pt idx="3">
                  <c:v>3314827</c:v>
                </c:pt>
                <c:pt idx="4">
                  <c:v>11047038</c:v>
                </c:pt>
                <c:pt idx="5">
                  <c:v>6638413</c:v>
                </c:pt>
                <c:pt idx="6">
                  <c:v>3793715</c:v>
                </c:pt>
                <c:pt idx="7">
                  <c:v>270519</c:v>
                </c:pt>
                <c:pt idx="8">
                  <c:v>267315</c:v>
                </c:pt>
                <c:pt idx="9">
                  <c:v>5961329</c:v>
                </c:pt>
                <c:pt idx="10">
                  <c:v>5518811</c:v>
                </c:pt>
              </c:numCache>
            </c:numRef>
          </c:val>
          <c:extLst>
            <c:ext xmlns:c16="http://schemas.microsoft.com/office/drawing/2014/chart" uri="{C3380CC4-5D6E-409C-BE32-E72D297353CC}">
              <c16:uniqueId val="{00000004-F784-6F40-B088-1F0F8A0837BB}"/>
            </c:ext>
          </c:extLst>
        </c:ser>
        <c:ser>
          <c:idx val="5"/>
          <c:order val="5"/>
          <c:tx>
            <c:strRef>
              <c:f>'By Managaing Agency'!$A$7</c:f>
              <c:strCache>
                <c:ptCount val="1"/>
                <c:pt idx="0">
                  <c:v>Peace Corps</c:v>
                </c:pt>
              </c:strCache>
            </c:strRef>
          </c:tx>
          <c:spPr>
            <a:solidFill>
              <a:schemeClr val="accent6"/>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Agency'!$B$7:$L$7</c:f>
              <c:numCache>
                <c:formatCode>"$"#,##0</c:formatCode>
                <c:ptCount val="11"/>
                <c:pt idx="0">
                  <c:v>3564086</c:v>
                </c:pt>
                <c:pt idx="1">
                  <c:v>3022455</c:v>
                </c:pt>
                <c:pt idx="2">
                  <c:v>3183184</c:v>
                </c:pt>
                <c:pt idx="3">
                  <c:v>3419495</c:v>
                </c:pt>
                <c:pt idx="4">
                  <c:v>3518856</c:v>
                </c:pt>
                <c:pt idx="5">
                  <c:v>3243880</c:v>
                </c:pt>
                <c:pt idx="6">
                  <c:v>3561590</c:v>
                </c:pt>
                <c:pt idx="7">
                  <c:v>3589263</c:v>
                </c:pt>
                <c:pt idx="8">
                  <c:v>3108847</c:v>
                </c:pt>
                <c:pt idx="9">
                  <c:v>2474702</c:v>
                </c:pt>
                <c:pt idx="10">
                  <c:v>2878792</c:v>
                </c:pt>
              </c:numCache>
            </c:numRef>
          </c:val>
          <c:extLst>
            <c:ext xmlns:c16="http://schemas.microsoft.com/office/drawing/2014/chart" uri="{C3380CC4-5D6E-409C-BE32-E72D297353CC}">
              <c16:uniqueId val="{00000005-F784-6F40-B088-1F0F8A0837BB}"/>
            </c:ext>
          </c:extLst>
        </c:ser>
        <c:ser>
          <c:idx val="6"/>
          <c:order val="6"/>
          <c:tx>
            <c:strRef>
              <c:f>'By Managaing Agency'!$A$8</c:f>
              <c:strCache>
                <c:ptCount val="1"/>
                <c:pt idx="0">
                  <c:v>Millennium Challenge Corporation</c:v>
                </c:pt>
              </c:strCache>
            </c:strRef>
          </c:tx>
          <c:spPr>
            <a:solidFill>
              <a:schemeClr val="accent1">
                <a:lumMod val="60000"/>
              </a:schemeClr>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Agency'!$B$8:$L$8</c:f>
              <c:numCache>
                <c:formatCode>"$"#,##0</c:formatCode>
                <c:ptCount val="11"/>
                <c:pt idx="1">
                  <c:v>348809</c:v>
                </c:pt>
                <c:pt idx="2">
                  <c:v>1176623</c:v>
                </c:pt>
                <c:pt idx="3">
                  <c:v>980147</c:v>
                </c:pt>
                <c:pt idx="4">
                  <c:v>28926824</c:v>
                </c:pt>
                <c:pt idx="5">
                  <c:v>529624</c:v>
                </c:pt>
                <c:pt idx="6">
                  <c:v>94552</c:v>
                </c:pt>
                <c:pt idx="7">
                  <c:v>1187136</c:v>
                </c:pt>
                <c:pt idx="8">
                  <c:v>241243</c:v>
                </c:pt>
                <c:pt idx="9">
                  <c:v>347583</c:v>
                </c:pt>
              </c:numCache>
            </c:numRef>
          </c:val>
          <c:extLst>
            <c:ext xmlns:c16="http://schemas.microsoft.com/office/drawing/2014/chart" uri="{C3380CC4-5D6E-409C-BE32-E72D297353CC}">
              <c16:uniqueId val="{00000006-F784-6F40-B088-1F0F8A0837BB}"/>
            </c:ext>
          </c:extLst>
        </c:ser>
        <c:ser>
          <c:idx val="7"/>
          <c:order val="7"/>
          <c:tx>
            <c:strRef>
              <c:f>'By Managaing Agency'!$A$9</c:f>
              <c:strCache>
                <c:ptCount val="1"/>
                <c:pt idx="0">
                  <c:v>Inter-American Foundation</c:v>
                </c:pt>
              </c:strCache>
            </c:strRef>
          </c:tx>
          <c:spPr>
            <a:solidFill>
              <a:schemeClr val="accent2">
                <a:lumMod val="60000"/>
              </a:schemeClr>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Agency'!$B$9:$L$9</c:f>
              <c:numCache>
                <c:formatCode>"$"#,##0</c:formatCode>
                <c:ptCount val="11"/>
                <c:pt idx="0">
                  <c:v>1065803</c:v>
                </c:pt>
                <c:pt idx="1">
                  <c:v>907930</c:v>
                </c:pt>
                <c:pt idx="2">
                  <c:v>953368</c:v>
                </c:pt>
                <c:pt idx="3">
                  <c:v>1430565</c:v>
                </c:pt>
                <c:pt idx="4">
                  <c:v>1164012</c:v>
                </c:pt>
                <c:pt idx="5">
                  <c:v>2159105</c:v>
                </c:pt>
                <c:pt idx="6">
                  <c:v>2440951</c:v>
                </c:pt>
                <c:pt idx="8">
                  <c:v>3791850</c:v>
                </c:pt>
                <c:pt idx="9">
                  <c:v>3201243</c:v>
                </c:pt>
                <c:pt idx="10">
                  <c:v>1780310</c:v>
                </c:pt>
              </c:numCache>
            </c:numRef>
          </c:val>
          <c:extLst>
            <c:ext xmlns:c16="http://schemas.microsoft.com/office/drawing/2014/chart" uri="{C3380CC4-5D6E-409C-BE32-E72D297353CC}">
              <c16:uniqueId val="{00000007-F784-6F40-B088-1F0F8A0837BB}"/>
            </c:ext>
          </c:extLst>
        </c:ser>
        <c:ser>
          <c:idx val="8"/>
          <c:order val="8"/>
          <c:tx>
            <c:strRef>
              <c:f>'By Managaing Agency'!$A$10</c:f>
              <c:strCache>
                <c:ptCount val="1"/>
                <c:pt idx="0">
                  <c:v>Department of Labor</c:v>
                </c:pt>
              </c:strCache>
            </c:strRef>
          </c:tx>
          <c:spPr>
            <a:solidFill>
              <a:schemeClr val="accent3">
                <a:lumMod val="60000"/>
              </a:schemeClr>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Agency'!$B$10:$L$10</c:f>
              <c:numCache>
                <c:formatCode>General</c:formatCode>
                <c:ptCount val="11"/>
                <c:pt idx="6" formatCode="&quot;$&quot;#,##0">
                  <c:v>4500000</c:v>
                </c:pt>
                <c:pt idx="10" formatCode="&quot;$&quot;#,##0">
                  <c:v>75653</c:v>
                </c:pt>
              </c:numCache>
            </c:numRef>
          </c:val>
          <c:extLst>
            <c:ext xmlns:c16="http://schemas.microsoft.com/office/drawing/2014/chart" uri="{C3380CC4-5D6E-409C-BE32-E72D297353CC}">
              <c16:uniqueId val="{00000008-F784-6F40-B088-1F0F8A0837BB}"/>
            </c:ext>
          </c:extLst>
        </c:ser>
        <c:ser>
          <c:idx val="9"/>
          <c:order val="9"/>
          <c:tx>
            <c:strRef>
              <c:f>'By Managaing Agency'!$A$11</c:f>
              <c:strCache>
                <c:ptCount val="1"/>
                <c:pt idx="0">
                  <c:v>Department of the Treasury</c:v>
                </c:pt>
              </c:strCache>
            </c:strRef>
          </c:tx>
          <c:spPr>
            <a:solidFill>
              <a:schemeClr val="accent4">
                <a:lumMod val="60000"/>
              </a:schemeClr>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Agency'!$B$11:$L$11</c:f>
              <c:numCache>
                <c:formatCode>"$"#,##0</c:formatCode>
                <c:ptCount val="11"/>
                <c:pt idx="0">
                  <c:v>1233112</c:v>
                </c:pt>
                <c:pt idx="1">
                  <c:v>1449203</c:v>
                </c:pt>
                <c:pt idx="2">
                  <c:v>589121</c:v>
                </c:pt>
                <c:pt idx="3">
                  <c:v>17104</c:v>
                </c:pt>
                <c:pt idx="5">
                  <c:v>1062</c:v>
                </c:pt>
                <c:pt idx="6">
                  <c:v>20274</c:v>
                </c:pt>
                <c:pt idx="7">
                  <c:v>47419</c:v>
                </c:pt>
                <c:pt idx="8">
                  <c:v>7120</c:v>
                </c:pt>
                <c:pt idx="10">
                  <c:v>126448</c:v>
                </c:pt>
              </c:numCache>
            </c:numRef>
          </c:val>
          <c:extLst>
            <c:ext xmlns:c16="http://schemas.microsoft.com/office/drawing/2014/chart" uri="{C3380CC4-5D6E-409C-BE32-E72D297353CC}">
              <c16:uniqueId val="{00000009-F784-6F40-B088-1F0F8A0837BB}"/>
            </c:ext>
          </c:extLst>
        </c:ser>
        <c:ser>
          <c:idx val="10"/>
          <c:order val="10"/>
          <c:tx>
            <c:strRef>
              <c:f>'By Managaing Agency'!$A$12</c:f>
              <c:strCache>
                <c:ptCount val="1"/>
                <c:pt idx="0">
                  <c:v>Department of the Interior</c:v>
                </c:pt>
              </c:strCache>
            </c:strRef>
          </c:tx>
          <c:spPr>
            <a:solidFill>
              <a:schemeClr val="accent5">
                <a:lumMod val="60000"/>
              </a:schemeClr>
            </a:solidFill>
            <a:ln>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Agency'!$B$12:$L$12</c:f>
              <c:numCache>
                <c:formatCode>"$"#,##0</c:formatCode>
                <c:ptCount val="11"/>
                <c:pt idx="0">
                  <c:v>149446</c:v>
                </c:pt>
                <c:pt idx="1">
                  <c:v>294281</c:v>
                </c:pt>
                <c:pt idx="2">
                  <c:v>256461</c:v>
                </c:pt>
                <c:pt idx="3">
                  <c:v>460090</c:v>
                </c:pt>
                <c:pt idx="4">
                  <c:v>507602</c:v>
                </c:pt>
                <c:pt idx="5">
                  <c:v>370040</c:v>
                </c:pt>
                <c:pt idx="6">
                  <c:v>306364</c:v>
                </c:pt>
                <c:pt idx="7">
                  <c:v>461160</c:v>
                </c:pt>
                <c:pt idx="8">
                  <c:v>100008</c:v>
                </c:pt>
                <c:pt idx="10">
                  <c:v>322931</c:v>
                </c:pt>
              </c:numCache>
            </c:numRef>
          </c:val>
          <c:extLst>
            <c:ext xmlns:c16="http://schemas.microsoft.com/office/drawing/2014/chart" uri="{C3380CC4-5D6E-409C-BE32-E72D297353CC}">
              <c16:uniqueId val="{0000000A-F784-6F40-B088-1F0F8A0837BB}"/>
            </c:ext>
          </c:extLst>
        </c:ser>
        <c:ser>
          <c:idx val="11"/>
          <c:order val="11"/>
          <c:tx>
            <c:strRef>
              <c:f>'By Managaing Agency'!$A$13</c:f>
              <c:strCache>
                <c:ptCount val="1"/>
                <c:pt idx="0">
                  <c:v>Department of Energy</c:v>
                </c:pt>
              </c:strCache>
            </c:strRef>
          </c:tx>
          <c:spPr>
            <a:solidFill>
              <a:schemeClr val="accent6">
                <a:lumMod val="60000"/>
              </a:schemeClr>
            </a:solidFill>
            <a:ln w="25400">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Agency'!$B$13:$L$13</c:f>
              <c:numCache>
                <c:formatCode>"$"#,##0</c:formatCode>
                <c:ptCount val="11"/>
                <c:pt idx="0">
                  <c:v>206184</c:v>
                </c:pt>
                <c:pt idx="1">
                  <c:v>296230</c:v>
                </c:pt>
                <c:pt idx="2">
                  <c:v>689504</c:v>
                </c:pt>
              </c:numCache>
            </c:numRef>
          </c:val>
          <c:extLst>
            <c:ext xmlns:c16="http://schemas.microsoft.com/office/drawing/2014/chart" uri="{C3380CC4-5D6E-409C-BE32-E72D297353CC}">
              <c16:uniqueId val="{0000000B-F784-6F40-B088-1F0F8A0837BB}"/>
            </c:ext>
          </c:extLst>
        </c:ser>
        <c:ser>
          <c:idx val="12"/>
          <c:order val="12"/>
          <c:tx>
            <c:strRef>
              <c:f>'By Managaing Agency'!$A$14</c:f>
              <c:strCache>
                <c:ptCount val="1"/>
                <c:pt idx="0">
                  <c:v>Department of Justice</c:v>
                </c:pt>
              </c:strCache>
            </c:strRef>
          </c:tx>
          <c:spPr>
            <a:solidFill>
              <a:schemeClr val="accent1">
                <a:lumMod val="80000"/>
                <a:lumOff val="20000"/>
              </a:schemeClr>
            </a:solidFill>
            <a:ln w="25400">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Agency'!$B$14:$L$14</c:f>
              <c:numCache>
                <c:formatCode>"$"#,##0</c:formatCode>
                <c:ptCount val="11"/>
                <c:pt idx="0">
                  <c:v>62411</c:v>
                </c:pt>
                <c:pt idx="1">
                  <c:v>58220</c:v>
                </c:pt>
                <c:pt idx="2">
                  <c:v>97709</c:v>
                </c:pt>
                <c:pt idx="3">
                  <c:v>70832</c:v>
                </c:pt>
                <c:pt idx="5">
                  <c:v>15072</c:v>
                </c:pt>
                <c:pt idx="6">
                  <c:v>78042</c:v>
                </c:pt>
                <c:pt idx="7">
                  <c:v>114528</c:v>
                </c:pt>
                <c:pt idx="10">
                  <c:v>97018</c:v>
                </c:pt>
              </c:numCache>
            </c:numRef>
          </c:val>
          <c:extLst>
            <c:ext xmlns:c16="http://schemas.microsoft.com/office/drawing/2014/chart" uri="{C3380CC4-5D6E-409C-BE32-E72D297353CC}">
              <c16:uniqueId val="{0000000C-F784-6F40-B088-1F0F8A0837BB}"/>
            </c:ext>
          </c:extLst>
        </c:ser>
        <c:ser>
          <c:idx val="13"/>
          <c:order val="13"/>
          <c:tx>
            <c:strRef>
              <c:f>'By Managaing Agency'!$A$15</c:f>
              <c:strCache>
                <c:ptCount val="1"/>
                <c:pt idx="0">
                  <c:v>Department of Homeland Security</c:v>
                </c:pt>
              </c:strCache>
            </c:strRef>
          </c:tx>
          <c:spPr>
            <a:solidFill>
              <a:schemeClr val="accent2">
                <a:lumMod val="80000"/>
                <a:lumOff val="20000"/>
              </a:schemeClr>
            </a:solidFill>
            <a:ln w="25400">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Agency'!$B$15:$L$15</c:f>
              <c:numCache>
                <c:formatCode>General</c:formatCode>
                <c:ptCount val="11"/>
                <c:pt idx="0" formatCode="&quot;$&quot;#,##0">
                  <c:v>160232</c:v>
                </c:pt>
                <c:pt idx="4" formatCode="&quot;$&quot;#,##0">
                  <c:v>287333</c:v>
                </c:pt>
                <c:pt idx="5" formatCode="&quot;$&quot;#,##0">
                  <c:v>58197</c:v>
                </c:pt>
                <c:pt idx="6" formatCode="&quot;$&quot;#,##0">
                  <c:v>1521</c:v>
                </c:pt>
                <c:pt idx="7" formatCode="&quot;$&quot;#,##0">
                  <c:v>955</c:v>
                </c:pt>
              </c:numCache>
            </c:numRef>
          </c:val>
          <c:extLst>
            <c:ext xmlns:c16="http://schemas.microsoft.com/office/drawing/2014/chart" uri="{C3380CC4-5D6E-409C-BE32-E72D297353CC}">
              <c16:uniqueId val="{0000000D-F784-6F40-B088-1F0F8A0837BB}"/>
            </c:ext>
          </c:extLst>
        </c:ser>
        <c:ser>
          <c:idx val="14"/>
          <c:order val="14"/>
          <c:tx>
            <c:strRef>
              <c:f>'By Managaing Agency'!$A$16</c:f>
              <c:strCache>
                <c:ptCount val="1"/>
                <c:pt idx="0">
                  <c:v>Department of the Army</c:v>
                </c:pt>
              </c:strCache>
            </c:strRef>
          </c:tx>
          <c:spPr>
            <a:solidFill>
              <a:schemeClr val="accent3">
                <a:lumMod val="80000"/>
                <a:lumOff val="20000"/>
              </a:schemeClr>
            </a:solidFill>
            <a:ln w="25400">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Agency'!$B$16:$L$16</c:f>
              <c:numCache>
                <c:formatCode>General</c:formatCode>
                <c:ptCount val="11"/>
                <c:pt idx="5" formatCode="&quot;$&quot;#,##0">
                  <c:v>78645</c:v>
                </c:pt>
              </c:numCache>
            </c:numRef>
          </c:val>
          <c:extLst>
            <c:ext xmlns:c16="http://schemas.microsoft.com/office/drawing/2014/chart" uri="{C3380CC4-5D6E-409C-BE32-E72D297353CC}">
              <c16:uniqueId val="{0000000E-F784-6F40-B088-1F0F8A0837BB}"/>
            </c:ext>
          </c:extLst>
        </c:ser>
        <c:ser>
          <c:idx val="15"/>
          <c:order val="15"/>
          <c:tx>
            <c:strRef>
              <c:f>'By Managaing Agency'!$A$17</c:f>
              <c:strCache>
                <c:ptCount val="1"/>
                <c:pt idx="0">
                  <c:v>Environmental Protection Agency</c:v>
                </c:pt>
              </c:strCache>
            </c:strRef>
          </c:tx>
          <c:spPr>
            <a:solidFill>
              <a:schemeClr val="accent4">
                <a:lumMod val="80000"/>
                <a:lumOff val="20000"/>
              </a:schemeClr>
            </a:solidFill>
            <a:ln w="25400">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Agency'!$B$17:$L$17</c:f>
              <c:numCache>
                <c:formatCode>General</c:formatCode>
                <c:ptCount val="11"/>
                <c:pt idx="0" formatCode="&quot;$&quot;#,##0">
                  <c:v>50000</c:v>
                </c:pt>
              </c:numCache>
            </c:numRef>
          </c:val>
          <c:extLst>
            <c:ext xmlns:c16="http://schemas.microsoft.com/office/drawing/2014/chart" uri="{C3380CC4-5D6E-409C-BE32-E72D297353CC}">
              <c16:uniqueId val="{0000000F-F784-6F40-B088-1F0F8A0837BB}"/>
            </c:ext>
          </c:extLst>
        </c:ser>
        <c:ser>
          <c:idx val="16"/>
          <c:order val="16"/>
          <c:tx>
            <c:strRef>
              <c:f>'By Managaing Agency'!$A$18</c:f>
              <c:strCache>
                <c:ptCount val="1"/>
                <c:pt idx="0">
                  <c:v>Federal Trade Commission</c:v>
                </c:pt>
              </c:strCache>
            </c:strRef>
          </c:tx>
          <c:spPr>
            <a:solidFill>
              <a:schemeClr val="accent5">
                <a:lumMod val="80000"/>
                <a:lumOff val="20000"/>
              </a:schemeClr>
            </a:solidFill>
            <a:ln w="25400">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Agency'!$B$18:$L$18</c:f>
              <c:numCache>
                <c:formatCode>General</c:formatCode>
                <c:ptCount val="11"/>
                <c:pt idx="3" formatCode="&quot;$&quot;#,##0">
                  <c:v>494</c:v>
                </c:pt>
                <c:pt idx="4" formatCode="&quot;$&quot;#,##0">
                  <c:v>1763</c:v>
                </c:pt>
                <c:pt idx="7" formatCode="&quot;$&quot;#,##0">
                  <c:v>1176</c:v>
                </c:pt>
              </c:numCache>
            </c:numRef>
          </c:val>
          <c:extLst>
            <c:ext xmlns:c16="http://schemas.microsoft.com/office/drawing/2014/chart" uri="{C3380CC4-5D6E-409C-BE32-E72D297353CC}">
              <c16:uniqueId val="{00000010-F784-6F40-B088-1F0F8A0837BB}"/>
            </c:ext>
          </c:extLst>
        </c:ser>
        <c:ser>
          <c:idx val="17"/>
          <c:order val="17"/>
          <c:tx>
            <c:strRef>
              <c:f>'By Managaing Agency'!$A$19</c:f>
              <c:strCache>
                <c:ptCount val="1"/>
                <c:pt idx="0">
                  <c:v>Trade and Development Agency</c:v>
                </c:pt>
              </c:strCache>
            </c:strRef>
          </c:tx>
          <c:spPr>
            <a:solidFill>
              <a:schemeClr val="accent6">
                <a:lumMod val="80000"/>
                <a:lumOff val="20000"/>
              </a:schemeClr>
            </a:solidFill>
            <a:ln w="25400">
              <a:noFill/>
            </a:ln>
            <a:effectLst/>
          </c:spPr>
          <c:invertIfNegative val="0"/>
          <c:cat>
            <c:strRef>
              <c:f>'By Managaing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Managaing Agency'!$B$19:$L$19</c:f>
              <c:numCache>
                <c:formatCode>General</c:formatCode>
                <c:ptCount val="11"/>
                <c:pt idx="0" formatCode="&quot;$&quot;#,##0">
                  <c:v>3000</c:v>
                </c:pt>
              </c:numCache>
            </c:numRef>
          </c:val>
          <c:extLst>
            <c:ext xmlns:c16="http://schemas.microsoft.com/office/drawing/2014/chart" uri="{C3380CC4-5D6E-409C-BE32-E72D297353CC}">
              <c16:uniqueId val="{00000011-F784-6F40-B088-1F0F8A0837BB}"/>
            </c:ext>
          </c:extLst>
        </c:ser>
        <c:dLbls>
          <c:showLegendKey val="0"/>
          <c:showVal val="0"/>
          <c:showCatName val="0"/>
          <c:showSerName val="0"/>
          <c:showPercent val="0"/>
          <c:showBubbleSize val="0"/>
        </c:dLbls>
        <c:gapWidth val="150"/>
        <c:overlap val="100"/>
        <c:axId val="1207741407"/>
        <c:axId val="1207415919"/>
      </c:barChart>
      <c:catAx>
        <c:axId val="1207741407"/>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1" dirty="0"/>
                  <a:t>US Agencies</a:t>
                </a:r>
              </a:p>
            </c:rich>
          </c:tx>
          <c:layout>
            <c:manualLayout>
              <c:xMode val="edge"/>
              <c:yMode val="edge"/>
              <c:x val="0.45752492534019373"/>
              <c:y val="0.6915153401498012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07415919"/>
        <c:crosses val="autoZero"/>
        <c:auto val="1"/>
        <c:lblAlgn val="ctr"/>
        <c:lblOffset val="100"/>
        <c:noMultiLvlLbl val="0"/>
      </c:catAx>
      <c:valAx>
        <c:axId val="12074159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Total Amount in USD</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07741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0" i="0" u="none" strike="noStrike" kern="1200" spc="0" baseline="0" dirty="0">
                <a:solidFill>
                  <a:sysClr val="windowText" lastClr="000000">
                    <a:lumMod val="65000"/>
                    <a:lumOff val="35000"/>
                  </a:sysClr>
                </a:solidFill>
              </a:rPr>
              <a:t>USAID Guatemala Funding by U.S. Category: FY2012-2022*</a:t>
            </a:r>
          </a:p>
          <a:p>
            <a:pPr>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'by US category'!$A$2</c:f>
              <c:strCache>
                <c:ptCount val="1"/>
                <c:pt idx="0">
                  <c:v>Health</c:v>
                </c:pt>
              </c:strCache>
            </c:strRef>
          </c:tx>
          <c:spPr>
            <a:solidFill>
              <a:schemeClr val="accent1"/>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category'!$B$2:$L$2</c:f>
              <c:numCache>
                <c:formatCode>"$"#,##0</c:formatCode>
                <c:ptCount val="11"/>
                <c:pt idx="0">
                  <c:v>31020527</c:v>
                </c:pt>
                <c:pt idx="1">
                  <c:v>56174089</c:v>
                </c:pt>
                <c:pt idx="2">
                  <c:v>56576203</c:v>
                </c:pt>
                <c:pt idx="3">
                  <c:v>24236860</c:v>
                </c:pt>
                <c:pt idx="4">
                  <c:v>80366822</c:v>
                </c:pt>
                <c:pt idx="5">
                  <c:v>25659984</c:v>
                </c:pt>
                <c:pt idx="6">
                  <c:v>68105321</c:v>
                </c:pt>
                <c:pt idx="7">
                  <c:v>9668889</c:v>
                </c:pt>
                <c:pt idx="8">
                  <c:v>12347627</c:v>
                </c:pt>
                <c:pt idx="9">
                  <c:v>61158158</c:v>
                </c:pt>
                <c:pt idx="10">
                  <c:v>27848040</c:v>
                </c:pt>
              </c:numCache>
            </c:numRef>
          </c:val>
          <c:extLst>
            <c:ext xmlns:c16="http://schemas.microsoft.com/office/drawing/2014/chart" uri="{C3380CC4-5D6E-409C-BE32-E72D297353CC}">
              <c16:uniqueId val="{00000000-4261-A345-B1D8-9833B1FFD28D}"/>
            </c:ext>
          </c:extLst>
        </c:ser>
        <c:ser>
          <c:idx val="1"/>
          <c:order val="1"/>
          <c:tx>
            <c:strRef>
              <c:f>'by US category'!$A$3</c:f>
              <c:strCache>
                <c:ptCount val="1"/>
                <c:pt idx="0">
                  <c:v>Democracy, Human Rights, and Governance</c:v>
                </c:pt>
              </c:strCache>
            </c:strRef>
          </c:tx>
          <c:spPr>
            <a:solidFill>
              <a:schemeClr val="accent2"/>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category'!$B$3:$L$3</c:f>
              <c:numCache>
                <c:formatCode>General</c:formatCode>
                <c:ptCount val="11"/>
                <c:pt idx="0" formatCode="&quot;$&quot;#,##0">
                  <c:v>29497286</c:v>
                </c:pt>
                <c:pt idx="2" formatCode="&quot;$&quot;#,##0">
                  <c:v>31326625</c:v>
                </c:pt>
                <c:pt idx="3" formatCode="&quot;$&quot;#,##0">
                  <c:v>21543143</c:v>
                </c:pt>
                <c:pt idx="4" formatCode="&quot;$&quot;#,##0">
                  <c:v>48038785</c:v>
                </c:pt>
                <c:pt idx="5" formatCode="&quot;$&quot;#,##0">
                  <c:v>77883104</c:v>
                </c:pt>
                <c:pt idx="6" formatCode="&quot;$&quot;#,##0">
                  <c:v>45467372</c:v>
                </c:pt>
                <c:pt idx="7" formatCode="&quot;$&quot;#,##0">
                  <c:v>50190253</c:v>
                </c:pt>
                <c:pt idx="8" formatCode="&quot;$&quot;#,##0">
                  <c:v>23928129</c:v>
                </c:pt>
                <c:pt idx="9" formatCode="&quot;$&quot;#,##0">
                  <c:v>55766912</c:v>
                </c:pt>
                <c:pt idx="10" formatCode="&quot;$&quot;#,##0">
                  <c:v>30582401</c:v>
                </c:pt>
              </c:numCache>
            </c:numRef>
          </c:val>
          <c:extLst>
            <c:ext xmlns:c16="http://schemas.microsoft.com/office/drawing/2014/chart" uri="{C3380CC4-5D6E-409C-BE32-E72D297353CC}">
              <c16:uniqueId val="{00000001-4261-A345-B1D8-9833B1FFD28D}"/>
            </c:ext>
          </c:extLst>
        </c:ser>
        <c:ser>
          <c:idx val="2"/>
          <c:order val="2"/>
          <c:tx>
            <c:strRef>
              <c:f>'by US category'!$A$4</c:f>
              <c:strCache>
                <c:ptCount val="1"/>
                <c:pt idx="0">
                  <c:v>Economic Development</c:v>
                </c:pt>
              </c:strCache>
            </c:strRef>
          </c:tx>
          <c:spPr>
            <a:solidFill>
              <a:schemeClr val="accent3"/>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category'!$B$4:$L$4</c:f>
              <c:numCache>
                <c:formatCode>"$"#,##0</c:formatCode>
                <c:ptCount val="11"/>
                <c:pt idx="0">
                  <c:v>19626650</c:v>
                </c:pt>
                <c:pt idx="1">
                  <c:v>24983563</c:v>
                </c:pt>
                <c:pt idx="2">
                  <c:v>24250341</c:v>
                </c:pt>
                <c:pt idx="3">
                  <c:v>32000329</c:v>
                </c:pt>
                <c:pt idx="4">
                  <c:v>52476432</c:v>
                </c:pt>
                <c:pt idx="5">
                  <c:v>31199317</c:v>
                </c:pt>
                <c:pt idx="6">
                  <c:v>25547106</c:v>
                </c:pt>
                <c:pt idx="7">
                  <c:v>23830898</c:v>
                </c:pt>
                <c:pt idx="8">
                  <c:v>19810257</c:v>
                </c:pt>
                <c:pt idx="9">
                  <c:v>49830336</c:v>
                </c:pt>
                <c:pt idx="10">
                  <c:v>83746605</c:v>
                </c:pt>
              </c:numCache>
            </c:numRef>
          </c:val>
          <c:extLst>
            <c:ext xmlns:c16="http://schemas.microsoft.com/office/drawing/2014/chart" uri="{C3380CC4-5D6E-409C-BE32-E72D297353CC}">
              <c16:uniqueId val="{00000002-4261-A345-B1D8-9833B1FFD28D}"/>
            </c:ext>
          </c:extLst>
        </c:ser>
        <c:ser>
          <c:idx val="3"/>
          <c:order val="3"/>
          <c:tx>
            <c:strRef>
              <c:f>'by US category'!$A$5</c:f>
              <c:strCache>
                <c:ptCount val="1"/>
                <c:pt idx="0">
                  <c:v>Humanitarian Assistance</c:v>
                </c:pt>
              </c:strCache>
            </c:strRef>
          </c:tx>
          <c:spPr>
            <a:solidFill>
              <a:schemeClr val="accent4"/>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category'!$B$5:$L$5</c:f>
              <c:numCache>
                <c:formatCode>"$"#,##0</c:formatCode>
                <c:ptCount val="11"/>
                <c:pt idx="0">
                  <c:v>5102953</c:v>
                </c:pt>
                <c:pt idx="1">
                  <c:v>949774</c:v>
                </c:pt>
                <c:pt idx="2">
                  <c:v>1338859</c:v>
                </c:pt>
                <c:pt idx="3">
                  <c:v>2784094</c:v>
                </c:pt>
                <c:pt idx="4">
                  <c:v>14118352</c:v>
                </c:pt>
                <c:pt idx="5">
                  <c:v>33074303</c:v>
                </c:pt>
                <c:pt idx="6">
                  <c:v>24663377</c:v>
                </c:pt>
                <c:pt idx="7">
                  <c:v>39835942</c:v>
                </c:pt>
                <c:pt idx="8">
                  <c:v>29728335</c:v>
                </c:pt>
                <c:pt idx="9">
                  <c:v>72979246</c:v>
                </c:pt>
                <c:pt idx="10">
                  <c:v>25058472</c:v>
                </c:pt>
              </c:numCache>
            </c:numRef>
          </c:val>
          <c:extLst>
            <c:ext xmlns:c16="http://schemas.microsoft.com/office/drawing/2014/chart" uri="{C3380CC4-5D6E-409C-BE32-E72D297353CC}">
              <c16:uniqueId val="{00000003-4261-A345-B1D8-9833B1FFD28D}"/>
            </c:ext>
          </c:extLst>
        </c:ser>
        <c:ser>
          <c:idx val="4"/>
          <c:order val="4"/>
          <c:tx>
            <c:strRef>
              <c:f>'by US category'!$A$6</c:f>
              <c:strCache>
                <c:ptCount val="1"/>
                <c:pt idx="0">
                  <c:v>Program Support</c:v>
                </c:pt>
              </c:strCache>
            </c:strRef>
          </c:tx>
          <c:spPr>
            <a:solidFill>
              <a:schemeClr val="accent5"/>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category'!$B$6:$L$6</c:f>
              <c:numCache>
                <c:formatCode>"$"#,##0</c:formatCode>
                <c:ptCount val="11"/>
                <c:pt idx="0">
                  <c:v>15294055</c:v>
                </c:pt>
                <c:pt idx="1">
                  <c:v>13680098</c:v>
                </c:pt>
                <c:pt idx="2">
                  <c:v>14318666</c:v>
                </c:pt>
                <c:pt idx="3">
                  <c:v>15462307</c:v>
                </c:pt>
                <c:pt idx="4">
                  <c:v>21377889</c:v>
                </c:pt>
                <c:pt idx="5">
                  <c:v>21178535</c:v>
                </c:pt>
                <c:pt idx="6">
                  <c:v>22471851</c:v>
                </c:pt>
                <c:pt idx="7">
                  <c:v>18806603</c:v>
                </c:pt>
                <c:pt idx="8">
                  <c:v>19145253</c:v>
                </c:pt>
                <c:pt idx="9">
                  <c:v>31512320</c:v>
                </c:pt>
                <c:pt idx="10">
                  <c:v>45863293</c:v>
                </c:pt>
              </c:numCache>
            </c:numRef>
          </c:val>
          <c:extLst>
            <c:ext xmlns:c16="http://schemas.microsoft.com/office/drawing/2014/chart" uri="{C3380CC4-5D6E-409C-BE32-E72D297353CC}">
              <c16:uniqueId val="{00000004-4261-A345-B1D8-9833B1FFD28D}"/>
            </c:ext>
          </c:extLst>
        </c:ser>
        <c:ser>
          <c:idx val="5"/>
          <c:order val="5"/>
          <c:tx>
            <c:strRef>
              <c:f>'by US category'!$A$7</c:f>
              <c:strCache>
                <c:ptCount val="1"/>
                <c:pt idx="0">
                  <c:v>Peace and Security</c:v>
                </c:pt>
              </c:strCache>
            </c:strRef>
          </c:tx>
          <c:spPr>
            <a:solidFill>
              <a:schemeClr val="accent6"/>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category'!$B$7:$L$7</c:f>
              <c:numCache>
                <c:formatCode>"$"#,##0</c:formatCode>
                <c:ptCount val="11"/>
                <c:pt idx="0">
                  <c:v>15593293</c:v>
                </c:pt>
                <c:pt idx="1">
                  <c:v>10948843</c:v>
                </c:pt>
                <c:pt idx="2">
                  <c:v>16697225</c:v>
                </c:pt>
                <c:pt idx="3">
                  <c:v>23652354</c:v>
                </c:pt>
                <c:pt idx="4">
                  <c:v>34379544</c:v>
                </c:pt>
                <c:pt idx="5">
                  <c:v>34821450</c:v>
                </c:pt>
                <c:pt idx="6">
                  <c:v>28294434</c:v>
                </c:pt>
                <c:pt idx="7">
                  <c:v>4911077</c:v>
                </c:pt>
                <c:pt idx="8">
                  <c:v>10334035</c:v>
                </c:pt>
                <c:pt idx="9">
                  <c:v>14981105</c:v>
                </c:pt>
                <c:pt idx="10">
                  <c:v>14829867</c:v>
                </c:pt>
              </c:numCache>
            </c:numRef>
          </c:val>
          <c:extLst>
            <c:ext xmlns:c16="http://schemas.microsoft.com/office/drawing/2014/chart" uri="{C3380CC4-5D6E-409C-BE32-E72D297353CC}">
              <c16:uniqueId val="{00000005-4261-A345-B1D8-9833B1FFD28D}"/>
            </c:ext>
          </c:extLst>
        </c:ser>
        <c:ser>
          <c:idx val="6"/>
          <c:order val="6"/>
          <c:tx>
            <c:strRef>
              <c:f>'by US category'!$A$8</c:f>
              <c:strCache>
                <c:ptCount val="1"/>
                <c:pt idx="0">
                  <c:v>Education and Social Services</c:v>
                </c:pt>
              </c:strCache>
            </c:strRef>
          </c:tx>
          <c:spPr>
            <a:solidFill>
              <a:schemeClr val="accent1">
                <a:lumMod val="60000"/>
              </a:schemeClr>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category'!$B$8:$L$8</c:f>
              <c:numCache>
                <c:formatCode>"$"#,##0</c:formatCode>
                <c:ptCount val="11"/>
                <c:pt idx="0">
                  <c:v>21081122</c:v>
                </c:pt>
                <c:pt idx="1">
                  <c:v>5904031</c:v>
                </c:pt>
                <c:pt idx="2">
                  <c:v>9744937</c:v>
                </c:pt>
                <c:pt idx="3">
                  <c:v>8875006</c:v>
                </c:pt>
                <c:pt idx="4">
                  <c:v>30348171</c:v>
                </c:pt>
                <c:pt idx="5">
                  <c:v>26161137</c:v>
                </c:pt>
                <c:pt idx="6">
                  <c:v>14322893</c:v>
                </c:pt>
                <c:pt idx="7">
                  <c:v>4125423</c:v>
                </c:pt>
                <c:pt idx="8">
                  <c:v>9576460</c:v>
                </c:pt>
                <c:pt idx="9">
                  <c:v>8509286</c:v>
                </c:pt>
                <c:pt idx="10">
                  <c:v>17034113</c:v>
                </c:pt>
              </c:numCache>
            </c:numRef>
          </c:val>
          <c:extLst>
            <c:ext xmlns:c16="http://schemas.microsoft.com/office/drawing/2014/chart" uri="{C3380CC4-5D6E-409C-BE32-E72D297353CC}">
              <c16:uniqueId val="{00000006-4261-A345-B1D8-9833B1FFD28D}"/>
            </c:ext>
          </c:extLst>
        </c:ser>
        <c:ser>
          <c:idx val="7"/>
          <c:order val="7"/>
          <c:tx>
            <c:strRef>
              <c:f>'by US category'!$A$9</c:f>
              <c:strCache>
                <c:ptCount val="1"/>
                <c:pt idx="0">
                  <c:v>Environment</c:v>
                </c:pt>
              </c:strCache>
            </c:strRef>
          </c:tx>
          <c:spPr>
            <a:solidFill>
              <a:schemeClr val="accent2">
                <a:lumMod val="60000"/>
              </a:schemeClr>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category'!$B$9:$L$9</c:f>
              <c:numCache>
                <c:formatCode>"$"#,##0</c:formatCode>
                <c:ptCount val="11"/>
                <c:pt idx="0">
                  <c:v>5122682</c:v>
                </c:pt>
                <c:pt idx="1">
                  <c:v>9706013</c:v>
                </c:pt>
                <c:pt idx="2">
                  <c:v>8532163</c:v>
                </c:pt>
                <c:pt idx="3">
                  <c:v>9616294</c:v>
                </c:pt>
                <c:pt idx="4">
                  <c:v>15703223</c:v>
                </c:pt>
                <c:pt idx="5">
                  <c:v>8169846</c:v>
                </c:pt>
                <c:pt idx="6">
                  <c:v>12939153</c:v>
                </c:pt>
                <c:pt idx="7">
                  <c:v>5756372</c:v>
                </c:pt>
                <c:pt idx="8">
                  <c:v>269772</c:v>
                </c:pt>
                <c:pt idx="9">
                  <c:v>50839</c:v>
                </c:pt>
                <c:pt idx="10">
                  <c:v>232563</c:v>
                </c:pt>
              </c:numCache>
            </c:numRef>
          </c:val>
          <c:extLst>
            <c:ext xmlns:c16="http://schemas.microsoft.com/office/drawing/2014/chart" uri="{C3380CC4-5D6E-409C-BE32-E72D297353CC}">
              <c16:uniqueId val="{00000007-4261-A345-B1D8-9833B1FFD28D}"/>
            </c:ext>
          </c:extLst>
        </c:ser>
        <c:ser>
          <c:idx val="8"/>
          <c:order val="8"/>
          <c:tx>
            <c:strRef>
              <c:f>'by US category'!$A$10</c:f>
              <c:strCache>
                <c:ptCount val="1"/>
                <c:pt idx="0">
                  <c:v>Multi-sector</c:v>
                </c:pt>
              </c:strCache>
            </c:strRef>
          </c:tx>
          <c:spPr>
            <a:solidFill>
              <a:schemeClr val="accent3">
                <a:lumMod val="60000"/>
              </a:schemeClr>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category'!$B$10:$L$10</c:f>
              <c:numCache>
                <c:formatCode>General</c:formatCode>
                <c:ptCount val="11"/>
                <c:pt idx="9" formatCode="&quot;$&quot;#,##0">
                  <c:v>199114</c:v>
                </c:pt>
              </c:numCache>
            </c:numRef>
          </c:val>
          <c:extLst>
            <c:ext xmlns:c16="http://schemas.microsoft.com/office/drawing/2014/chart" uri="{C3380CC4-5D6E-409C-BE32-E72D297353CC}">
              <c16:uniqueId val="{00000008-4261-A345-B1D8-9833B1FFD28D}"/>
            </c:ext>
          </c:extLst>
        </c:ser>
        <c:dLbls>
          <c:showLegendKey val="0"/>
          <c:showVal val="0"/>
          <c:showCatName val="0"/>
          <c:showSerName val="0"/>
          <c:showPercent val="0"/>
          <c:showBubbleSize val="0"/>
        </c:dLbls>
        <c:gapWidth val="150"/>
        <c:overlap val="100"/>
        <c:axId val="93113024"/>
        <c:axId val="80502592"/>
      </c:barChart>
      <c:catAx>
        <c:axId val="931130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US Category Names</a:t>
                </a:r>
              </a:p>
            </c:rich>
          </c:tx>
          <c:layout>
            <c:manualLayout>
              <c:xMode val="edge"/>
              <c:yMode val="edge"/>
              <c:x val="0.41524893221496167"/>
              <c:y val="0.8200676270856432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0502592"/>
        <c:crosses val="autoZero"/>
        <c:auto val="1"/>
        <c:lblAlgn val="ctr"/>
        <c:lblOffset val="100"/>
        <c:noMultiLvlLbl val="0"/>
      </c:catAx>
      <c:valAx>
        <c:axId val="80502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dirty="0"/>
                  <a:t>Total Amount in USD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113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1D912-70CC-49CB-85AE-D577C0545B4E}" type="datetimeFigureOut">
              <a:rPr lang="en-US" smtClean="0"/>
              <a:t>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F367-0DC0-4B6F-A57F-CA86DE39F693}" type="slidenum">
              <a:rPr lang="en-US" smtClean="0"/>
              <a:t>‹#›</a:t>
            </a:fld>
            <a:endParaRPr lang="en-US" dirty="0"/>
          </a:p>
        </p:txBody>
      </p:sp>
    </p:spTree>
    <p:extLst>
      <p:ext uri="{BB962C8B-B14F-4D97-AF65-F5344CB8AC3E}">
        <p14:creationId xmlns:p14="http://schemas.microsoft.com/office/powerpoint/2010/main" val="364519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a:t>
            </a:fld>
            <a:endParaRPr lang="en-US" dirty="0"/>
          </a:p>
        </p:txBody>
      </p:sp>
    </p:spTree>
    <p:extLst>
      <p:ext uri="{BB962C8B-B14F-4D97-AF65-F5344CB8AC3E}">
        <p14:creationId xmlns:p14="http://schemas.microsoft.com/office/powerpoint/2010/main" val="773842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10</a:t>
            </a:fld>
            <a:endParaRPr lang="en-US" dirty="0"/>
          </a:p>
        </p:txBody>
      </p:sp>
    </p:spTree>
    <p:extLst>
      <p:ext uri="{BB962C8B-B14F-4D97-AF65-F5344CB8AC3E}">
        <p14:creationId xmlns:p14="http://schemas.microsoft.com/office/powerpoint/2010/main" val="2367554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11</a:t>
            </a:fld>
            <a:endParaRPr lang="en-US" dirty="0"/>
          </a:p>
        </p:txBody>
      </p:sp>
    </p:spTree>
    <p:extLst>
      <p:ext uri="{BB962C8B-B14F-4D97-AF65-F5344CB8AC3E}">
        <p14:creationId xmlns:p14="http://schemas.microsoft.com/office/powerpoint/2010/main" val="1832149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12</a:t>
            </a:fld>
            <a:endParaRPr lang="en-US" dirty="0"/>
          </a:p>
        </p:txBody>
      </p:sp>
    </p:spTree>
    <p:extLst>
      <p:ext uri="{BB962C8B-B14F-4D97-AF65-F5344CB8AC3E}">
        <p14:creationId xmlns:p14="http://schemas.microsoft.com/office/powerpoint/2010/main" val="1824141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2</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3</a:t>
            </a:fld>
            <a:endParaRPr lang="en-US" dirty="0"/>
          </a:p>
        </p:txBody>
      </p:sp>
    </p:spTree>
    <p:extLst>
      <p:ext uri="{BB962C8B-B14F-4D97-AF65-F5344CB8AC3E}">
        <p14:creationId xmlns:p14="http://schemas.microsoft.com/office/powerpoint/2010/main" val="2254848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4</a:t>
            </a:fld>
            <a:endParaRPr lang="en-US" dirty="0"/>
          </a:p>
        </p:txBody>
      </p:sp>
    </p:spTree>
    <p:extLst>
      <p:ext uri="{BB962C8B-B14F-4D97-AF65-F5344CB8AC3E}">
        <p14:creationId xmlns:p14="http://schemas.microsoft.com/office/powerpoint/2010/main" val="96699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5</a:t>
            </a:fld>
            <a:endParaRPr lang="en-US" dirty="0"/>
          </a:p>
        </p:txBody>
      </p:sp>
    </p:spTree>
    <p:extLst>
      <p:ext uri="{BB962C8B-B14F-4D97-AF65-F5344CB8AC3E}">
        <p14:creationId xmlns:p14="http://schemas.microsoft.com/office/powerpoint/2010/main" val="839195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6</a:t>
            </a:fld>
            <a:endParaRPr lang="en-US" dirty="0"/>
          </a:p>
        </p:txBody>
      </p:sp>
    </p:spTree>
    <p:extLst>
      <p:ext uri="{BB962C8B-B14F-4D97-AF65-F5344CB8AC3E}">
        <p14:creationId xmlns:p14="http://schemas.microsoft.com/office/powerpoint/2010/main" val="3145236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7</a:t>
            </a:fld>
            <a:endParaRPr lang="en-US" dirty="0"/>
          </a:p>
        </p:txBody>
      </p:sp>
    </p:spTree>
    <p:extLst>
      <p:ext uri="{BB962C8B-B14F-4D97-AF65-F5344CB8AC3E}">
        <p14:creationId xmlns:p14="http://schemas.microsoft.com/office/powerpoint/2010/main" val="4112595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8</a:t>
            </a:fld>
            <a:endParaRPr lang="en-US" dirty="0"/>
          </a:p>
        </p:txBody>
      </p:sp>
    </p:spTree>
    <p:extLst>
      <p:ext uri="{BB962C8B-B14F-4D97-AF65-F5344CB8AC3E}">
        <p14:creationId xmlns:p14="http://schemas.microsoft.com/office/powerpoint/2010/main" val="665196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9</a:t>
            </a:fld>
            <a:endParaRPr lang="en-US" dirty="0"/>
          </a:p>
        </p:txBody>
      </p:sp>
    </p:spTree>
    <p:extLst>
      <p:ext uri="{BB962C8B-B14F-4D97-AF65-F5344CB8AC3E}">
        <p14:creationId xmlns:p14="http://schemas.microsoft.com/office/powerpoint/2010/main" val="364207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AA9B-988F-43A6-84FA-D5E5E1724A6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7FD31DC-93ED-4302-88F6-9E1FBC67E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583FD-4125-4DD3-87FF-68579592A754}"/>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5" name="Footer Placeholder 4">
            <a:extLst>
              <a:ext uri="{FF2B5EF4-FFF2-40B4-BE49-F238E27FC236}">
                <a16:creationId xmlns:a16="http://schemas.microsoft.com/office/drawing/2014/main" id="{4D278B43-0B25-4957-B0D4-5DBF0B2787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1253B8-6AEC-4E78-BCF8-B700BC15CF59}"/>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106973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7ED8-6064-4B2F-A6D7-A2312EB26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77FB63-5D3D-4746-BFC4-94D33F889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0D53D-BEA9-4695-B923-25DCB7320F46}"/>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5" name="Footer Placeholder 4">
            <a:extLst>
              <a:ext uri="{FF2B5EF4-FFF2-40B4-BE49-F238E27FC236}">
                <a16:creationId xmlns:a16="http://schemas.microsoft.com/office/drawing/2014/main" id="{C10D4B24-5C22-4BEB-B2D1-CA2CAB0698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2031B4-FCF1-4398-98C4-805B32354991}"/>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385895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FA4A9-01B6-49E9-9194-5B2155D469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4D39D6-1DD2-4ECB-ABE1-C6594C04B5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2F60E-8AC1-46C1-B60E-DE7589195D8E}"/>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5" name="Footer Placeholder 4">
            <a:extLst>
              <a:ext uri="{FF2B5EF4-FFF2-40B4-BE49-F238E27FC236}">
                <a16:creationId xmlns:a16="http://schemas.microsoft.com/office/drawing/2014/main" id="{93D60D47-E09B-4BF9-B7FF-297153B308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BDEE0B-1734-40BD-802C-60CC983B7270}"/>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32291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72BC-0FD7-4466-BCF1-237539C0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62B51-0A51-40D9-AC58-485B22E41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A34C2-D712-44ED-8655-78CE119DE0B3}"/>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5" name="Footer Placeholder 4">
            <a:extLst>
              <a:ext uri="{FF2B5EF4-FFF2-40B4-BE49-F238E27FC236}">
                <a16:creationId xmlns:a16="http://schemas.microsoft.com/office/drawing/2014/main" id="{0B733085-76CB-4E2C-AA45-1039A2890A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9CD326-414E-40DC-8AD1-4AD74A572598}"/>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29207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1A8E-FAAA-4A99-8575-0F3005418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FE19-03E9-44B1-BD05-88368AED1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46A01-B9D5-4AA1-81D3-4EF7951F84A7}"/>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5" name="Footer Placeholder 4">
            <a:extLst>
              <a:ext uri="{FF2B5EF4-FFF2-40B4-BE49-F238E27FC236}">
                <a16:creationId xmlns:a16="http://schemas.microsoft.com/office/drawing/2014/main" id="{82701295-904E-4C96-9DC0-16A4973F1D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407645-4082-47B7-87D3-BB95DD3C9C89}"/>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262664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D029-2DF5-4018-A3F5-CC06D37BC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D145C-62CD-40AE-8F6A-3DDCECFFC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DE0BD-C596-4FBA-9935-C73CF5E9F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DD967-4093-43F0-B413-E2EA0619AA0F}"/>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6" name="Footer Placeholder 5">
            <a:extLst>
              <a:ext uri="{FF2B5EF4-FFF2-40B4-BE49-F238E27FC236}">
                <a16:creationId xmlns:a16="http://schemas.microsoft.com/office/drawing/2014/main" id="{5BB7FF9C-C0A1-49D7-847B-A7E12D8A67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578391-36DD-4D7C-B339-C4A63D631632}"/>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25863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EFC1-E38B-4461-B917-7376C706A6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76F64D-AC41-4956-A058-8D4375858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1A9B7-F48B-4799-9648-7867D0B612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758C1-F231-43EB-ABC9-A0D501B9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192B0B-F8B5-4453-81A6-305D80AB6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27C8E0-A515-4B90-83F0-442D6171C5EE}"/>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8" name="Footer Placeholder 7">
            <a:extLst>
              <a:ext uri="{FF2B5EF4-FFF2-40B4-BE49-F238E27FC236}">
                <a16:creationId xmlns:a16="http://schemas.microsoft.com/office/drawing/2014/main" id="{8540D325-0B37-4478-AD16-AD70621B45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39E8304-DE67-4A68-8BA7-8965E8C051E5}"/>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5748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675E-F6CE-4D51-A992-AB4CF80A66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3A6786-5692-4630-9052-D6042C42D3E6}"/>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4" name="Footer Placeholder 3">
            <a:extLst>
              <a:ext uri="{FF2B5EF4-FFF2-40B4-BE49-F238E27FC236}">
                <a16:creationId xmlns:a16="http://schemas.microsoft.com/office/drawing/2014/main" id="{3D50C1CA-E926-422C-B1D6-3E82CFA5D71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836466-76B3-495F-B9A6-236EA59011EB}"/>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247905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7CEB0-E35D-47C6-A495-C1953B7441C5}"/>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3" name="Footer Placeholder 2">
            <a:extLst>
              <a:ext uri="{FF2B5EF4-FFF2-40B4-BE49-F238E27FC236}">
                <a16:creationId xmlns:a16="http://schemas.microsoft.com/office/drawing/2014/main" id="{84ABDE40-7B34-499F-9EEC-02DBCBDB3DC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572861C-B616-431F-9E99-DB93393E6895}"/>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36115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91CA-7E3C-4F27-BA87-AA2371060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6F1BCE-C517-4210-841E-8F009045E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CEFA4E-8166-4E24-B048-C790218C5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5A352-15B0-4E9C-9FA8-260781934FEB}"/>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6" name="Footer Placeholder 5">
            <a:extLst>
              <a:ext uri="{FF2B5EF4-FFF2-40B4-BE49-F238E27FC236}">
                <a16:creationId xmlns:a16="http://schemas.microsoft.com/office/drawing/2014/main" id="{82DE1063-C676-4E0F-BB7F-780F6AD307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E76ABD-734E-4242-A5B1-25FE9B07F468}"/>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4856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9714-8B38-4E8E-A727-CF77BA4F1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B386F-01C3-461E-B949-6FBE90DD5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D6CE194-B5B0-402E-A701-13EEE3869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AB879-5DA2-4252-BE70-733A059A47B5}"/>
              </a:ext>
            </a:extLst>
          </p:cNvPr>
          <p:cNvSpPr>
            <a:spLocks noGrp="1"/>
          </p:cNvSpPr>
          <p:nvPr>
            <p:ph type="dt" sz="half" idx="10"/>
          </p:nvPr>
        </p:nvSpPr>
        <p:spPr/>
        <p:txBody>
          <a:bodyPr/>
          <a:lstStyle/>
          <a:p>
            <a:fld id="{638E2D54-BC40-4916-B44C-52CCAF089C1F}" type="datetimeFigureOut">
              <a:rPr lang="en-US" smtClean="0"/>
              <a:t>2/9/24</a:t>
            </a:fld>
            <a:endParaRPr lang="en-US" dirty="0"/>
          </a:p>
        </p:txBody>
      </p:sp>
      <p:sp>
        <p:nvSpPr>
          <p:cNvPr id="6" name="Footer Placeholder 5">
            <a:extLst>
              <a:ext uri="{FF2B5EF4-FFF2-40B4-BE49-F238E27FC236}">
                <a16:creationId xmlns:a16="http://schemas.microsoft.com/office/drawing/2014/main" id="{CCA7D050-E4D9-4A05-AD23-7A7D9E6233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B996FE1-8A50-4B0C-A85F-0D62FA23C20E}"/>
              </a:ext>
            </a:extLst>
          </p:cNvPr>
          <p:cNvSpPr>
            <a:spLocks noGrp="1"/>
          </p:cNvSpPr>
          <p:nvPr>
            <p:ph type="sldNum" sz="quarter" idx="12"/>
          </p:nvPr>
        </p:nvSpPr>
        <p:spPr/>
        <p:txBody>
          <a:bodyPr/>
          <a:lstStyle/>
          <a:p>
            <a:fld id="{7065E99C-CB1E-4451-A291-5828DC2B40B1}" type="slidenum">
              <a:rPr lang="en-US" smtClean="0"/>
              <a:t>‹#›</a:t>
            </a:fld>
            <a:endParaRPr lang="en-US" dirty="0"/>
          </a:p>
        </p:txBody>
      </p:sp>
    </p:spTree>
    <p:extLst>
      <p:ext uri="{BB962C8B-B14F-4D97-AF65-F5344CB8AC3E}">
        <p14:creationId xmlns:p14="http://schemas.microsoft.com/office/powerpoint/2010/main" val="118440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79826-1739-43D3-8612-B7711D8E9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5DDEF-6F62-40D4-BB80-2F90A3C2E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B19AB-1D62-41FF-A77E-DB4AF7F8D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E2D54-BC40-4916-B44C-52CCAF089C1F}" type="datetimeFigureOut">
              <a:rPr lang="en-US" smtClean="0"/>
              <a:t>2/9/24</a:t>
            </a:fld>
            <a:endParaRPr lang="en-US" dirty="0"/>
          </a:p>
        </p:txBody>
      </p:sp>
      <p:sp>
        <p:nvSpPr>
          <p:cNvPr id="5" name="Footer Placeholder 4">
            <a:extLst>
              <a:ext uri="{FF2B5EF4-FFF2-40B4-BE49-F238E27FC236}">
                <a16:creationId xmlns:a16="http://schemas.microsoft.com/office/drawing/2014/main" id="{BEE9CDC3-67EE-46C1-B00E-C2CB8092B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DC4F622-7AC2-456F-93D2-2277BD6EC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5E99C-CB1E-4451-A291-5828DC2B40B1}" type="slidenum">
              <a:rPr lang="en-US" smtClean="0"/>
              <a:t>‹#›</a:t>
            </a:fld>
            <a:endParaRPr lang="en-US" dirty="0"/>
          </a:p>
        </p:txBody>
      </p:sp>
    </p:spTree>
    <p:extLst>
      <p:ext uri="{BB962C8B-B14F-4D97-AF65-F5344CB8AC3E}">
        <p14:creationId xmlns:p14="http://schemas.microsoft.com/office/powerpoint/2010/main" val="31755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countabilityresearc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nc5628a@student.american.edu" TargetMode="External"/><Relationship Id="rId4" Type="http://schemas.openxmlformats.org/officeDocument/2006/relationships/hyperlink" Target="mailto:jh1227a@american.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usaid.gov/sites/default/files/2023-06/USAID-FY20-FY22-Local-Funding-Public-Report-2023_04Apr_25.xlsx" TargetMode="Externa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usaid.gov/sites/default/files/2023-06/FY%202022%20Localization%20Progress%20Report-June-12-23_vFINAL_1.pdf" TargetMode="External"/><Relationship Id="rId5" Type="http://schemas.openxmlformats.org/officeDocument/2006/relationships/hyperlink" Target="https://www.devex.com/news/samantha-power-lays-out-her-vision-for-usaid-102003" TargetMode="External"/><Relationship Id="rId10" Type="http://schemas.openxmlformats.org/officeDocument/2006/relationships/chart" Target="../charts/chart2.xml"/><Relationship Id="rId4" Type="http://schemas.openxmlformats.org/officeDocument/2006/relationships/image" Target="../media/image3.svg"/><Relationship Id="rId9" Type="http://schemas.openxmlformats.org/officeDocument/2006/relationships/hyperlink" Target="https://www.usaid.gov/localization/fy-2022-localization-progress-repor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hyperlink" Target="https://www.foreignassistance.gov/data#tab-query"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oreignassistance.gov/data#tab-query" TargetMode="Externa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png"/><Relationship Id="rId7" Type="http://schemas.openxmlformats.org/officeDocument/2006/relationships/hyperlink" Target="https://www.usaid.gov/guatemala/our-wor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8" Type="http://schemas.openxmlformats.org/officeDocument/2006/relationships/hyperlink" Target="https://www.usaid.gov/guatemala/our-work" TargetMode="External"/><Relationship Id="rId3" Type="http://schemas.openxmlformats.org/officeDocument/2006/relationships/image" Target="../media/image6.jpg"/><Relationship Id="rId7" Type="http://schemas.openxmlformats.org/officeDocument/2006/relationships/image" Target="../media/image5.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hyperlink" Target="https://www.usaid.gov/guatemala/programs/national-institutions-strengthening-project"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8" Type="http://schemas.openxmlformats.org/officeDocument/2006/relationships/hyperlink" Target="https://www.usaid.gov/guatemala/our-approach" TargetMode="External"/><Relationship Id="rId13" Type="http://schemas.openxmlformats.org/officeDocument/2006/relationships/hyperlink" Target="https://www.usaid.gov/sites/default/files/2023-03/Mam%20-%20Fact%20Sheet%20-%20CAL.pdf" TargetMode="External"/><Relationship Id="rId3" Type="http://schemas.openxmlformats.org/officeDocument/2006/relationships/image" Target="../media/image2.png"/><Relationship Id="rId7" Type="http://schemas.openxmlformats.org/officeDocument/2006/relationships/hyperlink" Target="https://www.usaid.gov/guatemala/our-approach/localization" TargetMode="External"/><Relationship Id="rId12" Type="http://schemas.openxmlformats.org/officeDocument/2006/relationships/hyperlink" Target="https://www.usaid.gov/sites/default/files/2023-03/K_iche_%20-%20Fact%20Sheet%20-%20CAL.pdf" TargetMode="External"/><Relationship Id="rId2" Type="http://schemas.openxmlformats.org/officeDocument/2006/relationships/notesSlide" Target="../notesSlides/notesSlide8.xml"/><Relationship Id="rId16" Type="http://schemas.openxmlformats.org/officeDocument/2006/relationships/hyperlink" Target="https://www.usaid.gov/guatemala/our-approach/localization/results" TargetMode="Externa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hyperlink" Target="https://www.usaid.gov/sites/default/files/2023-03/Ixil%20-%20Fact%20Sheet%20-%20CAL.pdf" TargetMode="External"/><Relationship Id="rId5" Type="http://schemas.openxmlformats.org/officeDocument/2006/relationships/image" Target="../media/image4.png"/><Relationship Id="rId15" Type="http://schemas.openxmlformats.org/officeDocument/2006/relationships/hyperlink" Target="https://www.usaid.gov/guatemala/our-approach/localization/framework" TargetMode="External"/><Relationship Id="rId10" Type="http://schemas.openxmlformats.org/officeDocument/2006/relationships/hyperlink" Target="https://www.usaid.gov/sites/default/files/2023-03/Espa%C3%B1ol%20-%20Fact%20Sheet%20-%20CAL.pdf" TargetMode="External"/><Relationship Id="rId4" Type="http://schemas.openxmlformats.org/officeDocument/2006/relationships/image" Target="../media/image3.svg"/><Relationship Id="rId9" Type="http://schemas.openxmlformats.org/officeDocument/2006/relationships/hyperlink" Target="https://www.usaid.gov/guatemala/our-approach/localization/centroamerica-local" TargetMode="External"/><Relationship Id="rId14" Type="http://schemas.openxmlformats.org/officeDocument/2006/relationships/hyperlink" Target="https://www.usaid.gov/sites/default/files/2023-03/Q_eqchi_%20-%20Fact%20Sheet%20-%20CAL.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publishwhatyoufund.org/app/uploads/dlm_uploads/2023/02/Metrics-Matter-Full-Research-Paper.pdf" TargetMode="External"/><Relationship Id="rId3" Type="http://schemas.openxmlformats.org/officeDocument/2006/relationships/image" Target="../media/image2.png"/><Relationship Id="rId7" Type="http://schemas.openxmlformats.org/officeDocument/2006/relationships/hyperlink" Target="https://www.usaid.gov/guatemala/our-approach/localization/resul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1FB9316-D9EF-44FC-B002-D3914B76D064}"/>
              </a:ext>
            </a:extLst>
          </p:cNvPr>
          <p:cNvSpPr/>
          <p:nvPr/>
        </p:nvSpPr>
        <p:spPr>
          <a:xfrm>
            <a:off x="0" y="2188028"/>
            <a:ext cx="12200389" cy="2460171"/>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5227B7-CA59-40CB-B18F-4F9433591323}"/>
              </a:ext>
            </a:extLst>
          </p:cNvPr>
          <p:cNvSpPr>
            <a:spLocks noGrp="1"/>
          </p:cNvSpPr>
          <p:nvPr>
            <p:ph type="ctrTitle"/>
          </p:nvPr>
        </p:nvSpPr>
        <p:spPr>
          <a:xfrm>
            <a:off x="-30480" y="2264229"/>
            <a:ext cx="12272806" cy="2188028"/>
          </a:xfrm>
          <a:noFill/>
        </p:spPr>
        <p:txBody>
          <a:bodyPr anchor="ctr">
            <a:noAutofit/>
          </a:bodyPr>
          <a:lstStyle/>
          <a:p>
            <a:pPr>
              <a:lnSpc>
                <a:spcPct val="100000"/>
              </a:lnSpc>
            </a:pPr>
            <a:r>
              <a:rPr lang="en-US" sz="5600" cap="small">
                <a:solidFill>
                  <a:schemeClr val="bg1"/>
                </a:solidFill>
              </a:rPr>
              <a:t>U.S. </a:t>
            </a:r>
            <a:r>
              <a:rPr lang="en-US" sz="5600" cap="small" dirty="0">
                <a:solidFill>
                  <a:schemeClr val="bg1"/>
                </a:solidFill>
              </a:rPr>
              <a:t>Foreign Assistance to Guatemala</a:t>
            </a:r>
            <a:br>
              <a:rPr lang="en-US" sz="5600" cap="small" dirty="0">
                <a:solidFill>
                  <a:schemeClr val="bg1"/>
                </a:solidFill>
              </a:rPr>
            </a:br>
            <a:r>
              <a:rPr lang="en-US" sz="2000" cap="small" dirty="0">
                <a:solidFill>
                  <a:schemeClr val="bg1"/>
                </a:solidFill>
              </a:rPr>
              <a:t>A Preliminary overview of Publicly Available data</a:t>
            </a:r>
            <a:endParaRPr lang="en-US" sz="2000" cap="small" dirty="0">
              <a:solidFill>
                <a:schemeClr val="bg1"/>
              </a:solidFill>
              <a:effectLst>
                <a:outerShdw blurRad="38100" dist="38100" dir="2700000" algn="tl">
                  <a:srgbClr val="000000">
                    <a:alpha val="43137"/>
                  </a:srgbClr>
                </a:outerShdw>
              </a:effectLst>
              <a:latin typeface="Myriad Pro SemiCond" panose="020B0503030403020204" pitchFamily="34" charset="0"/>
            </a:endParaRPr>
          </a:p>
        </p:txBody>
      </p:sp>
      <p:sp>
        <p:nvSpPr>
          <p:cNvPr id="3" name="TextBox 2">
            <a:extLst>
              <a:ext uri="{FF2B5EF4-FFF2-40B4-BE49-F238E27FC236}">
                <a16:creationId xmlns:a16="http://schemas.microsoft.com/office/drawing/2014/main" id="{A032E057-68E2-42D5-9590-31A34E35C9A4}"/>
              </a:ext>
            </a:extLst>
          </p:cNvPr>
          <p:cNvSpPr txBox="1"/>
          <p:nvPr/>
        </p:nvSpPr>
        <p:spPr>
          <a:xfrm>
            <a:off x="1534886" y="4931229"/>
            <a:ext cx="9187543" cy="2246769"/>
          </a:xfrm>
          <a:prstGeom prst="rect">
            <a:avLst/>
          </a:prstGeom>
          <a:noFill/>
        </p:spPr>
        <p:txBody>
          <a:bodyPr wrap="square" rtlCol="0">
            <a:spAutoFit/>
          </a:bodyPr>
          <a:lstStyle/>
          <a:p>
            <a:pPr algn="ctr"/>
            <a:r>
              <a:rPr lang="en-US" sz="2000" dirty="0"/>
              <a:t>Accountability Research Center (</a:t>
            </a:r>
            <a:r>
              <a:rPr lang="en-US" sz="2000" dirty="0">
                <a:hlinkClick r:id="rId3"/>
              </a:rPr>
              <a:t>Homepage Link</a:t>
            </a:r>
            <a:r>
              <a:rPr lang="en-US" sz="2000" dirty="0"/>
              <a:t>)</a:t>
            </a:r>
          </a:p>
          <a:p>
            <a:pPr algn="ctr"/>
            <a:r>
              <a:rPr lang="en-US" sz="2000" dirty="0"/>
              <a:t>Draft (12/21/2023)</a:t>
            </a:r>
          </a:p>
          <a:p>
            <a:pPr algn="ctr"/>
            <a:r>
              <a:rPr lang="en-US" sz="2000" dirty="0"/>
              <a:t>Comments Welcome</a:t>
            </a:r>
          </a:p>
          <a:p>
            <a:pPr algn="ctr"/>
            <a:r>
              <a:rPr lang="en-US" sz="2000" dirty="0"/>
              <a:t>E-mail: </a:t>
            </a:r>
            <a:r>
              <a:rPr lang="en-US" sz="2000" dirty="0">
                <a:hlinkClick r:id="rId4"/>
              </a:rPr>
              <a:t>jh1227a@american.edu</a:t>
            </a:r>
            <a:r>
              <a:rPr lang="en-US" sz="2000" dirty="0"/>
              <a:t>, </a:t>
            </a:r>
            <a:r>
              <a:rPr lang="en-US" sz="2000" dirty="0">
                <a:hlinkClick r:id="rId5"/>
              </a:rPr>
              <a:t>nc5628a@student.american.edu</a:t>
            </a:r>
            <a:endParaRPr lang="en-US" sz="2000" dirty="0"/>
          </a:p>
          <a:p>
            <a:pPr algn="ctr"/>
            <a:endParaRPr lang="en-US" sz="2000" dirty="0"/>
          </a:p>
          <a:p>
            <a:pPr algn="ctr"/>
            <a:endParaRPr lang="en-US" sz="2000" dirty="0"/>
          </a:p>
          <a:p>
            <a:pPr algn="ctr"/>
            <a:endParaRPr lang="en-US" sz="2000" dirty="0"/>
          </a:p>
        </p:txBody>
      </p:sp>
      <p:pic>
        <p:nvPicPr>
          <p:cNvPr id="5" name="Picture 4" descr="ARC_logo_rgb_300dpi">
            <a:extLst>
              <a:ext uri="{FF2B5EF4-FFF2-40B4-BE49-F238E27FC236}">
                <a16:creationId xmlns:a16="http://schemas.microsoft.com/office/drawing/2014/main" id="{48E501E9-0ED2-4BED-8258-B7B6AF885D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38097" y="371505"/>
            <a:ext cx="2797175" cy="1146175"/>
          </a:xfrm>
          <a:prstGeom prst="rect">
            <a:avLst/>
          </a:prstGeom>
          <a:solidFill>
            <a:srgbClr val="EDB137"/>
          </a:solidFill>
        </p:spPr>
      </p:pic>
    </p:spTree>
    <p:extLst>
      <p:ext uri="{BB962C8B-B14F-4D97-AF65-F5344CB8AC3E}">
        <p14:creationId xmlns:p14="http://schemas.microsoft.com/office/powerpoint/2010/main" val="33844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021912" y="794656"/>
            <a:ext cx="10907486" cy="521049"/>
          </a:xfrm>
        </p:spPr>
        <p:txBody>
          <a:bodyPr>
            <a:noAutofit/>
          </a:bodyPr>
          <a:lstStyle/>
          <a:p>
            <a:r>
              <a:rPr lang="en-US" sz="3300" dirty="0">
                <a:solidFill>
                  <a:srgbClr val="036C9E"/>
                </a:solidFill>
              </a:rPr>
              <a:t>USAID localization: Guatemala ‘Local’ Partner Funding</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402771" y="1506208"/>
            <a:ext cx="11342915" cy="1128135"/>
          </a:xfrm>
          <a:prstGeom prst="rect">
            <a:avLst/>
          </a:prstGeom>
          <a:noFill/>
        </p:spPr>
        <p:txBody>
          <a:bodyPr wrap="square" rtlCol="0">
            <a:noAutofit/>
          </a:bodyPr>
          <a:lstStyle/>
          <a:p>
            <a:pPr marL="285750" indent="-285750">
              <a:buFont typeface="Arial" panose="020B0604020202020204" pitchFamily="34" charset="0"/>
              <a:buChar char="•"/>
            </a:pPr>
            <a:r>
              <a:rPr lang="en-US" dirty="0">
                <a:solidFill>
                  <a:srgbClr val="36494D"/>
                </a:solidFill>
              </a:rPr>
              <a:t>USAID </a:t>
            </a:r>
            <a:r>
              <a:rPr lang="en-US" dirty="0">
                <a:solidFill>
                  <a:srgbClr val="36494D"/>
                </a:solidFill>
                <a:hlinkClick r:id="rId5"/>
              </a:rPr>
              <a:t>published FY2020-22 data</a:t>
            </a:r>
            <a:r>
              <a:rPr lang="en-US" dirty="0">
                <a:solidFill>
                  <a:srgbClr val="36494D"/>
                </a:solidFill>
              </a:rPr>
              <a:t> on partners the agency considers ‘local’ (link provides dataset download)</a:t>
            </a:r>
          </a:p>
          <a:p>
            <a:pPr marL="285750" indent="-285750">
              <a:buFont typeface="Arial" panose="020B0604020202020204" pitchFamily="34" charset="0"/>
              <a:buChar char="•"/>
            </a:pPr>
            <a:r>
              <a:rPr lang="en-US" dirty="0">
                <a:solidFill>
                  <a:srgbClr val="36494D"/>
                </a:solidFill>
                <a:latin typeface="Myriad Pro" panose="020B0503030403020204"/>
              </a:rPr>
              <a:t>Obligation totals for implementing partners tagged as “local” in Guatemala by USAID:</a:t>
            </a:r>
            <a:endParaRPr lang="en-US" b="0" i="0" dirty="0">
              <a:solidFill>
                <a:srgbClr val="36494D"/>
              </a:solidFill>
              <a:effectLst/>
              <a:latin typeface="Myriad Pro" panose="020B0503030403020204"/>
            </a:endParaRPr>
          </a:p>
          <a:p>
            <a:pPr marL="742950" lvl="1" indent="-285750">
              <a:buFont typeface="Arial" panose="020B0604020202020204" pitchFamily="34" charset="0"/>
              <a:buChar char="•"/>
            </a:pPr>
            <a:endParaRPr lang="en-US"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62602" y="740107"/>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627168"/>
            <a:ext cx="12039600" cy="230832"/>
          </a:xfrm>
          <a:prstGeom prst="rect">
            <a:avLst/>
          </a:prstGeom>
          <a:noFill/>
        </p:spPr>
        <p:txBody>
          <a:bodyPr wrap="square">
            <a:spAutoFit/>
          </a:bodyPr>
          <a:lstStyle/>
          <a:p>
            <a:r>
              <a:rPr lang="en-US" sz="900" b="1" dirty="0"/>
              <a:t>Note: </a:t>
            </a:r>
            <a:r>
              <a:rPr lang="en-US" sz="900" dirty="0"/>
              <a:t>Funding totals from the linked USAID dataset do not match USAID Guatemala obligation totals on other sites. Localization figures published by USAID use proprietary methods and are not replicable using the above data.</a:t>
            </a:r>
          </a:p>
        </p:txBody>
      </p:sp>
      <p:graphicFrame>
        <p:nvGraphicFramePr>
          <p:cNvPr id="13" name="Table 12">
            <a:extLst>
              <a:ext uri="{FF2B5EF4-FFF2-40B4-BE49-F238E27FC236}">
                <a16:creationId xmlns:a16="http://schemas.microsoft.com/office/drawing/2014/main" id="{27F34B90-1879-ECA2-E382-E14F79C7E0BC}"/>
              </a:ext>
            </a:extLst>
          </p:cNvPr>
          <p:cNvGraphicFramePr>
            <a:graphicFrameLocks noGrp="1"/>
          </p:cNvGraphicFramePr>
          <p:nvPr>
            <p:extLst>
              <p:ext uri="{D42A27DB-BD31-4B8C-83A1-F6EECF244321}">
                <p14:modId xmlns:p14="http://schemas.microsoft.com/office/powerpoint/2010/main" val="2480090008"/>
              </p:ext>
            </p:extLst>
          </p:nvPr>
        </p:nvGraphicFramePr>
        <p:xfrm>
          <a:off x="1459357" y="2151574"/>
          <a:ext cx="9120885" cy="4351347"/>
        </p:xfrm>
        <a:graphic>
          <a:graphicData uri="http://schemas.openxmlformats.org/drawingml/2006/table">
            <a:tbl>
              <a:tblPr/>
              <a:tblGrid>
                <a:gridCol w="4769090">
                  <a:extLst>
                    <a:ext uri="{9D8B030D-6E8A-4147-A177-3AD203B41FA5}">
                      <a16:colId xmlns:a16="http://schemas.microsoft.com/office/drawing/2014/main" val="1988766769"/>
                    </a:ext>
                  </a:extLst>
                </a:gridCol>
                <a:gridCol w="999238">
                  <a:extLst>
                    <a:ext uri="{9D8B030D-6E8A-4147-A177-3AD203B41FA5}">
                      <a16:colId xmlns:a16="http://schemas.microsoft.com/office/drawing/2014/main" val="3453675735"/>
                    </a:ext>
                  </a:extLst>
                </a:gridCol>
                <a:gridCol w="999238">
                  <a:extLst>
                    <a:ext uri="{9D8B030D-6E8A-4147-A177-3AD203B41FA5}">
                      <a16:colId xmlns:a16="http://schemas.microsoft.com/office/drawing/2014/main" val="4233993730"/>
                    </a:ext>
                  </a:extLst>
                </a:gridCol>
                <a:gridCol w="1354081">
                  <a:extLst>
                    <a:ext uri="{9D8B030D-6E8A-4147-A177-3AD203B41FA5}">
                      <a16:colId xmlns:a16="http://schemas.microsoft.com/office/drawing/2014/main" val="2114579540"/>
                    </a:ext>
                  </a:extLst>
                </a:gridCol>
                <a:gridCol w="999238">
                  <a:extLst>
                    <a:ext uri="{9D8B030D-6E8A-4147-A177-3AD203B41FA5}">
                      <a16:colId xmlns:a16="http://schemas.microsoft.com/office/drawing/2014/main" val="1507066370"/>
                    </a:ext>
                  </a:extLst>
                </a:gridCol>
              </a:tblGrid>
              <a:tr h="161161">
                <a:tc>
                  <a:txBody>
                    <a:bodyPr/>
                    <a:lstStyle/>
                    <a:p>
                      <a:pPr algn="l" fontAlgn="t"/>
                      <a:r>
                        <a:rPr lang="en-US" sz="900" b="1" i="0" u="none" strike="noStrike">
                          <a:solidFill>
                            <a:srgbClr val="FFFFFF"/>
                          </a:solidFill>
                          <a:effectLst/>
                          <a:latin typeface="Calibri" panose="020F0502020204030204" pitchFamily="34" charset="0"/>
                        </a:rPr>
                        <a:t>Implementing Partner</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panose="020F0502020204030204" pitchFamily="34" charset="0"/>
                        </a:rPr>
                        <a:t>FY2020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panose="020F0502020204030204" pitchFamily="34" charset="0"/>
                        </a:rPr>
                        <a:t>FY2021</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panose="020F0502020204030204" pitchFamily="34" charset="0"/>
                        </a:rPr>
                        <a:t>FY2022</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panose="020F0502020204030204" pitchFamily="34" charset="0"/>
                        </a:rPr>
                        <a:t>Grand Total</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extLst>
                  <a:ext uri="{0D108BD9-81ED-4DB2-BD59-A6C34878D82A}">
                    <a16:rowId xmlns:a16="http://schemas.microsoft.com/office/drawing/2014/main" val="3383740005"/>
                  </a:ext>
                </a:extLst>
              </a:tr>
              <a:tr h="161161">
                <a:tc>
                  <a:txBody>
                    <a:bodyPr/>
                    <a:lstStyle/>
                    <a:p>
                      <a:pPr algn="l" fontAlgn="t"/>
                      <a:r>
                        <a:rPr lang="en-US" sz="900" b="1" i="0" u="none" strike="noStrike">
                          <a:solidFill>
                            <a:srgbClr val="000000"/>
                          </a:solidFill>
                          <a:effectLst/>
                          <a:latin typeface="Calibri" panose="020F0502020204030204" pitchFamily="34" charset="0"/>
                        </a:rPr>
                        <a:t>Agropecuaria Popoyan,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$8,048,000.00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$14,233,000.00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$22,281,000.00</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324185764"/>
                  </a:ext>
                </a:extLst>
              </a:tr>
              <a:tr h="161161">
                <a:tc>
                  <a:txBody>
                    <a:bodyPr/>
                    <a:lstStyle/>
                    <a:p>
                      <a:pPr algn="l" fontAlgn="t"/>
                      <a:r>
                        <a:rPr lang="en-US" sz="900" b="1" i="0" u="none" strike="noStrike">
                          <a:solidFill>
                            <a:srgbClr val="000000"/>
                          </a:solidFill>
                          <a:effectLst/>
                          <a:latin typeface="Calibri" panose="020F0502020204030204" pitchFamily="34" charset="0"/>
                        </a:rPr>
                        <a:t>Asociacion Panamericana de Mercadeo Social</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$916,182.00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$5,831,433.26</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$5,546,449.00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$12,294,064.26</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1608030030"/>
                  </a:ext>
                </a:extLst>
              </a:tr>
              <a:tr h="161161">
                <a:tc>
                  <a:txBody>
                    <a:bodyPr/>
                    <a:lstStyle/>
                    <a:p>
                      <a:pPr algn="l" fontAlgn="t"/>
                      <a:r>
                        <a:rPr lang="en-US" sz="900" b="1" i="0" u="none" strike="noStrike">
                          <a:solidFill>
                            <a:srgbClr val="000000"/>
                          </a:solidFill>
                          <a:effectLst/>
                          <a:latin typeface="Calibri" panose="020F0502020204030204" pitchFamily="34" charset="0"/>
                        </a:rPr>
                        <a:t>Fedecocagua RL</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$8,128,000.00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$1,703,918.63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$9,831,918.63</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921021605"/>
                  </a:ext>
                </a:extLst>
              </a:tr>
              <a:tr h="161161">
                <a:tc>
                  <a:txBody>
                    <a:bodyPr/>
                    <a:lstStyle/>
                    <a:p>
                      <a:pPr algn="l" fontAlgn="t"/>
                      <a:r>
                        <a:rPr lang="en-US" sz="900" b="1" i="0" u="none" strike="noStrike">
                          <a:solidFill>
                            <a:srgbClr val="000000"/>
                          </a:solidFill>
                          <a:effectLst/>
                          <a:latin typeface="Calibri" panose="020F0502020204030204" pitchFamily="34" charset="0"/>
                        </a:rPr>
                        <a:t>Fundación para la Alimentacion y Nutricion de Centro America y Panama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$1,343,716.00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$2,263,926.00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$1,699,997.00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$5,307,639.00</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953948739"/>
                  </a:ext>
                </a:extLst>
              </a:tr>
              <a:tr h="161161">
                <a:tc>
                  <a:txBody>
                    <a:bodyPr/>
                    <a:lstStyle/>
                    <a:p>
                      <a:pPr algn="l" fontAlgn="t"/>
                      <a:r>
                        <a:rPr lang="en-US" sz="900" b="1" i="0" u="none" strike="noStrike">
                          <a:solidFill>
                            <a:srgbClr val="000000"/>
                          </a:solidFill>
                          <a:effectLst/>
                          <a:latin typeface="Calibri" panose="020F0502020204030204" pitchFamily="34" charset="0"/>
                        </a:rPr>
                        <a:t>Asociacion el Refugio de la Niñez</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$100,000.00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$296,693.00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$3,300,000.00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$3,696,693.00</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9072742"/>
                  </a:ext>
                </a:extLst>
              </a:tr>
              <a:tr h="161161">
                <a:tc>
                  <a:txBody>
                    <a:bodyPr/>
                    <a:lstStyle/>
                    <a:p>
                      <a:pPr algn="l" fontAlgn="t"/>
                      <a:r>
                        <a:rPr lang="en-US" sz="900" b="1" i="0" u="none" strike="noStrike">
                          <a:solidFill>
                            <a:srgbClr val="000000"/>
                          </a:solidFill>
                          <a:effectLst/>
                          <a:latin typeface="Calibri" panose="020F0502020204030204" pitchFamily="34" charset="0"/>
                        </a:rPr>
                        <a:t>Fundación Sergio Paiz Andrade</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$1,430,000.00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$1,430,000.00</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024932102"/>
                  </a:ext>
                </a:extLst>
              </a:tr>
              <a:tr h="161161">
                <a:tc>
                  <a:txBody>
                    <a:bodyPr/>
                    <a:lstStyle/>
                    <a:p>
                      <a:pPr algn="l" fontAlgn="t"/>
                      <a:r>
                        <a:rPr lang="en-US" sz="900" b="1" i="0" u="none" strike="noStrike" dirty="0">
                          <a:solidFill>
                            <a:srgbClr val="000000"/>
                          </a:solidFill>
                          <a:effectLst/>
                          <a:highlight>
                            <a:srgbClr val="FFFF00"/>
                          </a:highlight>
                          <a:latin typeface="Calibri" panose="020F0502020204030204" pitchFamily="34" charset="0"/>
                        </a:rPr>
                        <a:t>Miscellaneous foreign awardees</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$26,983.75</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$58,425.96</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$176,116.94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$261,526.65</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972024640"/>
                  </a:ext>
                </a:extLst>
              </a:tr>
              <a:tr h="161161">
                <a:tc>
                  <a:txBody>
                    <a:bodyPr/>
                    <a:lstStyle/>
                    <a:p>
                      <a:pPr algn="l" fontAlgn="t"/>
                      <a:r>
                        <a:rPr lang="en-US" sz="900" b="1" i="0" u="none" strike="noStrike" dirty="0">
                          <a:solidFill>
                            <a:srgbClr val="000000"/>
                          </a:solidFill>
                          <a:effectLst/>
                          <a:highlight>
                            <a:srgbClr val="FFFF00"/>
                          </a:highlight>
                          <a:latin typeface="Calibri" panose="020F0502020204030204" pitchFamily="34" charset="0"/>
                        </a:rPr>
                        <a:t>Recipient not reported</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$59,754.74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$84,520.44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$77,642.94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$221,918.12</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610456252"/>
                  </a:ext>
                </a:extLst>
              </a:tr>
              <a:tr h="161161">
                <a:tc>
                  <a:txBody>
                    <a:bodyPr/>
                    <a:lstStyle/>
                    <a:p>
                      <a:pPr algn="l" fontAlgn="t"/>
                      <a:r>
                        <a:rPr lang="en-US" sz="900" b="1" i="0" u="none" strike="noStrike">
                          <a:solidFill>
                            <a:srgbClr val="000000"/>
                          </a:solidFill>
                          <a:effectLst/>
                          <a:latin typeface="Calibri" panose="020F0502020204030204" pitchFamily="34" charset="0"/>
                        </a:rPr>
                        <a:t>Soluciones y Servicios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$57,858.54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$59,254.43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$15,865.55</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$132,978.52</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90111915"/>
                  </a:ext>
                </a:extLst>
              </a:tr>
              <a:tr h="161161">
                <a:tc>
                  <a:txBody>
                    <a:bodyPr/>
                    <a:lstStyle/>
                    <a:p>
                      <a:pPr algn="l" fontAlgn="t"/>
                      <a:r>
                        <a:rPr lang="en-US" sz="900" b="1" i="0" u="none" strike="noStrike">
                          <a:solidFill>
                            <a:srgbClr val="000000"/>
                          </a:solidFill>
                          <a:effectLst/>
                          <a:latin typeface="Calibri" panose="020F0502020204030204" pitchFamily="34" charset="0"/>
                        </a:rPr>
                        <a:t>International Business Academy,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-$5,090.31</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$67,711.13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$42,056.51</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$104,677.33</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044835260"/>
                  </a:ext>
                </a:extLst>
              </a:tr>
              <a:tr h="161161">
                <a:tc>
                  <a:txBody>
                    <a:bodyPr/>
                    <a:lstStyle/>
                    <a:p>
                      <a:pPr algn="l" fontAlgn="t"/>
                      <a:r>
                        <a:rPr lang="en-US" sz="900" b="1" i="0" u="none" strike="noStrike">
                          <a:solidFill>
                            <a:srgbClr val="000000"/>
                          </a:solidFill>
                          <a:effectLst/>
                          <a:latin typeface="Calibri" panose="020F0502020204030204" pitchFamily="34" charset="0"/>
                        </a:rPr>
                        <a:t>Jorge Mario Najera Bolanos</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$42,151.43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$45,143.95</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-$2,115.30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$85,180.08</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679305664"/>
                  </a:ext>
                </a:extLst>
              </a:tr>
              <a:tr h="161161">
                <a:tc>
                  <a:txBody>
                    <a:bodyPr/>
                    <a:lstStyle/>
                    <a:p>
                      <a:pPr algn="l" fontAlgn="t"/>
                      <a:r>
                        <a:rPr lang="en-US" sz="900" b="1" i="0" u="none" strike="noStrike">
                          <a:solidFill>
                            <a:srgbClr val="000000"/>
                          </a:solidFill>
                          <a:effectLst/>
                          <a:latin typeface="Calibri" panose="020F0502020204030204" pitchFamily="34" charset="0"/>
                        </a:rPr>
                        <a:t>Compania Internacional de Productos y Servicios,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$37,503.43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$33,372.66</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$10,133.73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$81,009.82</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498805252"/>
                  </a:ext>
                </a:extLst>
              </a:tr>
              <a:tr h="161161">
                <a:tc>
                  <a:txBody>
                    <a:bodyPr/>
                    <a:lstStyle/>
                    <a:p>
                      <a:pPr algn="l" fontAlgn="t"/>
                      <a:r>
                        <a:rPr lang="en-US" sz="900" b="1" i="0" u="none" strike="noStrike">
                          <a:solidFill>
                            <a:srgbClr val="000000"/>
                          </a:solidFill>
                          <a:effectLst/>
                          <a:latin typeface="Calibri" panose="020F0502020204030204" pitchFamily="34" charset="0"/>
                        </a:rPr>
                        <a:t>Allied Integration Systems,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$17,602.24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$15,774.09</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$9,154.55</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$42,530.88</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374894683"/>
                  </a:ext>
                </a:extLst>
              </a:tr>
              <a:tr h="161161">
                <a:tc>
                  <a:txBody>
                    <a:bodyPr/>
                    <a:lstStyle/>
                    <a:p>
                      <a:pPr algn="l" fontAlgn="t"/>
                      <a:r>
                        <a:rPr lang="en-US" sz="900" b="1" i="0" u="none" strike="noStrike" dirty="0">
                          <a:solidFill>
                            <a:srgbClr val="000000"/>
                          </a:solidFill>
                          <a:effectLst/>
                          <a:highlight>
                            <a:srgbClr val="FFFF00"/>
                          </a:highlight>
                          <a:latin typeface="Calibri" panose="020F0502020204030204" pitchFamily="34" charset="0"/>
                        </a:rPr>
                        <a:t>Foreign awardees (undisclosed)</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$33,431.41</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$33,431.41</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675993131"/>
                  </a:ext>
                </a:extLst>
              </a:tr>
              <a:tr h="161161">
                <a:tc>
                  <a:txBody>
                    <a:bodyPr/>
                    <a:lstStyle/>
                    <a:p>
                      <a:pPr algn="l" fontAlgn="t"/>
                      <a:r>
                        <a:rPr lang="en-US" sz="900" b="1" i="0" u="none" strike="noStrike">
                          <a:solidFill>
                            <a:srgbClr val="000000"/>
                          </a:solidFill>
                          <a:effectLst/>
                          <a:latin typeface="Calibri" panose="020F0502020204030204" pitchFamily="34" charset="0"/>
                        </a:rPr>
                        <a:t>Construcciones Industriales Refrigeracion y Aire Acondicionado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$10,944.00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$11,044.30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$3,600.00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$25,588.30</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241402023"/>
                  </a:ext>
                </a:extLst>
              </a:tr>
              <a:tr h="161161">
                <a:tc>
                  <a:txBody>
                    <a:bodyPr/>
                    <a:lstStyle/>
                    <a:p>
                      <a:pPr algn="l" fontAlgn="t"/>
                      <a:r>
                        <a:rPr lang="en-US" sz="900" b="1" i="0" u="none" strike="noStrike">
                          <a:solidFill>
                            <a:srgbClr val="000000"/>
                          </a:solidFill>
                          <a:effectLst/>
                          <a:latin typeface="Calibri" panose="020F0502020204030204" pitchFamily="34" charset="0"/>
                        </a:rPr>
                        <a:t>Electronics Shop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$20,623.98</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-$3,184.92</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$17,439.06</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138971469"/>
                  </a:ext>
                </a:extLst>
              </a:tr>
              <a:tr h="161161">
                <a:tc>
                  <a:txBody>
                    <a:bodyPr/>
                    <a:lstStyle/>
                    <a:p>
                      <a:pPr algn="l" fontAlgn="t"/>
                      <a:r>
                        <a:rPr lang="en-US" sz="900" b="1" i="0" u="none" strike="noStrike">
                          <a:solidFill>
                            <a:srgbClr val="000000"/>
                          </a:solidFill>
                          <a:effectLst/>
                          <a:latin typeface="Calibri" panose="020F0502020204030204" pitchFamily="34" charset="0"/>
                        </a:rPr>
                        <a:t>Ricza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$12,314.53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-$616.61</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$11,697.92</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27842030"/>
                  </a:ext>
                </a:extLst>
              </a:tr>
              <a:tr h="161161">
                <a:tc>
                  <a:txBody>
                    <a:bodyPr/>
                    <a:lstStyle/>
                    <a:p>
                      <a:pPr algn="l" fontAlgn="t"/>
                      <a:r>
                        <a:rPr lang="en-US" sz="900" b="1" i="0" u="none" strike="noStrike">
                          <a:solidFill>
                            <a:srgbClr val="000000"/>
                          </a:solidFill>
                          <a:effectLst/>
                          <a:latin typeface="Calibri" panose="020F0502020204030204" pitchFamily="34" charset="0"/>
                        </a:rPr>
                        <a:t>Trulen de Centroamerica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$3,942.42</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$3,455.93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-$247.01</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$7,151.34</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1303481027"/>
                  </a:ext>
                </a:extLst>
              </a:tr>
              <a:tr h="161161">
                <a:tc>
                  <a:txBody>
                    <a:bodyPr/>
                    <a:lstStyle/>
                    <a:p>
                      <a:pPr algn="l" fontAlgn="t"/>
                      <a:r>
                        <a:rPr lang="en-US" sz="900" b="1" i="0" u="none" strike="noStrike">
                          <a:solidFill>
                            <a:srgbClr val="000000"/>
                          </a:solidFill>
                          <a:effectLst/>
                          <a:latin typeface="Calibri" panose="020F0502020204030204" pitchFamily="34" charset="0"/>
                        </a:rPr>
                        <a:t>Elevadores Uno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$3,640.15</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$3,056.74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-$651.32</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$6,045.57</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796904260"/>
                  </a:ext>
                </a:extLst>
              </a:tr>
              <a:tr h="161161">
                <a:tc>
                  <a:txBody>
                    <a:bodyPr/>
                    <a:lstStyle/>
                    <a:p>
                      <a:pPr algn="l" fontAlgn="t"/>
                      <a:r>
                        <a:rPr lang="en-US" sz="900" b="1" i="0" u="none" strike="noStrike">
                          <a:solidFill>
                            <a:srgbClr val="000000"/>
                          </a:solidFill>
                          <a:effectLst/>
                          <a:latin typeface="Calibri" panose="020F0502020204030204" pitchFamily="34" charset="0"/>
                        </a:rPr>
                        <a:t>Telecomunicaciones de Guatemala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$2,242.38</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$1,797.92</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-$232.54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$3,807.76</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974724956"/>
                  </a:ext>
                </a:extLst>
              </a:tr>
              <a:tr h="161161">
                <a:tc>
                  <a:txBody>
                    <a:bodyPr/>
                    <a:lstStyle/>
                    <a:p>
                      <a:pPr algn="l" fontAlgn="t"/>
                      <a:r>
                        <a:rPr lang="en-US" sz="900" b="1" i="0" u="none" strike="noStrike">
                          <a:solidFill>
                            <a:srgbClr val="000000"/>
                          </a:solidFill>
                          <a:effectLst/>
                          <a:latin typeface="Calibri" panose="020F0502020204030204" pitchFamily="34" charset="0"/>
                        </a:rPr>
                        <a:t>Bioremediacion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$4,284.95</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-$487.11</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$3,797.84</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215691782"/>
                  </a:ext>
                </a:extLst>
              </a:tr>
              <a:tr h="161161">
                <a:tc>
                  <a:txBody>
                    <a:bodyPr/>
                    <a:lstStyle/>
                    <a:p>
                      <a:pPr algn="l" fontAlgn="t"/>
                      <a:r>
                        <a:rPr lang="en-US" sz="900" b="1" i="0" u="none" strike="noStrike">
                          <a:solidFill>
                            <a:srgbClr val="000000"/>
                          </a:solidFill>
                          <a:effectLst/>
                          <a:latin typeface="Calibri" panose="020F0502020204030204" pitchFamily="34" charset="0"/>
                        </a:rPr>
                        <a:t>Interlaken Servicios S.A.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$2,124.06</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$3,872.98</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-$2,807.23</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$3,189.81</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257248310"/>
                  </a:ext>
                </a:extLst>
              </a:tr>
              <a:tr h="161161">
                <a:tc>
                  <a:txBody>
                    <a:bodyPr/>
                    <a:lstStyle/>
                    <a:p>
                      <a:pPr algn="l" fontAlgn="t"/>
                      <a:r>
                        <a:rPr lang="en-US" sz="900" b="1" i="0" u="none" strike="noStrike">
                          <a:solidFill>
                            <a:srgbClr val="000000"/>
                          </a:solidFill>
                          <a:effectLst/>
                          <a:latin typeface="Calibri" panose="020F0502020204030204" pitchFamily="34" charset="0"/>
                        </a:rPr>
                        <a:t>Asociacion la Alianza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-$21,306.40</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t"/>
                      <a:r>
                        <a:rPr lang="en-US" sz="900" b="1" i="0" u="none" strike="noStrike">
                          <a:solidFill>
                            <a:srgbClr val="000000"/>
                          </a:solidFill>
                          <a:effectLst/>
                          <a:latin typeface="Calibri" panose="020F0502020204030204" pitchFamily="34" charset="0"/>
                        </a:rPr>
                        <a:t>-$21,306.40</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485516493"/>
                  </a:ext>
                </a:extLst>
              </a:tr>
              <a:tr h="161161">
                <a:tc>
                  <a:txBody>
                    <a:bodyPr/>
                    <a:lstStyle/>
                    <a:p>
                      <a:pPr algn="l" fontAlgn="t"/>
                      <a:r>
                        <a:rPr lang="en-US" sz="900" b="1" i="0" u="none" strike="noStrike">
                          <a:solidFill>
                            <a:srgbClr val="000000"/>
                          </a:solidFill>
                          <a:effectLst/>
                          <a:latin typeface="Calibri" panose="020F0502020204030204" pitchFamily="34" charset="0"/>
                        </a:rPr>
                        <a:t>Universidad del Valle de Guatemala</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-$50,413.54</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endParaRPr lang="en-US" sz="900" b="1" i="0" u="none" strike="noStrike">
                        <a:solidFill>
                          <a:srgbClr val="000000"/>
                        </a:solidFill>
                        <a:effectLst/>
                        <a:latin typeface="Calibri" panose="020F0502020204030204" pitchFamily="34" charset="0"/>
                      </a:endParaRP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fontAlgn="t"/>
                      <a:r>
                        <a:rPr lang="en-US" sz="900" b="1" i="0" u="none" strike="noStrike">
                          <a:solidFill>
                            <a:srgbClr val="000000"/>
                          </a:solidFill>
                          <a:effectLst/>
                          <a:latin typeface="Calibri" panose="020F0502020204030204" pitchFamily="34" charset="0"/>
                        </a:rPr>
                        <a:t>-$50,413.54</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824192769"/>
                  </a:ext>
                </a:extLst>
              </a:tr>
              <a:tr h="161161">
                <a:tc>
                  <a:txBody>
                    <a:bodyPr/>
                    <a:lstStyle/>
                    <a:p>
                      <a:pPr algn="l" fontAlgn="t"/>
                      <a:r>
                        <a:rPr lang="en-US" sz="900" b="1" i="0" u="none" strike="noStrike">
                          <a:solidFill>
                            <a:srgbClr val="FFFFFF"/>
                          </a:solidFill>
                          <a:effectLst/>
                          <a:latin typeface="Calibri" panose="020F0502020204030204" pitchFamily="34" charset="0"/>
                        </a:rPr>
                        <a:t>Total "Local" Obligations</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panose="020F0502020204030204" pitchFamily="34" charset="0"/>
                        </a:rPr>
                        <a:t>$2,610,562.96</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panose="020F0502020204030204" pitchFamily="34" charset="0"/>
                        </a:rPr>
                        <a:t>$26,359,978.18</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panose="020F0502020204030204" pitchFamily="34" charset="0"/>
                        </a:rPr>
                        <a:t>$26,841,024.22</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panose="020F0502020204030204" pitchFamily="34" charset="0"/>
                        </a:rPr>
                        <a:t>$55,811,565.36</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extLst>
                  <a:ext uri="{0D108BD9-81ED-4DB2-BD59-A6C34878D82A}">
                    <a16:rowId xmlns:a16="http://schemas.microsoft.com/office/drawing/2014/main" val="1231194400"/>
                  </a:ext>
                </a:extLst>
              </a:tr>
              <a:tr h="161161">
                <a:tc>
                  <a:txBody>
                    <a:bodyPr/>
                    <a:lstStyle/>
                    <a:p>
                      <a:pPr algn="l" fontAlgn="t"/>
                      <a:r>
                        <a:rPr lang="en-US" sz="900" b="1" i="0" u="none" strike="noStrike">
                          <a:solidFill>
                            <a:srgbClr val="FFFFFF"/>
                          </a:solidFill>
                          <a:effectLst/>
                          <a:latin typeface="Calibri (Body)"/>
                        </a:rPr>
                        <a:t>Total USAID Guatemala Obligations</a:t>
                      </a:r>
                    </a:p>
                  </a:txBody>
                  <a:tcPr marL="8058" marR="8058" marT="8058" marB="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Body)"/>
                        </a:rPr>
                        <a:t>$86,937,488.05</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Body)"/>
                        </a:rPr>
                        <a:t>$136,490,562.58</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a:solidFill>
                            <a:srgbClr val="FFFFFF"/>
                          </a:solidFill>
                          <a:effectLst/>
                          <a:latin typeface="Calibri (Body)"/>
                        </a:rPr>
                        <a:t>$220,551,214.09</a:t>
                      </a:r>
                    </a:p>
                  </a:txBody>
                  <a:tcPr marL="8058" marR="8058" marT="8058"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tc>
                  <a:txBody>
                    <a:bodyPr/>
                    <a:lstStyle/>
                    <a:p>
                      <a:pPr algn="ctr" fontAlgn="t"/>
                      <a:r>
                        <a:rPr lang="en-US" sz="900" b="1" i="0" u="none" strike="noStrike" dirty="0">
                          <a:solidFill>
                            <a:srgbClr val="FFFFFF"/>
                          </a:solidFill>
                          <a:effectLst/>
                          <a:latin typeface="Calibri (Body)"/>
                        </a:rPr>
                        <a:t>$443,979,264.72</a:t>
                      </a:r>
                    </a:p>
                  </a:txBody>
                  <a:tcPr marL="8058" marR="8058" marT="8058" marB="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5B9BD5"/>
                    </a:solidFill>
                  </a:tcPr>
                </a:tc>
                <a:extLst>
                  <a:ext uri="{0D108BD9-81ED-4DB2-BD59-A6C34878D82A}">
                    <a16:rowId xmlns:a16="http://schemas.microsoft.com/office/drawing/2014/main" val="401371176"/>
                  </a:ext>
                </a:extLst>
              </a:tr>
            </a:tbl>
          </a:graphicData>
        </a:graphic>
      </p:graphicFrame>
    </p:spTree>
    <p:extLst>
      <p:ext uri="{BB962C8B-B14F-4D97-AF65-F5344CB8AC3E}">
        <p14:creationId xmlns:p14="http://schemas.microsoft.com/office/powerpoint/2010/main" val="2213613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021912" y="794656"/>
            <a:ext cx="10907486" cy="521049"/>
          </a:xfrm>
        </p:spPr>
        <p:txBody>
          <a:bodyPr>
            <a:noAutofit/>
          </a:bodyPr>
          <a:lstStyle/>
          <a:p>
            <a:r>
              <a:rPr lang="en-US" sz="3300" dirty="0">
                <a:solidFill>
                  <a:srgbClr val="036C9E"/>
                </a:solidFill>
              </a:rPr>
              <a:t>USAID localization: Guatemala FY2021-FY2022</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838200" y="1506208"/>
            <a:ext cx="10907486" cy="2501016"/>
          </a:xfrm>
          <a:prstGeom prst="rect">
            <a:avLst/>
          </a:prstGeom>
          <a:noFill/>
        </p:spPr>
        <p:txBody>
          <a:bodyPr wrap="square" rtlCol="0">
            <a:noAutofit/>
          </a:bodyPr>
          <a:lstStyle/>
          <a:p>
            <a:pPr marL="285750" indent="-285750">
              <a:buFont typeface="Arial" panose="020B0604020202020204" pitchFamily="34" charset="0"/>
              <a:buChar char="•"/>
            </a:pPr>
            <a:r>
              <a:rPr lang="en-US" sz="2200" dirty="0">
                <a:solidFill>
                  <a:srgbClr val="36494D"/>
                </a:solidFill>
              </a:rPr>
              <a:t>USAID set a </a:t>
            </a:r>
            <a:r>
              <a:rPr lang="en-US" sz="2200" dirty="0">
                <a:solidFill>
                  <a:srgbClr val="36494D"/>
                </a:solidFill>
                <a:hlinkClick r:id="rId5"/>
              </a:rPr>
              <a:t>minimum 25% global target</a:t>
            </a:r>
            <a:r>
              <a:rPr lang="en-US" sz="2200" dirty="0">
                <a:solidFill>
                  <a:srgbClr val="36494D"/>
                </a:solidFill>
              </a:rPr>
              <a:t> for direct funding for national implementing partners by 2025 (starting from </a:t>
            </a:r>
            <a:r>
              <a:rPr lang="en-US" sz="2200" dirty="0">
                <a:solidFill>
                  <a:srgbClr val="36494D"/>
                </a:solidFill>
                <a:hlinkClick r:id="rId6"/>
              </a:rPr>
              <a:t>8.1% in 2020</a:t>
            </a:r>
            <a:r>
              <a:rPr lang="en-US" sz="2200" dirty="0">
                <a:solidFill>
                  <a:srgbClr val="36494D"/>
                </a:solidFill>
              </a:rPr>
              <a:t>). In 2022, USAID reported a </a:t>
            </a:r>
            <a:r>
              <a:rPr lang="en-US" sz="2200" dirty="0">
                <a:solidFill>
                  <a:srgbClr val="36494D"/>
                </a:solidFill>
                <a:hlinkClick r:id="rId6"/>
              </a:rPr>
              <a:t>global average of 10.2%</a:t>
            </a:r>
            <a:endParaRPr lang="en-US" sz="2200" dirty="0">
              <a:solidFill>
                <a:srgbClr val="36494D"/>
              </a:solidFill>
            </a:endParaRPr>
          </a:p>
          <a:p>
            <a:pPr marL="285750" indent="-285750">
              <a:buFont typeface="Arial" panose="020B0604020202020204" pitchFamily="34" charset="0"/>
              <a:buChar char="•"/>
            </a:pPr>
            <a:r>
              <a:rPr lang="en-US" sz="2200" dirty="0">
                <a:solidFill>
                  <a:srgbClr val="36494D"/>
                </a:solidFill>
              </a:rPr>
              <a:t>Country targets vary, with a higher than 25% share expected in countries where national organizations have higher capacity to manage USAID projects</a:t>
            </a:r>
          </a:p>
          <a:p>
            <a:pPr marL="285750" indent="-285750">
              <a:buFont typeface="Arial" panose="020B0604020202020204" pitchFamily="34" charset="0"/>
              <a:buChar char="•"/>
            </a:pPr>
            <a:r>
              <a:rPr lang="en-US" sz="2200" dirty="0">
                <a:solidFill>
                  <a:srgbClr val="36494D"/>
                </a:solidFill>
              </a:rPr>
              <a:t>USAID Guatemala ranks above USAID’s global averages with a 18.3% direct local funding share in 2021, followed by an increase to 23.9% in 2022</a:t>
            </a:r>
            <a:endParaRPr lang="en-US" sz="2200" b="0" i="0" dirty="0">
              <a:solidFill>
                <a:srgbClr val="36494D"/>
              </a:solidFill>
              <a:effectLst/>
              <a:latin typeface="Myriad Pro" panose="020B0503030403020204"/>
            </a:endParaRPr>
          </a:p>
          <a:p>
            <a:pPr marL="742950" lvl="1" indent="-285750">
              <a:buFont typeface="Arial" panose="020B0604020202020204" pitchFamily="34" charset="0"/>
              <a:buChar char="•"/>
            </a:pPr>
            <a:endParaRPr lang="en-US" sz="2100"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740107"/>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607133"/>
            <a:ext cx="9789459" cy="246221"/>
          </a:xfrm>
          <a:prstGeom prst="rect">
            <a:avLst/>
          </a:prstGeom>
          <a:noFill/>
        </p:spPr>
        <p:txBody>
          <a:bodyPr wrap="square">
            <a:spAutoFit/>
          </a:bodyPr>
          <a:lstStyle/>
          <a:p>
            <a:r>
              <a:rPr lang="en-US" sz="1000" b="1" dirty="0"/>
              <a:t>Source</a:t>
            </a:r>
            <a:r>
              <a:rPr lang="en-US" sz="1000" dirty="0"/>
              <a:t>: USAID, “Moving Toward a Model of Locally Led Development,” July 2023, </a:t>
            </a:r>
            <a:r>
              <a:rPr lang="en-US" sz="1000" dirty="0">
                <a:hlinkClick r:id="rId9"/>
              </a:rPr>
              <a:t>https://www.usaid.gov/localization/fy-2022-localization-progress-report</a:t>
            </a:r>
            <a:endParaRPr lang="en-US" sz="1000" dirty="0"/>
          </a:p>
        </p:txBody>
      </p:sp>
      <p:graphicFrame>
        <p:nvGraphicFramePr>
          <p:cNvPr id="4" name="Chart 3">
            <a:extLst>
              <a:ext uri="{FF2B5EF4-FFF2-40B4-BE49-F238E27FC236}">
                <a16:creationId xmlns:a16="http://schemas.microsoft.com/office/drawing/2014/main" id="{F1104EB5-78B0-5E72-D954-EE426DD8383E}"/>
              </a:ext>
            </a:extLst>
          </p:cNvPr>
          <p:cNvGraphicFramePr>
            <a:graphicFrameLocks/>
          </p:cNvGraphicFramePr>
          <p:nvPr>
            <p:extLst>
              <p:ext uri="{D42A27DB-BD31-4B8C-83A1-F6EECF244321}">
                <p14:modId xmlns:p14="http://schemas.microsoft.com/office/powerpoint/2010/main" val="477117658"/>
              </p:ext>
            </p:extLst>
          </p:nvPr>
        </p:nvGraphicFramePr>
        <p:xfrm>
          <a:off x="262602" y="4056670"/>
          <a:ext cx="11666796" cy="2501016"/>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524590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Foreign assistance funding trends in Guatemala: Findings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4" name="TextBox 3">
            <a:extLst>
              <a:ext uri="{FF2B5EF4-FFF2-40B4-BE49-F238E27FC236}">
                <a16:creationId xmlns:a16="http://schemas.microsoft.com/office/drawing/2014/main" id="{8F61737C-8ADA-7193-C480-165DFBDC9A31}"/>
              </a:ext>
            </a:extLst>
          </p:cNvPr>
          <p:cNvSpPr txBox="1"/>
          <p:nvPr/>
        </p:nvSpPr>
        <p:spPr>
          <a:xfrm>
            <a:off x="381837" y="1718268"/>
            <a:ext cx="11445073" cy="5909310"/>
          </a:xfrm>
          <a:prstGeom prst="rect">
            <a:avLst/>
          </a:prstGeom>
          <a:noFill/>
        </p:spPr>
        <p:txBody>
          <a:bodyPr wrap="square" rtlCol="0">
            <a:spAutoFit/>
          </a:bodyPr>
          <a:lstStyle/>
          <a:p>
            <a:pPr marL="285750" indent="-285750">
              <a:buFont typeface="Arial" panose="020B0604020202020204" pitchFamily="34" charset="0"/>
              <a:buChar char="•"/>
            </a:pPr>
            <a:r>
              <a:rPr lang="en-US" dirty="0"/>
              <a:t>USAID foreign assistance accounts for 66% of all US funding to Guatemala between 2012-2022</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Every year in this period, USAID funding constituted more than 50% of all foreign assistance (aside from 2016, when it was 46%)</a:t>
            </a:r>
          </a:p>
          <a:p>
            <a:pPr marL="742950" lvl="1" indent="-285750">
              <a:buFont typeface="Courier New" panose="02070309020205020404" pitchFamily="49" charset="0"/>
              <a:buChar char="o"/>
            </a:pPr>
            <a:r>
              <a:rPr lang="en-US" dirty="0"/>
              <a:t>The Department of Agriculture (13%) and the State Department (8%) managed the second and third largest funding totals between 2012-2022</a:t>
            </a:r>
          </a:p>
          <a:p>
            <a:pPr marL="285750" indent="-285750">
              <a:buFont typeface="Arial" panose="020B0604020202020204" pitchFamily="34" charset="0"/>
              <a:buChar char="•"/>
            </a:pPr>
            <a:r>
              <a:rPr lang="en-US" dirty="0"/>
              <a:t>USAID funding to Guatemala is not highly concentrated in any one category</a:t>
            </a:r>
          </a:p>
          <a:p>
            <a:pPr marL="742950" lvl="1" indent="-285750">
              <a:buFont typeface="Courier New" panose="02070309020205020404" pitchFamily="49" charset="0"/>
              <a:buChar char="o"/>
            </a:pPr>
            <a:r>
              <a:rPr lang="en-US" dirty="0"/>
              <a:t>Between 2012-2022, the top three funded categories include:</a:t>
            </a:r>
          </a:p>
          <a:p>
            <a:pPr marL="1200150" lvl="2" indent="-285750">
              <a:buFont typeface="Wingdings" pitchFamily="2" charset="2"/>
              <a:buChar char="§"/>
            </a:pPr>
            <a:r>
              <a:rPr lang="en-US" dirty="0"/>
              <a:t>Health: 21% of the budget totaling $453,162,520 </a:t>
            </a:r>
          </a:p>
          <a:p>
            <a:pPr marL="1200150" lvl="2" indent="-285750">
              <a:buFont typeface="Wingdings" pitchFamily="2" charset="2"/>
              <a:buChar char="§"/>
            </a:pPr>
            <a:r>
              <a:rPr lang="en-US" sz="1800" dirty="0"/>
              <a:t>Democracy, Human Rights, and Governance: 19% of the budget totaling $412,840,311 </a:t>
            </a:r>
          </a:p>
          <a:p>
            <a:pPr marL="1200150" lvl="2" indent="-285750">
              <a:buFont typeface="Wingdings" pitchFamily="2" charset="2"/>
              <a:buChar char="§"/>
            </a:pPr>
            <a:r>
              <a:rPr lang="en-US" dirty="0"/>
              <a:t>Economic Development: 18% of the budget totaling $387,301,834 </a:t>
            </a:r>
          </a:p>
          <a:p>
            <a:pPr marL="1657350" lvl="3" indent="-285750">
              <a:buFont typeface="Arial" panose="020B0604020202020204" pitchFamily="34" charset="0"/>
              <a:buChar char="•"/>
            </a:pPr>
            <a:r>
              <a:rPr lang="en-US" dirty="0"/>
              <a:t>While USAID Health funding significantly fluctuated by year, Democracy, Human Rights, and Governance* and Economic Development funding remained relatively stable across years</a:t>
            </a:r>
          </a:p>
          <a:p>
            <a:pPr marL="285750" indent="-285750">
              <a:buFont typeface="Arial" panose="020B0604020202020204" pitchFamily="34" charset="0"/>
              <a:buChar char="•"/>
            </a:pPr>
            <a:r>
              <a:rPr lang="en-US" dirty="0"/>
              <a:t>Total USAID funding fluctuated between years</a:t>
            </a:r>
          </a:p>
          <a:p>
            <a:pPr marL="742950" lvl="1" indent="-285750">
              <a:buFont typeface="Courier New" panose="02070309020205020404" pitchFamily="49" charset="0"/>
              <a:buChar char="o"/>
            </a:pPr>
            <a:r>
              <a:rPr lang="en-US" dirty="0"/>
              <a:t>In 2012, 2013, 2014, 2015, 2019 and 2020 total USAID managed funding was less than $165m per year</a:t>
            </a:r>
          </a:p>
          <a:p>
            <a:pPr marL="742950" lvl="1" indent="-285750">
              <a:buFont typeface="Courier New" panose="02070309020205020404" pitchFamily="49" charset="0"/>
              <a:buChar char="o"/>
            </a:pPr>
            <a:r>
              <a:rPr lang="en-US" dirty="0"/>
              <a:t>In 2017, 2018, 2021 and 2022 total USAID managed funding was greater than $240m per year</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
        <p:nvSpPr>
          <p:cNvPr id="12" name="TextBox 11">
            <a:extLst>
              <a:ext uri="{FF2B5EF4-FFF2-40B4-BE49-F238E27FC236}">
                <a16:creationId xmlns:a16="http://schemas.microsoft.com/office/drawing/2014/main" id="{B9FE868C-E3B3-DA61-0BF6-64BAB54D1349}"/>
              </a:ext>
            </a:extLst>
          </p:cNvPr>
          <p:cNvSpPr txBox="1"/>
          <p:nvPr/>
        </p:nvSpPr>
        <p:spPr>
          <a:xfrm>
            <a:off x="0" y="6611779"/>
            <a:ext cx="11706331" cy="246221"/>
          </a:xfrm>
          <a:prstGeom prst="rect">
            <a:avLst/>
          </a:prstGeom>
          <a:noFill/>
        </p:spPr>
        <p:txBody>
          <a:bodyPr wrap="square" rtlCol="0">
            <a:spAutoFit/>
          </a:bodyPr>
          <a:lstStyle/>
          <a:p>
            <a:r>
              <a:rPr lang="en-US" sz="1000" dirty="0"/>
              <a:t>*Note: In 2013, the Democracy, Human Rights, and Governance category lists -$1.4m. This negative figure has been omitted from the analysis.  </a:t>
            </a:r>
          </a:p>
        </p:txBody>
      </p:sp>
    </p:spTree>
    <p:extLst>
      <p:ext uri="{BB962C8B-B14F-4D97-AF65-F5344CB8AC3E}">
        <p14:creationId xmlns:p14="http://schemas.microsoft.com/office/powerpoint/2010/main" val="12272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2">
            <a:alphaModFix amt="27000"/>
            <a:extLst>
              <a:ext uri="{96DAC541-7B7A-43D3-8B79-37D633B846F1}">
                <asvg:svgBlip xmlns:asvg="http://schemas.microsoft.com/office/drawing/2016/SVG/main" r:embed="rId3"/>
              </a:ext>
            </a:extLst>
          </a:blip>
          <a:stretch>
            <a:fillRect/>
          </a:stretch>
        </p:blipFill>
        <p:spPr>
          <a:xfrm>
            <a:off x="3643424" y="4720856"/>
            <a:ext cx="8548576" cy="2137144"/>
          </a:xfrm>
          <a:prstGeom prst="rect">
            <a:avLst/>
          </a:prstGeom>
        </p:spPr>
      </p:pic>
      <p:sp>
        <p:nvSpPr>
          <p:cNvPr id="2" name="TextBox 1">
            <a:extLst>
              <a:ext uri="{FF2B5EF4-FFF2-40B4-BE49-F238E27FC236}">
                <a16:creationId xmlns:a16="http://schemas.microsoft.com/office/drawing/2014/main" id="{6B97E511-A9F9-5B5D-D226-0FC043EFDC53}"/>
              </a:ext>
            </a:extLst>
          </p:cNvPr>
          <p:cNvSpPr txBox="1"/>
          <p:nvPr/>
        </p:nvSpPr>
        <p:spPr>
          <a:xfrm>
            <a:off x="-32905" y="6404030"/>
            <a:ext cx="12192000" cy="507831"/>
          </a:xfrm>
          <a:prstGeom prst="rect">
            <a:avLst/>
          </a:prstGeom>
          <a:noFill/>
        </p:spPr>
        <p:txBody>
          <a:bodyPr wrap="square" rtlCol="0">
            <a:spAutoFit/>
          </a:bodyPr>
          <a:lstStyle/>
          <a:p>
            <a:r>
              <a:rPr lang="en-US" sz="900" b="1" dirty="0"/>
              <a:t>Source</a:t>
            </a:r>
            <a:r>
              <a:rPr lang="en-US" sz="900" dirty="0"/>
              <a:t>: For</a:t>
            </a:r>
            <a:r>
              <a:rPr lang="en-US" sz="900" b="0" i="0" dirty="0">
                <a:effectLst/>
              </a:rPr>
              <a:t>eign</a:t>
            </a:r>
            <a:r>
              <a:rPr lang="en-US" sz="900" dirty="0"/>
              <a:t>As</a:t>
            </a:r>
            <a:r>
              <a:rPr lang="en-US" sz="900" b="0" i="0" dirty="0">
                <a:effectLst/>
              </a:rPr>
              <a:t>sistance.gov</a:t>
            </a:r>
            <a:r>
              <a:rPr lang="en-US" sz="900" dirty="0"/>
              <a:t> (“Disbursements” – Guatemala; accessed December 7, 2023).: </a:t>
            </a:r>
            <a:r>
              <a:rPr lang="en-US" sz="900" dirty="0">
                <a:hlinkClick r:id="rId4"/>
              </a:rPr>
              <a:t>https://www.foreignassistance.gov/data#tab-query</a:t>
            </a:r>
            <a:endParaRPr lang="en-US" sz="900" dirty="0"/>
          </a:p>
          <a:p>
            <a:r>
              <a:rPr lang="en-US" sz="900" b="1" dirty="0"/>
              <a:t>*Note: </a:t>
            </a:r>
            <a:r>
              <a:rPr lang="en-US" sz="900" dirty="0"/>
              <a:t>Public data is reported as not complete for FY2022.: Negative values were dropped for visual presentation purposes, including -$8,250,728 for the State Department in 2013, -$392,292 for the MCC in 2022, and -$101,500 for the Interior Department in 2021  </a:t>
            </a:r>
          </a:p>
        </p:txBody>
      </p:sp>
      <p:graphicFrame>
        <p:nvGraphicFramePr>
          <p:cNvPr id="4" name="Chart 3">
            <a:extLst>
              <a:ext uri="{FF2B5EF4-FFF2-40B4-BE49-F238E27FC236}">
                <a16:creationId xmlns:a16="http://schemas.microsoft.com/office/drawing/2014/main" id="{742495F6-2151-AA80-FCBB-1D9DC48AE392}"/>
              </a:ext>
            </a:extLst>
          </p:cNvPr>
          <p:cNvGraphicFramePr>
            <a:graphicFrameLocks/>
          </p:cNvGraphicFramePr>
          <p:nvPr>
            <p:extLst>
              <p:ext uri="{D42A27DB-BD31-4B8C-83A1-F6EECF244321}">
                <p14:modId xmlns:p14="http://schemas.microsoft.com/office/powerpoint/2010/main" val="1171347469"/>
              </p:ext>
            </p:extLst>
          </p:nvPr>
        </p:nvGraphicFramePr>
        <p:xfrm>
          <a:off x="93518" y="1"/>
          <a:ext cx="11939155" cy="645789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78706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Guatemala; accessed December 7, 2023).: </a:t>
            </a:r>
            <a:r>
              <a:rPr lang="en-US" sz="1000" dirty="0">
                <a:hlinkClick r:id="rId2"/>
              </a:rPr>
              <a:t>https://www.foreignassistance.gov/data#tab-query</a:t>
            </a:r>
            <a:endParaRPr lang="en-US" sz="1000" dirty="0"/>
          </a:p>
          <a:p>
            <a:r>
              <a:rPr lang="en-US" sz="1000" b="1" dirty="0"/>
              <a:t>*Note: </a:t>
            </a:r>
            <a:r>
              <a:rPr lang="en-US" sz="1000" dirty="0"/>
              <a:t>Public data is reported as not complete for FY2022. A negative value of -$1,383,699 for Democracy, Human Rights and Governance in 2013 was dropped for visual presentation purposes</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graphicFrame>
        <p:nvGraphicFramePr>
          <p:cNvPr id="3" name="Chart 2">
            <a:extLst>
              <a:ext uri="{FF2B5EF4-FFF2-40B4-BE49-F238E27FC236}">
                <a16:creationId xmlns:a16="http://schemas.microsoft.com/office/drawing/2014/main" id="{3134CBB4-0847-CA63-09D1-DCF421AFE6AE}"/>
              </a:ext>
            </a:extLst>
          </p:cNvPr>
          <p:cNvGraphicFramePr>
            <a:graphicFrameLocks/>
          </p:cNvGraphicFramePr>
          <p:nvPr>
            <p:extLst>
              <p:ext uri="{D42A27DB-BD31-4B8C-83A1-F6EECF244321}">
                <p14:modId xmlns:p14="http://schemas.microsoft.com/office/powerpoint/2010/main" val="1091025001"/>
              </p:ext>
            </p:extLst>
          </p:nvPr>
        </p:nvGraphicFramePr>
        <p:xfrm>
          <a:off x="470647" y="68734"/>
          <a:ext cx="11456894" cy="638915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3939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ccountability Research Center logo: Three overlaping arcs in yellow, bleu and dark gray that look like bridges.">
            <a:extLst>
              <a:ext uri="{FF2B5EF4-FFF2-40B4-BE49-F238E27FC236}">
                <a16:creationId xmlns:a16="http://schemas.microsoft.com/office/drawing/2014/main" id="{A5E35978-D542-44F2-A707-1FAA8B2B07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6333" y="2371837"/>
            <a:ext cx="6808290" cy="2197384"/>
          </a:xfrm>
          <a:prstGeom prst="rect">
            <a:avLst/>
          </a:prstGeom>
        </p:spPr>
      </p:pic>
      <p:sp>
        <p:nvSpPr>
          <p:cNvPr id="2" name="Rectangle 1">
            <a:extLst>
              <a:ext uri="{FF2B5EF4-FFF2-40B4-BE49-F238E27FC236}">
                <a16:creationId xmlns:a16="http://schemas.microsoft.com/office/drawing/2014/main" id="{613BF0BD-1566-466A-9D8A-70A6E684B78B}"/>
              </a:ext>
            </a:extLst>
          </p:cNvPr>
          <p:cNvSpPr/>
          <p:nvPr/>
        </p:nvSpPr>
        <p:spPr>
          <a:xfrm>
            <a:off x="0" y="0"/>
            <a:ext cx="12192000" cy="1977172"/>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7EE755C4-51C1-468F-9CAE-6CEEDFB3E4B9}"/>
              </a:ext>
            </a:extLst>
          </p:cNvPr>
          <p:cNvSpPr/>
          <p:nvPr/>
        </p:nvSpPr>
        <p:spPr>
          <a:xfrm>
            <a:off x="0" y="4963886"/>
            <a:ext cx="12192000" cy="1894114"/>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0DA9C8D-AA5A-42CC-ABCD-2F7C60D4C123}"/>
              </a:ext>
            </a:extLst>
          </p:cNvPr>
          <p:cNvGrpSpPr>
            <a:grpSpLocks/>
          </p:cNvGrpSpPr>
          <p:nvPr/>
        </p:nvGrpSpPr>
        <p:grpSpPr bwMode="auto">
          <a:xfrm>
            <a:off x="2988" y="4963886"/>
            <a:ext cx="12192000" cy="1894114"/>
            <a:chOff x="3" y="14256"/>
            <a:chExt cx="12240" cy="1584"/>
          </a:xfrm>
        </p:grpSpPr>
        <p:sp>
          <p:nvSpPr>
            <p:cNvPr id="7" name="Rectangle 6">
              <a:extLst>
                <a:ext uri="{FF2B5EF4-FFF2-40B4-BE49-F238E27FC236}">
                  <a16:creationId xmlns:a16="http://schemas.microsoft.com/office/drawing/2014/main" id="{BA2B1057-5A04-4301-82E7-1D75393D254E}"/>
                </a:ext>
              </a:extLst>
            </p:cNvPr>
            <p:cNvSpPr>
              <a:spLocks noChangeArrowheads="1"/>
            </p:cNvSpPr>
            <p:nvPr/>
          </p:nvSpPr>
          <p:spPr bwMode="auto">
            <a:xfrm>
              <a:off x="3" y="14256"/>
              <a:ext cx="12240" cy="1584"/>
            </a:xfrm>
            <a:prstGeom prst="rect">
              <a:avLst/>
            </a:prstGeom>
            <a:solidFill>
              <a:srgbClr val="016C9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pic>
          <p:nvPicPr>
            <p:cNvPr id="8" name="Picture 7">
              <a:extLst>
                <a:ext uri="{FF2B5EF4-FFF2-40B4-BE49-F238E27FC236}">
                  <a16:creationId xmlns:a16="http://schemas.microsoft.com/office/drawing/2014/main" id="{2CA739FE-82A9-4D8F-ACB5-5151866E51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 y="15128"/>
              <a:ext cx="32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8131E434-BD1E-479E-B6B8-8649D79E7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 y="14789"/>
              <a:ext cx="32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a:extLst>
                <a:ext uri="{FF2B5EF4-FFF2-40B4-BE49-F238E27FC236}">
                  <a16:creationId xmlns:a16="http://schemas.microsoft.com/office/drawing/2014/main" id="{7EBF2306-AAD1-4AB1-8F29-540FD4D3676D}"/>
                </a:ext>
              </a:extLst>
            </p:cNvPr>
            <p:cNvSpPr txBox="1">
              <a:spLocks noChangeArrowheads="1"/>
            </p:cNvSpPr>
            <p:nvPr/>
          </p:nvSpPr>
          <p:spPr bwMode="auto">
            <a:xfrm>
              <a:off x="1031" y="14826"/>
              <a:ext cx="5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err="1">
                  <a:solidFill>
                    <a:srgbClr val="EEB137"/>
                  </a:solidFill>
                  <a:effectLst/>
                  <a:latin typeface="Trebuchet MS" panose="020B0603020202020204" pitchFamily="34" charset="0"/>
                  <a:ea typeface="Calibri" panose="020F0502020204030204" pitchFamily="34" charset="0"/>
                </a:rPr>
                <a:t>facebook.com</a:t>
              </a:r>
              <a:r>
                <a:rPr lang="en-US" sz="1600" b="1" dirty="0">
                  <a:solidFill>
                    <a:srgbClr val="EEB137"/>
                  </a:solidFill>
                  <a:effectLst/>
                  <a:latin typeface="Trebuchet MS" panose="020B0603020202020204" pitchFamily="34" charset="0"/>
                  <a:ea typeface="Calibri" panose="020F0502020204030204" pitchFamily="34" charset="0"/>
                </a:rPr>
                <a:t>/</a:t>
              </a:r>
              <a:r>
                <a:rPr lang="en-US" sz="1600" b="1" dirty="0" err="1">
                  <a:solidFill>
                    <a:srgbClr val="EEB137"/>
                  </a:solidFill>
                  <a:effectLst/>
                  <a:latin typeface="Trebuchet MS" panose="020B0603020202020204" pitchFamily="34" charset="0"/>
                  <a:ea typeface="Calibri" panose="020F0502020204030204" pitchFamily="34" charset="0"/>
                </a:rPr>
                <a:t>AcctResearchCtr</a:t>
              </a:r>
              <a:r>
                <a:rPr lang="en-US" sz="1600" b="1" dirty="0">
                  <a:solidFill>
                    <a:srgbClr val="EEB137"/>
                  </a:solidFill>
                  <a:effectLst/>
                  <a:latin typeface="Trebuchet MS" panose="020B0603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
          <p:nvSpPr>
            <p:cNvPr id="13" name="Text Box 13">
              <a:extLst>
                <a:ext uri="{FF2B5EF4-FFF2-40B4-BE49-F238E27FC236}">
                  <a16:creationId xmlns:a16="http://schemas.microsoft.com/office/drawing/2014/main" id="{46677A41-3837-41FD-9906-F8235ED21D9D}"/>
                </a:ext>
              </a:extLst>
            </p:cNvPr>
            <p:cNvSpPr txBox="1">
              <a:spLocks noChangeArrowheads="1"/>
            </p:cNvSpPr>
            <p:nvPr/>
          </p:nvSpPr>
          <p:spPr bwMode="auto">
            <a:xfrm>
              <a:off x="1036" y="15159"/>
              <a:ext cx="174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@AcctResearchCtr</a:t>
              </a:r>
              <a:endParaRPr lang="en-US" sz="1100" dirty="0">
                <a:effectLst/>
                <a:latin typeface="Calibri" panose="020F0502020204030204" pitchFamily="34" charset="0"/>
                <a:ea typeface="Calibri" panose="020F0502020204030204" pitchFamily="34" charset="0"/>
              </a:endParaRPr>
            </a:p>
          </p:txBody>
        </p:sp>
      </p:grpSp>
      <p:sp>
        <p:nvSpPr>
          <p:cNvPr id="16" name="Text Box 14">
            <a:extLst>
              <a:ext uri="{FF2B5EF4-FFF2-40B4-BE49-F238E27FC236}">
                <a16:creationId xmlns:a16="http://schemas.microsoft.com/office/drawing/2014/main" id="{DE275D57-5D10-4F01-A72E-EE0C313E7346}"/>
              </a:ext>
            </a:extLst>
          </p:cNvPr>
          <p:cNvSpPr txBox="1">
            <a:spLocks noChangeArrowheads="1"/>
          </p:cNvSpPr>
          <p:nvPr/>
        </p:nvSpPr>
        <p:spPr bwMode="auto">
          <a:xfrm>
            <a:off x="630201" y="5290354"/>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www.AccountabilityResearch.org</a:t>
            </a:r>
            <a:endParaRPr lang="en-US" sz="1600" dirty="0">
              <a:effectLst/>
              <a:latin typeface="Calibri" panose="020F0502020204030204" pitchFamily="34" charset="0"/>
              <a:ea typeface="Calibri" panose="020F0502020204030204" pitchFamily="34" charset="0"/>
            </a:endParaRPr>
          </a:p>
        </p:txBody>
      </p:sp>
      <p:sp>
        <p:nvSpPr>
          <p:cNvPr id="17" name="Text Box 14">
            <a:extLst>
              <a:ext uri="{FF2B5EF4-FFF2-40B4-BE49-F238E27FC236}">
                <a16:creationId xmlns:a16="http://schemas.microsoft.com/office/drawing/2014/main" id="{30B3BA21-B684-4437-9173-EB2726CC6085}"/>
              </a:ext>
            </a:extLst>
          </p:cNvPr>
          <p:cNvSpPr txBox="1">
            <a:spLocks noChangeArrowheads="1"/>
          </p:cNvSpPr>
          <p:nvPr/>
        </p:nvSpPr>
        <p:spPr bwMode="auto">
          <a:xfrm>
            <a:off x="8290310" y="5224377"/>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American University</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School of International Service</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4400 Massachusetts Ave. NW</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Washington, DC 20016</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Email: arc@american.edu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843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ARC open government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262602" y="1472405"/>
            <a:ext cx="11451429" cy="4832092"/>
          </a:xfrm>
          <a:prstGeom prst="rect">
            <a:avLst/>
          </a:prstGeom>
          <a:noFill/>
        </p:spPr>
        <p:txBody>
          <a:bodyPr wrap="square" rtlCol="0">
            <a:spAutoFit/>
          </a:bodyPr>
          <a:lstStyle/>
          <a:p>
            <a:pPr marL="342900" indent="-342900">
              <a:buFont typeface="Arial" panose="020B0604020202020204" pitchFamily="34" charset="0"/>
              <a:buChar char="•"/>
            </a:pPr>
            <a:r>
              <a:rPr lang="en-US" sz="2200" dirty="0"/>
              <a:t>Our research is informed by the idea that open government is key to informing locally-led development </a:t>
            </a:r>
          </a:p>
          <a:p>
            <a:pPr marL="342900" indent="-342900">
              <a:buFont typeface="Arial" panose="020B0604020202020204" pitchFamily="34" charset="0"/>
              <a:buChar char="•"/>
            </a:pPr>
            <a:r>
              <a:rPr lang="en-US" sz="2200" dirty="0"/>
              <a:t>Our pilot project:</a:t>
            </a:r>
          </a:p>
          <a:p>
            <a:pPr marL="800100" lvl="1" indent="-342900">
              <a:buFont typeface="Courier New" panose="02070309020205020404" pitchFamily="49" charset="0"/>
              <a:buChar char="o"/>
            </a:pPr>
            <a:r>
              <a:rPr lang="en-US" sz="2000" dirty="0"/>
              <a:t>Has analyzed nine countries</a:t>
            </a:r>
          </a:p>
          <a:p>
            <a:pPr marL="800100" lvl="1" indent="-342900">
              <a:buFont typeface="Courier New" panose="02070309020205020404" pitchFamily="49" charset="0"/>
              <a:buChar char="o"/>
            </a:pPr>
            <a:r>
              <a:rPr lang="en-US" sz="2000" dirty="0"/>
              <a:t>Focuses on USAID, but includes analysis of foreign assistance across US agencies</a:t>
            </a:r>
          </a:p>
          <a:p>
            <a:pPr marL="800100" lvl="1" indent="-342900">
              <a:buFont typeface="Courier New" panose="02070309020205020404" pitchFamily="49" charset="0"/>
              <a:buChar char="o"/>
            </a:pPr>
            <a:r>
              <a:rPr lang="en-US" sz="2000" dirty="0"/>
              <a:t>Reviews public USAID project information using an open government perspective to take stock of data availability and accessibility </a:t>
            </a:r>
          </a:p>
          <a:p>
            <a:pPr marL="800100" lvl="1" indent="-342900">
              <a:buFont typeface="Courier New" panose="02070309020205020404" pitchFamily="49" charset="0"/>
              <a:buChar char="o"/>
            </a:pPr>
            <a:r>
              <a:rPr lang="en-US" sz="2000" dirty="0"/>
              <a:t>Connects the dots across different public U.S. government data sources to analyze sectoral priorities and localization patterns of bilateral aid</a:t>
            </a:r>
          </a:p>
          <a:p>
            <a:pPr marL="342900" indent="-342900">
              <a:buFont typeface="Arial" panose="020B0604020202020204" pitchFamily="34" charset="0"/>
              <a:buChar char="•"/>
            </a:pPr>
            <a:r>
              <a:rPr lang="en-US" sz="2200" dirty="0"/>
              <a:t>Across cases we have found:</a:t>
            </a:r>
          </a:p>
          <a:p>
            <a:pPr marL="800100" lvl="1" indent="-342900">
              <a:buFont typeface="Courier New" panose="02070309020205020404" pitchFamily="49" charset="0"/>
              <a:buChar char="o"/>
            </a:pPr>
            <a:r>
              <a:rPr lang="en-US" sz="2000" dirty="0"/>
              <a:t>Public information about USAID projects is split between multiple government sites: USAID’s country mission sites provide descriptive project information, ForeignAssistance.gov provides consistent annual budget data, and USASpending.gov provides sub-recipient data</a:t>
            </a:r>
          </a:p>
          <a:p>
            <a:pPr marL="800100" lvl="1" indent="-342900">
              <a:buFont typeface="Courier New" panose="02070309020205020404" pitchFamily="49" charset="0"/>
              <a:buChar char="o"/>
            </a:pPr>
            <a:r>
              <a:rPr lang="en-US" sz="2000" b="0" i="0" dirty="0">
                <a:solidFill>
                  <a:srgbClr val="000000"/>
                </a:solidFill>
                <a:effectLst/>
                <a:latin typeface="Aptos" panose="020B0004020202020204" pitchFamily="34" charset="0"/>
              </a:rPr>
              <a:t>The US category called "Peace and Security" includes different funding streams including:  security/counter-narcotics and peace-related (the latter of which typically receives less funding)</a:t>
            </a:r>
            <a:endParaRPr lang="en-US" sz="2200" dirty="0"/>
          </a:p>
        </p:txBody>
      </p:sp>
    </p:spTree>
    <p:extLst>
      <p:ext uri="{BB962C8B-B14F-4D97-AF65-F5344CB8AC3E}">
        <p14:creationId xmlns:p14="http://schemas.microsoft.com/office/powerpoint/2010/main" val="141518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U.S. foreign assistance to Guatemala: Data Sources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262602" y="1783420"/>
            <a:ext cx="11451429" cy="4308872"/>
          </a:xfrm>
          <a:prstGeom prst="rect">
            <a:avLst/>
          </a:prstGeom>
          <a:noFill/>
        </p:spPr>
        <p:txBody>
          <a:bodyPr wrap="square" rtlCol="0">
            <a:spAutoFit/>
          </a:bodyPr>
          <a:lstStyle/>
          <a:p>
            <a:r>
              <a:rPr lang="en-US" sz="2200" b="1" dirty="0"/>
              <a:t>Our pilot project reviewed three data sources to offer preliminary analysis </a:t>
            </a:r>
            <a:r>
              <a:rPr lang="en-US" sz="2200" b="1"/>
              <a:t>of U.S. </a:t>
            </a:r>
            <a:r>
              <a:rPr lang="en-US" sz="2200" b="1" dirty="0"/>
              <a:t>funding to Guatemala</a:t>
            </a:r>
          </a:p>
          <a:p>
            <a:pPr marL="285750" indent="-285750">
              <a:buFont typeface="Arial" panose="020B0604020202020204" pitchFamily="34" charset="0"/>
              <a:buChar char="•"/>
            </a:pPr>
            <a:r>
              <a:rPr lang="en-US" sz="2200" i="1" dirty="0"/>
              <a:t>Review of USAID Guatemala’s official website to assess the quality and breadth of information available</a:t>
            </a:r>
          </a:p>
          <a:p>
            <a:pPr marL="742950" lvl="1" indent="-285750">
              <a:buFont typeface="Courier New" panose="02070309020205020404" pitchFamily="49" charset="0"/>
              <a:buChar char="o"/>
            </a:pPr>
            <a:r>
              <a:rPr lang="en-US" sz="2000" dirty="0"/>
              <a:t>USAID Guatemala's official page ranks among the most comprehensive of the dedicated mission pages reviewed during this pilot project</a:t>
            </a:r>
          </a:p>
          <a:p>
            <a:pPr marL="285750" indent="-285750">
              <a:buFont typeface="Arial" panose="020B0604020202020204" pitchFamily="34" charset="0"/>
              <a:buChar char="•"/>
            </a:pPr>
            <a:r>
              <a:rPr lang="en-US" sz="2200" i="1" dirty="0"/>
              <a:t>Review of USAID’s localization data to assess direct funding to local partners</a:t>
            </a:r>
          </a:p>
          <a:p>
            <a:pPr marL="742950" lvl="1" indent="-285750">
              <a:buFont typeface="Courier New" panose="02070309020205020404" pitchFamily="49" charset="0"/>
              <a:buChar char="o"/>
            </a:pPr>
            <a:r>
              <a:rPr lang="en-US" sz="2000" dirty="0"/>
              <a:t>Per USAID data, USAID Guatemala’s direct local funding percentages are higher than USAID’s global average for FY2021 and FY2022, but below the agency’s 25% goal</a:t>
            </a:r>
          </a:p>
          <a:p>
            <a:pPr marL="285750" indent="-285750">
              <a:buFont typeface="Arial" panose="020B0604020202020204" pitchFamily="34" charset="0"/>
              <a:buChar char="•"/>
            </a:pPr>
            <a:r>
              <a:rPr lang="en-US" sz="2200" i="1" dirty="0"/>
              <a:t>Review of </a:t>
            </a:r>
            <a:r>
              <a:rPr lang="en-US" sz="2200" i="1" dirty="0" err="1"/>
              <a:t>ForeignAssistance.gov</a:t>
            </a:r>
            <a:r>
              <a:rPr lang="en-US" sz="2200" i="1" dirty="0"/>
              <a:t> data to assess funding trends by category and by managing agency</a:t>
            </a:r>
          </a:p>
          <a:p>
            <a:pPr marL="742950" lvl="1" indent="-285750">
              <a:buFont typeface="Courier New" panose="02070309020205020404" pitchFamily="49" charset="0"/>
              <a:buChar char="o"/>
            </a:pPr>
            <a:r>
              <a:rPr lang="en-US" sz="2000" dirty="0"/>
              <a:t>USAID manages the most foreign assistance to Guatemala annually, with Health, Democracy, Human Rights, &amp; Governance, and Economic Development as the top funded categories</a:t>
            </a:r>
          </a:p>
        </p:txBody>
      </p:sp>
    </p:spTree>
    <p:extLst>
      <p:ext uri="{BB962C8B-B14F-4D97-AF65-F5344CB8AC3E}">
        <p14:creationId xmlns:p14="http://schemas.microsoft.com/office/powerpoint/2010/main" val="2360303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500" dirty="0">
                <a:solidFill>
                  <a:srgbClr val="036C9E"/>
                </a:solidFill>
                <a:latin typeface="Myriad Pro SemiCond" panose="020B0503030403020204" pitchFamily="34" charset="0"/>
              </a:rPr>
              <a:t>USAID Guatemala: Fact sheet overview</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sp>
        <p:nvSpPr>
          <p:cNvPr id="3" name="TextBox 2">
            <a:extLst>
              <a:ext uri="{FF2B5EF4-FFF2-40B4-BE49-F238E27FC236}">
                <a16:creationId xmlns:a16="http://schemas.microsoft.com/office/drawing/2014/main" id="{C7844D12-3886-F746-9299-1094A791D2C3}"/>
              </a:ext>
            </a:extLst>
          </p:cNvPr>
          <p:cNvSpPr txBox="1"/>
          <p:nvPr/>
        </p:nvSpPr>
        <p:spPr>
          <a:xfrm>
            <a:off x="0" y="6584781"/>
            <a:ext cx="12192000" cy="246221"/>
          </a:xfrm>
          <a:prstGeom prst="rect">
            <a:avLst/>
          </a:prstGeom>
          <a:noFill/>
        </p:spPr>
        <p:txBody>
          <a:bodyPr wrap="square" rtlCol="0">
            <a:spAutoFit/>
          </a:bodyPr>
          <a:lstStyle/>
          <a:p>
            <a:r>
              <a:rPr lang="en-US" sz="1000" b="1" dirty="0"/>
              <a:t>Source</a:t>
            </a:r>
            <a:r>
              <a:rPr lang="en-US" sz="1000" dirty="0"/>
              <a:t>: https://www.usaid.gov/guatemala (accessed December 7, 2023); *Note: The migration fact sheet and irregular migration fact sheets have their own page listed on the same drop-down menu as ‘Overview’</a:t>
            </a:r>
          </a:p>
        </p:txBody>
      </p:sp>
      <p:sp>
        <p:nvSpPr>
          <p:cNvPr id="11" name="TextBox 10">
            <a:extLst>
              <a:ext uri="{FF2B5EF4-FFF2-40B4-BE49-F238E27FC236}">
                <a16:creationId xmlns:a16="http://schemas.microsoft.com/office/drawing/2014/main" id="{6D4F5A79-14E2-F2DA-47EB-76CB38DC1F88}"/>
              </a:ext>
            </a:extLst>
          </p:cNvPr>
          <p:cNvSpPr txBox="1"/>
          <p:nvPr/>
        </p:nvSpPr>
        <p:spPr>
          <a:xfrm>
            <a:off x="235807" y="1695058"/>
            <a:ext cx="4838610" cy="4801314"/>
          </a:xfrm>
          <a:prstGeom prst="rect">
            <a:avLst/>
          </a:prstGeom>
          <a:noFill/>
        </p:spPr>
        <p:txBody>
          <a:bodyPr wrap="square" rtlCol="0">
            <a:spAutoFit/>
          </a:bodyPr>
          <a:lstStyle/>
          <a:p>
            <a:pPr marL="285750" indent="-285750">
              <a:buFont typeface="Arial" panose="020B0604020202020204" pitchFamily="34" charset="0"/>
              <a:buChar char="•"/>
            </a:pPr>
            <a:r>
              <a:rPr lang="en-US" dirty="0">
                <a:hlinkClick r:id="rId7"/>
              </a:rPr>
              <a:t>USAID Guatemala’s Overview page</a:t>
            </a:r>
            <a:r>
              <a:rPr lang="en-US" dirty="0"/>
              <a:t> provides 33* unique fact sheets outlining sectoral priorities and describing active projects</a:t>
            </a:r>
          </a:p>
          <a:p>
            <a:pPr marL="742950" lvl="1" indent="-285750">
              <a:buFont typeface="Courier New" panose="02070309020205020404" pitchFamily="49" charset="0"/>
              <a:buChar char="o"/>
            </a:pPr>
            <a:r>
              <a:rPr lang="en-US" dirty="0"/>
              <a:t>24 fact sheets cover individual projects</a:t>
            </a:r>
          </a:p>
          <a:p>
            <a:pPr marL="1200150" lvl="2" indent="-285750">
              <a:buFont typeface="Wingdings" pitchFamily="2" charset="2"/>
              <a:buChar char="§"/>
            </a:pPr>
            <a:r>
              <a:rPr lang="en-US" dirty="0"/>
              <a:t>Each fact sheet clearly lists: Duration, budget, implementing partner, and project contact information</a:t>
            </a:r>
          </a:p>
          <a:p>
            <a:pPr marL="1200150" lvl="2" indent="-285750">
              <a:buFont typeface="Wingdings" pitchFamily="2" charset="2"/>
              <a:buChar char="§"/>
            </a:pPr>
            <a:r>
              <a:rPr lang="en-US" dirty="0"/>
              <a:t>Some projects are listed under multiple sectoral priorities</a:t>
            </a:r>
          </a:p>
          <a:p>
            <a:pPr marL="742950" lvl="1" indent="-285750">
              <a:buFont typeface="Courier New" panose="02070309020205020404" pitchFamily="49" charset="0"/>
              <a:buChar char="o"/>
            </a:pPr>
            <a:r>
              <a:rPr lang="en-US" dirty="0"/>
              <a:t>USAID Guatemala provides fact sheets for each of its 8 sectoral priorities (and an infographic for irregular migration)</a:t>
            </a:r>
          </a:p>
          <a:p>
            <a:pPr marL="285750" indent="-285750">
              <a:buFont typeface="Arial" panose="020B0604020202020204" pitchFamily="34" charset="0"/>
              <a:buChar char="•"/>
            </a:pPr>
            <a:r>
              <a:rPr lang="en-US" dirty="0"/>
              <a:t>All pages and fact sheets are provided in English and Spanish</a:t>
            </a:r>
          </a:p>
          <a:p>
            <a:endParaRPr lang="en-US" dirty="0"/>
          </a:p>
        </p:txBody>
      </p:sp>
      <p:sp>
        <p:nvSpPr>
          <p:cNvPr id="13" name="TextBox 12">
            <a:extLst>
              <a:ext uri="{FF2B5EF4-FFF2-40B4-BE49-F238E27FC236}">
                <a16:creationId xmlns:a16="http://schemas.microsoft.com/office/drawing/2014/main" id="{94654BBE-21C7-357F-BF36-6FAC4D4C4B9F}"/>
              </a:ext>
            </a:extLst>
          </p:cNvPr>
          <p:cNvSpPr txBox="1"/>
          <p:nvPr/>
        </p:nvSpPr>
        <p:spPr>
          <a:xfrm>
            <a:off x="5586883" y="6007853"/>
            <a:ext cx="5606980" cy="400110"/>
          </a:xfrm>
          <a:prstGeom prst="rect">
            <a:avLst/>
          </a:prstGeom>
          <a:noFill/>
        </p:spPr>
        <p:txBody>
          <a:bodyPr wrap="square" rtlCol="0">
            <a:spAutoFit/>
          </a:bodyPr>
          <a:lstStyle/>
          <a:p>
            <a:r>
              <a:rPr lang="en-US" sz="1000" dirty="0"/>
              <a:t>†Notes: Some project fact sheets are counted more than one due to USAID Guatemala tagging projects as serving multiple purposes; Above count includes sectoral fact sheets</a:t>
            </a:r>
          </a:p>
        </p:txBody>
      </p:sp>
      <p:graphicFrame>
        <p:nvGraphicFramePr>
          <p:cNvPr id="14" name="Chart 13">
            <a:extLst>
              <a:ext uri="{FF2B5EF4-FFF2-40B4-BE49-F238E27FC236}">
                <a16:creationId xmlns:a16="http://schemas.microsoft.com/office/drawing/2014/main" id="{1CF14BE6-33C7-57D0-B2D5-A3F88CDEB710}"/>
              </a:ext>
            </a:extLst>
          </p:cNvPr>
          <p:cNvGraphicFramePr>
            <a:graphicFrameLocks/>
          </p:cNvGraphicFramePr>
          <p:nvPr>
            <p:extLst>
              <p:ext uri="{D42A27DB-BD31-4B8C-83A1-F6EECF244321}">
                <p14:modId xmlns:p14="http://schemas.microsoft.com/office/powerpoint/2010/main" val="1088990298"/>
              </p:ext>
            </p:extLst>
          </p:nvPr>
        </p:nvGraphicFramePr>
        <p:xfrm>
          <a:off x="4610458" y="1315704"/>
          <a:ext cx="7095871" cy="493328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67705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827314" y="-118681"/>
            <a:ext cx="10951624" cy="837796"/>
          </a:xfrm>
        </p:spPr>
        <p:txBody>
          <a:bodyPr>
            <a:noAutofit/>
          </a:bodyPr>
          <a:lstStyle/>
          <a:p>
            <a:pPr algn="ctr"/>
            <a:r>
              <a:rPr lang="en-US" sz="3000" dirty="0">
                <a:solidFill>
                  <a:srgbClr val="036C9E"/>
                </a:solidFill>
                <a:latin typeface="Myriad Pro SemiCond" panose="020B0503030403020204" pitchFamily="34" charset="0"/>
              </a:rPr>
              <a:t>USAID Guatemala: Fact sheet data, December 2023</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3" name="TextBox 2">
            <a:extLst>
              <a:ext uri="{FF2B5EF4-FFF2-40B4-BE49-F238E27FC236}">
                <a16:creationId xmlns:a16="http://schemas.microsoft.com/office/drawing/2014/main" id="{C7844D12-3886-F746-9299-1094A791D2C3}"/>
              </a:ext>
            </a:extLst>
          </p:cNvPr>
          <p:cNvSpPr txBox="1"/>
          <p:nvPr/>
        </p:nvSpPr>
        <p:spPr>
          <a:xfrm>
            <a:off x="0" y="6584781"/>
            <a:ext cx="12192000" cy="246221"/>
          </a:xfrm>
          <a:prstGeom prst="rect">
            <a:avLst/>
          </a:prstGeom>
          <a:noFill/>
        </p:spPr>
        <p:txBody>
          <a:bodyPr wrap="square" rtlCol="0">
            <a:spAutoFit/>
          </a:bodyPr>
          <a:lstStyle/>
          <a:p>
            <a:r>
              <a:rPr lang="en-US" sz="1000" b="1" dirty="0"/>
              <a:t>Source</a:t>
            </a:r>
            <a:r>
              <a:rPr lang="en-US" sz="1000" dirty="0"/>
              <a:t>: https://www.usaid.gov/guatemala (accessed December 7, 2023); *Note: Some projects have fact sheets listed under multiple issue areas</a:t>
            </a:r>
          </a:p>
        </p:txBody>
      </p:sp>
      <p:graphicFrame>
        <p:nvGraphicFramePr>
          <p:cNvPr id="6" name="Table 5">
            <a:extLst>
              <a:ext uri="{FF2B5EF4-FFF2-40B4-BE49-F238E27FC236}">
                <a16:creationId xmlns:a16="http://schemas.microsoft.com/office/drawing/2014/main" id="{F77A78A2-B386-2364-62D1-C93634C9503F}"/>
              </a:ext>
            </a:extLst>
          </p:cNvPr>
          <p:cNvGraphicFramePr>
            <a:graphicFrameLocks noGrp="1"/>
          </p:cNvGraphicFramePr>
          <p:nvPr>
            <p:extLst>
              <p:ext uri="{D42A27DB-BD31-4B8C-83A1-F6EECF244321}">
                <p14:modId xmlns:p14="http://schemas.microsoft.com/office/powerpoint/2010/main" val="1802339562"/>
              </p:ext>
            </p:extLst>
          </p:nvPr>
        </p:nvGraphicFramePr>
        <p:xfrm>
          <a:off x="201384" y="542039"/>
          <a:ext cx="11789231" cy="6015744"/>
        </p:xfrm>
        <a:graphic>
          <a:graphicData uri="http://schemas.openxmlformats.org/drawingml/2006/table">
            <a:tbl>
              <a:tblPr/>
              <a:tblGrid>
                <a:gridCol w="3369130">
                  <a:extLst>
                    <a:ext uri="{9D8B030D-6E8A-4147-A177-3AD203B41FA5}">
                      <a16:colId xmlns:a16="http://schemas.microsoft.com/office/drawing/2014/main" val="1827814878"/>
                    </a:ext>
                  </a:extLst>
                </a:gridCol>
                <a:gridCol w="2253343">
                  <a:extLst>
                    <a:ext uri="{9D8B030D-6E8A-4147-A177-3AD203B41FA5}">
                      <a16:colId xmlns:a16="http://schemas.microsoft.com/office/drawing/2014/main" val="3372469712"/>
                    </a:ext>
                  </a:extLst>
                </a:gridCol>
                <a:gridCol w="2144486">
                  <a:extLst>
                    <a:ext uri="{9D8B030D-6E8A-4147-A177-3AD203B41FA5}">
                      <a16:colId xmlns:a16="http://schemas.microsoft.com/office/drawing/2014/main" val="1420036886"/>
                    </a:ext>
                  </a:extLst>
                </a:gridCol>
                <a:gridCol w="2106618">
                  <a:extLst>
                    <a:ext uri="{9D8B030D-6E8A-4147-A177-3AD203B41FA5}">
                      <a16:colId xmlns:a16="http://schemas.microsoft.com/office/drawing/2014/main" val="1491567346"/>
                    </a:ext>
                  </a:extLst>
                </a:gridCol>
                <a:gridCol w="1915654">
                  <a:extLst>
                    <a:ext uri="{9D8B030D-6E8A-4147-A177-3AD203B41FA5}">
                      <a16:colId xmlns:a16="http://schemas.microsoft.com/office/drawing/2014/main" val="275099516"/>
                    </a:ext>
                  </a:extLst>
                </a:gridCol>
              </a:tblGrid>
              <a:tr h="110475">
                <a:tc>
                  <a:txBody>
                    <a:bodyPr/>
                    <a:lstStyle/>
                    <a:p>
                      <a:pPr algn="ctr" fontAlgn="ctr"/>
                      <a:r>
                        <a:rPr lang="en-US" sz="1200" b="1" i="0" u="none" strike="noStrike" dirty="0">
                          <a:solidFill>
                            <a:srgbClr val="000000"/>
                          </a:solidFill>
                          <a:effectLst/>
                          <a:latin typeface="Times New Roman" panose="02020603050405020304" pitchFamily="18" charset="0"/>
                        </a:rPr>
                        <a:t>Project Name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1200" b="1" i="0" u="none" strike="noStrike" dirty="0">
                          <a:solidFill>
                            <a:srgbClr val="000000"/>
                          </a:solidFill>
                          <a:effectLst/>
                          <a:latin typeface="Times New Roman" panose="02020603050405020304" pitchFamily="18" charset="0"/>
                        </a:rPr>
                        <a:t>Implementing Partner</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1200" b="1" i="0" u="none" strike="noStrike" dirty="0">
                          <a:solidFill>
                            <a:srgbClr val="000000"/>
                          </a:solidFill>
                          <a:effectLst/>
                          <a:latin typeface="Times New Roman" panose="02020603050405020304" pitchFamily="18" charset="0"/>
                        </a:rPr>
                        <a:t>Total USAID Investment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1200" b="1" i="0" u="none" strike="noStrike" dirty="0">
                          <a:solidFill>
                            <a:srgbClr val="000000"/>
                          </a:solidFill>
                          <a:effectLst/>
                          <a:latin typeface="Times New Roman" panose="02020603050405020304" pitchFamily="18" charset="0"/>
                        </a:rPr>
                        <a:t>Issue Area(s)*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1200" b="1" i="0" u="none" strike="noStrike" dirty="0">
                          <a:solidFill>
                            <a:srgbClr val="000000"/>
                          </a:solidFill>
                          <a:effectLst/>
                          <a:latin typeface="Times New Roman" panose="02020603050405020304" pitchFamily="18" charset="0"/>
                        </a:rPr>
                        <a:t>Date Range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723346648"/>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Justice and Transparency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ctr"/>
                      <a:r>
                        <a:rPr lang="en-US" sz="950" b="0" i="0" u="none" strike="noStrike" dirty="0">
                          <a:solidFill>
                            <a:srgbClr val="000000"/>
                          </a:solidFill>
                          <a:effectLst/>
                          <a:latin typeface="Times New Roman" panose="02020603050405020304" pitchFamily="18" charset="0"/>
                        </a:rPr>
                        <a:t>Checchi and Company Consulting, Inc</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950" b="0" i="0" u="none" strike="noStrike" dirty="0">
                          <a:solidFill>
                            <a:srgbClr val="000000"/>
                          </a:solidFill>
                          <a:effectLst/>
                          <a:latin typeface="Times New Roman" panose="02020603050405020304" pitchFamily="18" charset="0"/>
                        </a:rPr>
                        <a:t>$29,369,382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ctr"/>
                      <a:r>
                        <a:rPr lang="en-US" sz="950" b="0" i="0" u="none" strike="noStrike" dirty="0">
                          <a:solidFill>
                            <a:srgbClr val="000000"/>
                          </a:solidFill>
                          <a:effectLst/>
                          <a:latin typeface="Times New Roman" panose="02020603050405020304" pitchFamily="18" charset="0"/>
                        </a:rPr>
                        <a:t>Security, Justice, and Governance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950" b="0" i="0" u="none" strike="noStrike" dirty="0">
                          <a:solidFill>
                            <a:srgbClr val="000000"/>
                          </a:solidFill>
                          <a:effectLst/>
                          <a:latin typeface="Times New Roman" panose="02020603050405020304" pitchFamily="18" charset="0"/>
                        </a:rPr>
                        <a:t>April 2020 - April 2025</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242247631"/>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Peacebuilding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950" b="0" i="0" u="none" strike="noStrike" dirty="0">
                          <a:solidFill>
                            <a:srgbClr val="000000"/>
                          </a:solidFill>
                          <a:effectLst/>
                          <a:latin typeface="Times New Roman" panose="02020603050405020304" pitchFamily="18" charset="0"/>
                        </a:rPr>
                        <a:t>Creative Associates International, Inc</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50" b="0" i="0" u="none" strike="noStrike" dirty="0">
                          <a:solidFill>
                            <a:srgbClr val="000000"/>
                          </a:solidFill>
                          <a:effectLst/>
                          <a:latin typeface="Times New Roman" panose="02020603050405020304" pitchFamily="18" charset="0"/>
                        </a:rPr>
                        <a:t>$24,889,367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950" b="0" i="0" u="none" strike="noStrike" dirty="0">
                          <a:solidFill>
                            <a:srgbClr val="000000"/>
                          </a:solidFill>
                          <a:effectLst/>
                          <a:latin typeface="Times New Roman" panose="02020603050405020304" pitchFamily="18" charset="0"/>
                        </a:rPr>
                        <a:t>Security, Justice, and Governance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50" b="0" i="0" u="none" strike="noStrike" dirty="0">
                          <a:solidFill>
                            <a:srgbClr val="000000"/>
                          </a:solidFill>
                          <a:effectLst/>
                          <a:latin typeface="Times New Roman" panose="02020603050405020304" pitchFamily="18" charset="0"/>
                        </a:rPr>
                        <a:t>May 2018 - November 2024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947042159"/>
                  </a:ext>
                </a:extLst>
              </a:tr>
              <a:tr h="204034">
                <a:tc>
                  <a:txBody>
                    <a:bodyPr/>
                    <a:lstStyle/>
                    <a:p>
                      <a:pPr algn="l" fontAlgn="ctr"/>
                      <a:r>
                        <a:rPr lang="en-US" sz="950" b="0" i="0" u="none" strike="noStrike" dirty="0">
                          <a:solidFill>
                            <a:srgbClr val="000000"/>
                          </a:solidFill>
                          <a:effectLst/>
                          <a:latin typeface="Times New Roman" panose="02020603050405020304" pitchFamily="18" charset="0"/>
                        </a:rPr>
                        <a:t>Electoral Governance and Reforms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ctr"/>
                      <a:r>
                        <a:rPr lang="en-US" sz="950" b="0" i="0" u="none" strike="noStrike" dirty="0">
                          <a:solidFill>
                            <a:srgbClr val="000000"/>
                          </a:solidFill>
                          <a:effectLst/>
                          <a:latin typeface="Times New Roman" panose="02020603050405020304" pitchFamily="18" charset="0"/>
                        </a:rPr>
                        <a:t>Consortium for Elections and Political Process Strengthening (CEPPS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950" b="0" i="0" u="none" strike="noStrike" dirty="0">
                          <a:solidFill>
                            <a:srgbClr val="000000"/>
                          </a:solidFill>
                          <a:effectLst/>
                          <a:latin typeface="Times New Roman" panose="02020603050405020304" pitchFamily="18" charset="0"/>
                        </a:rPr>
                        <a:t>$16,777,181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ctr"/>
                      <a:r>
                        <a:rPr lang="en-US" sz="950" b="0" i="0" u="none" strike="noStrike" dirty="0">
                          <a:solidFill>
                            <a:srgbClr val="000000"/>
                          </a:solidFill>
                          <a:effectLst/>
                          <a:latin typeface="Times New Roman" panose="02020603050405020304" pitchFamily="18" charset="0"/>
                        </a:rPr>
                        <a:t>Security, Justice, and Governance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950" b="0" i="0" u="none" strike="noStrike" dirty="0">
                          <a:solidFill>
                            <a:srgbClr val="000000"/>
                          </a:solidFill>
                          <a:effectLst/>
                          <a:latin typeface="Times New Roman" panose="02020603050405020304" pitchFamily="18" charset="0"/>
                        </a:rPr>
                        <a:t>June 2017 - September 2024</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76107792"/>
                  </a:ext>
                </a:extLst>
              </a:tr>
              <a:tr h="110475">
                <a:tc rowSpan="2">
                  <a:txBody>
                    <a:bodyPr/>
                    <a:lstStyle/>
                    <a:p>
                      <a:pPr algn="l" fontAlgn="ctr"/>
                      <a:r>
                        <a:rPr lang="en-US" sz="950" b="0" i="0" u="none" strike="noStrike" dirty="0">
                          <a:solidFill>
                            <a:srgbClr val="000000"/>
                          </a:solidFill>
                          <a:effectLst/>
                          <a:latin typeface="Times New Roman" panose="02020603050405020304" pitchFamily="18" charset="0"/>
                        </a:rPr>
                        <a:t>Addressing the Root Causes of Irregular Migration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l" fontAlgn="ctr"/>
                      <a:r>
                        <a:rPr lang="en-US" sz="950" b="0" i="0" u="none" strike="noStrike" dirty="0">
                          <a:solidFill>
                            <a:srgbClr val="000000"/>
                          </a:solidFill>
                          <a:effectLst/>
                          <a:latin typeface="Times New Roman" panose="02020603050405020304" pitchFamily="18" charset="0"/>
                        </a:rPr>
                        <a:t>International Organization for Migration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$50,000,000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950" b="0" i="0" u="none" strike="noStrike" dirty="0">
                          <a:solidFill>
                            <a:srgbClr val="000000"/>
                          </a:solidFill>
                          <a:effectLst/>
                          <a:latin typeface="Times New Roman" panose="02020603050405020304" pitchFamily="18" charset="0"/>
                        </a:rPr>
                        <a:t>Security, Justice, and Governance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EBF7"/>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April 2021 - April 2026</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528388257"/>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Education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A7FF"/>
                    </a:solidFill>
                  </a:tcPr>
                </a:tc>
                <a:tc vMerge="1">
                  <a:txBody>
                    <a:bodyPr/>
                    <a:lstStyle/>
                    <a:p>
                      <a:endParaRPr lang="en-US"/>
                    </a:p>
                  </a:txBody>
                  <a:tcPr/>
                </a:tc>
                <a:extLst>
                  <a:ext uri="{0D108BD9-81ED-4DB2-BD59-A6C34878D82A}">
                    <a16:rowId xmlns:a16="http://schemas.microsoft.com/office/drawing/2014/main" val="96855094"/>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National Institutions Strengthening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ctr"/>
                      <a:r>
                        <a:rPr lang="en-US" sz="950" b="0" i="0" u="none" strike="noStrike" dirty="0">
                          <a:solidFill>
                            <a:srgbClr val="000000"/>
                          </a:solidFill>
                          <a:effectLst/>
                          <a:latin typeface="Times New Roman" panose="02020603050405020304" pitchFamily="18" charset="0"/>
                        </a:rPr>
                        <a:t>DAI Global</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950" b="0" i="0" u="none" strike="noStrike" dirty="0">
                          <a:solidFill>
                            <a:srgbClr val="000000"/>
                          </a:solidFill>
                          <a:effectLst/>
                          <a:latin typeface="Times New Roman" panose="02020603050405020304" pitchFamily="18" charset="0"/>
                        </a:rPr>
                        <a:t>$16,587,342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ctr"/>
                      <a:r>
                        <a:rPr lang="en-US" sz="950" b="0" i="0" u="none" strike="noStrike" dirty="0">
                          <a:solidFill>
                            <a:srgbClr val="000000"/>
                          </a:solidFill>
                          <a:effectLst/>
                          <a:latin typeface="Times New Roman" panose="02020603050405020304" pitchFamily="18" charset="0"/>
                        </a:rPr>
                        <a:t>Security, Justice, and Governance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950" b="0" i="0" u="none" strike="noStrike" dirty="0">
                          <a:solidFill>
                            <a:srgbClr val="000000"/>
                          </a:solidFill>
                          <a:effectLst/>
                          <a:latin typeface="Times New Roman" panose="02020603050405020304" pitchFamily="18" charset="0"/>
                        </a:rPr>
                        <a:t>April 2022 - August 2025</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643370545"/>
                  </a:ext>
                </a:extLst>
              </a:tr>
              <a:tr h="121925">
                <a:tc>
                  <a:txBody>
                    <a:bodyPr/>
                    <a:lstStyle/>
                    <a:p>
                      <a:pPr algn="l" fontAlgn="ctr"/>
                      <a:r>
                        <a:rPr lang="en-US" sz="950" b="0" i="0" u="none" strike="noStrike" dirty="0">
                          <a:solidFill>
                            <a:srgbClr val="000000"/>
                          </a:solidFill>
                          <a:effectLst/>
                          <a:latin typeface="Times New Roman" panose="02020603050405020304" pitchFamily="18" charset="0"/>
                        </a:rPr>
                        <a:t>Protection of Victims of Trafficking in Persons and Unaccompanied Migrant Children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950" b="0" i="0" u="none" strike="noStrike" dirty="0">
                          <a:solidFill>
                            <a:srgbClr val="000000"/>
                          </a:solidFill>
                          <a:effectLst/>
                          <a:latin typeface="Times New Roman" panose="02020603050405020304" pitchFamily="18" charset="0"/>
                        </a:rPr>
                        <a:t>El Refugio de la Niñez</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50" b="0" i="0" u="none" strike="noStrike" dirty="0">
                          <a:solidFill>
                            <a:srgbClr val="000000"/>
                          </a:solidFill>
                          <a:effectLst/>
                          <a:latin typeface="Times New Roman" panose="02020603050405020304" pitchFamily="18" charset="0"/>
                        </a:rPr>
                        <a:t>$5,000,000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950" b="0" i="0" u="none" strike="noStrike" dirty="0">
                          <a:solidFill>
                            <a:srgbClr val="000000"/>
                          </a:solidFill>
                          <a:effectLst/>
                          <a:latin typeface="Times New Roman" panose="02020603050405020304" pitchFamily="18" charset="0"/>
                        </a:rPr>
                        <a:t>Security, Justice, and Governance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950" b="0" i="0" u="none" strike="noStrike" dirty="0">
                          <a:solidFill>
                            <a:srgbClr val="000000"/>
                          </a:solidFill>
                          <a:effectLst/>
                          <a:latin typeface="Times New Roman" panose="02020603050405020304" pitchFamily="18" charset="0"/>
                        </a:rPr>
                        <a:t>February 2022 - February 2025</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990084402"/>
                  </a:ext>
                </a:extLst>
              </a:tr>
              <a:tr h="110475">
                <a:tc rowSpan="3">
                  <a:txBody>
                    <a:bodyPr/>
                    <a:lstStyle/>
                    <a:p>
                      <a:pPr algn="l" fontAlgn="ctr"/>
                      <a:r>
                        <a:rPr lang="en-US" sz="950" b="0" i="0" u="none" strike="noStrike" dirty="0">
                          <a:solidFill>
                            <a:srgbClr val="000000"/>
                          </a:solidFill>
                          <a:effectLst/>
                          <a:latin typeface="Times New Roman" panose="02020603050405020304" pitchFamily="18" charset="0"/>
                        </a:rPr>
                        <a:t>Strengthening Governance in the Maya Biosphere Reserve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algn="l" fontAlgn="ctr"/>
                      <a:r>
                        <a:rPr lang="en-US" sz="950" b="0" i="0" u="none" strike="noStrike" dirty="0">
                          <a:solidFill>
                            <a:srgbClr val="000000"/>
                          </a:solidFill>
                          <a:effectLst/>
                          <a:latin typeface="Times New Roman" panose="02020603050405020304" pitchFamily="18" charset="0"/>
                        </a:rPr>
                        <a:t>U.S. Department of Interior</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algn="ctr" fontAlgn="ctr"/>
                      <a:r>
                        <a:rPr lang="en-US" sz="950" b="0" i="0" u="none" strike="noStrike" dirty="0">
                          <a:solidFill>
                            <a:srgbClr val="000000"/>
                          </a:solidFill>
                          <a:effectLst/>
                          <a:latin typeface="Times New Roman" panose="02020603050405020304" pitchFamily="18" charset="0"/>
                        </a:rPr>
                        <a:t>$10,750,000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ctr"/>
                      <a:r>
                        <a:rPr lang="en-US" sz="950" b="0" i="0" u="none" strike="noStrike" dirty="0">
                          <a:solidFill>
                            <a:srgbClr val="000000"/>
                          </a:solidFill>
                          <a:effectLst/>
                          <a:latin typeface="Times New Roman" panose="02020603050405020304" pitchFamily="18" charset="0"/>
                        </a:rPr>
                        <a:t>Security, Justice, and Governance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BC2E6"/>
                    </a:solidFill>
                  </a:tcPr>
                </a:tc>
                <a:tc rowSpan="3">
                  <a:txBody>
                    <a:bodyPr/>
                    <a:lstStyle/>
                    <a:p>
                      <a:pPr algn="ctr" fontAlgn="ctr"/>
                      <a:r>
                        <a:rPr lang="en-US" sz="950" b="0" i="0" u="none" strike="noStrike" dirty="0">
                          <a:solidFill>
                            <a:srgbClr val="000000"/>
                          </a:solidFill>
                          <a:effectLst/>
                          <a:latin typeface="Times New Roman" panose="02020603050405020304" pitchFamily="18" charset="0"/>
                        </a:rPr>
                        <a:t>October 2010 - September 2026</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928340790"/>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Environment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vMerge="1">
                  <a:txBody>
                    <a:bodyPr/>
                    <a:lstStyle/>
                    <a:p>
                      <a:endParaRPr lang="en-US"/>
                    </a:p>
                  </a:txBody>
                  <a:tcPr/>
                </a:tc>
                <a:extLst>
                  <a:ext uri="{0D108BD9-81ED-4DB2-BD59-A6C34878D82A}">
                    <a16:rowId xmlns:a16="http://schemas.microsoft.com/office/drawing/2014/main" val="3003236279"/>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Economic Growth</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D966"/>
                    </a:solidFill>
                  </a:tcPr>
                </a:tc>
                <a:tc vMerge="1">
                  <a:txBody>
                    <a:bodyPr/>
                    <a:lstStyle/>
                    <a:p>
                      <a:endParaRPr lang="en-US"/>
                    </a:p>
                  </a:txBody>
                  <a:tcPr/>
                </a:tc>
                <a:extLst>
                  <a:ext uri="{0D108BD9-81ED-4DB2-BD59-A6C34878D82A}">
                    <a16:rowId xmlns:a16="http://schemas.microsoft.com/office/drawing/2014/main" val="4166282501"/>
                  </a:ext>
                </a:extLst>
              </a:tr>
              <a:tr h="110475">
                <a:tc rowSpan="2">
                  <a:txBody>
                    <a:bodyPr/>
                    <a:lstStyle/>
                    <a:p>
                      <a:pPr algn="l" fontAlgn="ctr"/>
                      <a:r>
                        <a:rPr lang="en-US" sz="950" b="0" i="0" u="none" strike="noStrike" dirty="0">
                          <a:solidFill>
                            <a:srgbClr val="000000"/>
                          </a:solidFill>
                          <a:effectLst/>
                          <a:latin typeface="Times New Roman" panose="02020603050405020304" pitchFamily="18" charset="0"/>
                        </a:rPr>
                        <a:t>B’atz Local Institutional Strengthening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l" fontAlgn="ctr"/>
                      <a:r>
                        <a:rPr lang="en-US" sz="950" b="0" i="0" u="none" strike="noStrike" dirty="0">
                          <a:solidFill>
                            <a:srgbClr val="000000"/>
                          </a:solidFill>
                          <a:effectLst/>
                          <a:latin typeface="Times New Roman" panose="02020603050405020304" pitchFamily="18" charset="0"/>
                        </a:rPr>
                        <a:t>Rainforest Foundation US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$2,000,000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950" b="0" i="0" u="none" strike="noStrike" dirty="0">
                          <a:solidFill>
                            <a:srgbClr val="000000"/>
                          </a:solidFill>
                          <a:effectLst/>
                          <a:latin typeface="Times New Roman" panose="02020603050405020304" pitchFamily="18" charset="0"/>
                        </a:rPr>
                        <a:t>Security, Justice, and Governance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EBF7"/>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October 2021 - September 2024</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53213700"/>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Environment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vMerge="1">
                  <a:txBody>
                    <a:bodyPr/>
                    <a:lstStyle/>
                    <a:p>
                      <a:endParaRPr lang="en-US"/>
                    </a:p>
                  </a:txBody>
                  <a:tcPr/>
                </a:tc>
                <a:extLst>
                  <a:ext uri="{0D108BD9-81ED-4DB2-BD59-A6C34878D82A}">
                    <a16:rowId xmlns:a16="http://schemas.microsoft.com/office/drawing/2014/main" val="2091928776"/>
                  </a:ext>
                </a:extLst>
              </a:tr>
              <a:tr h="110475">
                <a:tc rowSpan="3">
                  <a:txBody>
                    <a:bodyPr/>
                    <a:lstStyle/>
                    <a:p>
                      <a:pPr algn="l" fontAlgn="ctr"/>
                      <a:r>
                        <a:rPr lang="en-US" sz="950" b="0" i="0" u="none" strike="noStrike" dirty="0">
                          <a:solidFill>
                            <a:srgbClr val="000000"/>
                          </a:solidFill>
                          <a:effectLst/>
                          <a:latin typeface="Times New Roman" panose="02020603050405020304" pitchFamily="18" charset="0"/>
                        </a:rPr>
                        <a:t>Innovative Solutions for Agricultural Value Chains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rowSpan="3">
                  <a:txBody>
                    <a:bodyPr/>
                    <a:lstStyle/>
                    <a:p>
                      <a:pPr algn="l" fontAlgn="ctr"/>
                      <a:r>
                        <a:rPr lang="en-US" sz="950" b="0" i="0" u="none" strike="noStrike" dirty="0">
                          <a:solidFill>
                            <a:srgbClr val="000000"/>
                          </a:solidFill>
                          <a:effectLst/>
                          <a:latin typeface="Times New Roman" panose="02020603050405020304" pitchFamily="18" charset="0"/>
                        </a:rPr>
                        <a:t>Agropecuaria Popoyán, S. A.</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rowSpan="3">
                  <a:txBody>
                    <a:bodyPr/>
                    <a:lstStyle/>
                    <a:p>
                      <a:pPr algn="ctr" fontAlgn="ctr"/>
                      <a:r>
                        <a:rPr lang="en-US" sz="950" b="0" i="0" u="none" strike="noStrike" dirty="0">
                          <a:solidFill>
                            <a:srgbClr val="000000"/>
                          </a:solidFill>
                          <a:effectLst/>
                          <a:latin typeface="Times New Roman" panose="02020603050405020304" pitchFamily="18" charset="0"/>
                        </a:rPr>
                        <a:t>$75,700,000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ctr"/>
                      <a:r>
                        <a:rPr lang="en-US" sz="950" b="0" i="0" u="none" strike="noStrike" dirty="0">
                          <a:solidFill>
                            <a:srgbClr val="000000"/>
                          </a:solidFill>
                          <a:effectLst/>
                          <a:latin typeface="Times New Roman" panose="02020603050405020304" pitchFamily="18" charset="0"/>
                        </a:rPr>
                        <a:t>Economic Growth</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D966"/>
                    </a:solidFill>
                  </a:tcPr>
                </a:tc>
                <a:tc rowSpan="3">
                  <a:txBody>
                    <a:bodyPr/>
                    <a:lstStyle/>
                    <a:p>
                      <a:pPr algn="ctr" fontAlgn="ctr"/>
                      <a:r>
                        <a:rPr lang="en-US" sz="950" b="0" i="0" u="none" strike="noStrike" dirty="0">
                          <a:solidFill>
                            <a:srgbClr val="000000"/>
                          </a:solidFill>
                          <a:effectLst/>
                          <a:latin typeface="Times New Roman" panose="02020603050405020304" pitchFamily="18" charset="0"/>
                        </a:rPr>
                        <a:t>August 2017 - August 2027</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4057362847"/>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Health and Nutrition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4B084"/>
                    </a:solidFill>
                  </a:tcPr>
                </a:tc>
                <a:tc vMerge="1">
                  <a:txBody>
                    <a:bodyPr/>
                    <a:lstStyle/>
                    <a:p>
                      <a:endParaRPr lang="en-US"/>
                    </a:p>
                  </a:txBody>
                  <a:tcPr/>
                </a:tc>
                <a:extLst>
                  <a:ext uri="{0D108BD9-81ED-4DB2-BD59-A6C34878D82A}">
                    <a16:rowId xmlns:a16="http://schemas.microsoft.com/office/drawing/2014/main" val="1117372456"/>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Food Security</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705A"/>
                    </a:solidFill>
                  </a:tcPr>
                </a:tc>
                <a:tc vMerge="1">
                  <a:txBody>
                    <a:bodyPr/>
                    <a:lstStyle/>
                    <a:p>
                      <a:endParaRPr lang="en-US"/>
                    </a:p>
                  </a:txBody>
                  <a:tcPr/>
                </a:tc>
                <a:extLst>
                  <a:ext uri="{0D108BD9-81ED-4DB2-BD59-A6C34878D82A}">
                    <a16:rowId xmlns:a16="http://schemas.microsoft.com/office/drawing/2014/main" val="2668730208"/>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Creating Economic Opportunities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950" b="0" i="0" u="none" strike="noStrike" dirty="0">
                          <a:solidFill>
                            <a:srgbClr val="000000"/>
                          </a:solidFill>
                          <a:effectLst/>
                          <a:latin typeface="Times New Roman" panose="02020603050405020304" pitchFamily="18" charset="0"/>
                        </a:rPr>
                        <a:t>Palladium International LLC</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950" b="0" i="0" u="none" strike="noStrike" dirty="0">
                          <a:solidFill>
                            <a:srgbClr val="000000"/>
                          </a:solidFill>
                          <a:effectLst/>
                          <a:latin typeface="Times New Roman" panose="02020603050405020304" pitchFamily="18" charset="0"/>
                        </a:rPr>
                        <a:t>$69,895,427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950" b="0" i="0" u="none" strike="noStrike" dirty="0">
                          <a:solidFill>
                            <a:srgbClr val="000000"/>
                          </a:solidFill>
                          <a:effectLst/>
                          <a:latin typeface="Times New Roman" panose="02020603050405020304" pitchFamily="18" charset="0"/>
                        </a:rPr>
                        <a:t>Economic Growth</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950" b="0" i="0" u="none" strike="noStrike" dirty="0">
                          <a:solidFill>
                            <a:srgbClr val="000000"/>
                          </a:solidFill>
                          <a:effectLst/>
                          <a:latin typeface="Times New Roman" panose="02020603050405020304" pitchFamily="18" charset="0"/>
                        </a:rPr>
                        <a:t>January 2018 - January 2024</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546895914"/>
                  </a:ext>
                </a:extLst>
              </a:tr>
              <a:tr h="204034">
                <a:tc>
                  <a:txBody>
                    <a:bodyPr/>
                    <a:lstStyle/>
                    <a:p>
                      <a:pPr algn="l" fontAlgn="ctr"/>
                      <a:r>
                        <a:rPr lang="en-US" sz="950" b="0" i="0" u="none" strike="noStrike" dirty="0">
                          <a:solidFill>
                            <a:srgbClr val="000000"/>
                          </a:solidFill>
                          <a:effectLst/>
                          <a:latin typeface="Times New Roman" panose="02020603050405020304" pitchFamily="18" charset="0"/>
                        </a:rPr>
                        <a:t>Guatemala Entrepreneurship Development Initiative (GEDI)</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ctr"/>
                      <a:r>
                        <a:rPr lang="en-US" sz="950" b="0" i="0" u="none" strike="noStrike" dirty="0">
                          <a:solidFill>
                            <a:srgbClr val="000000"/>
                          </a:solidFill>
                          <a:effectLst/>
                          <a:latin typeface="Times New Roman" panose="02020603050405020304" pitchFamily="18" charset="0"/>
                        </a:rPr>
                        <a:t>Aspen Network of Development Entrepreneurs (ANDE)</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950" b="0" i="0" u="none" strike="noStrike" dirty="0">
                          <a:solidFill>
                            <a:srgbClr val="000000"/>
                          </a:solidFill>
                          <a:effectLst/>
                          <a:latin typeface="Times New Roman" panose="02020603050405020304" pitchFamily="18" charset="0"/>
                        </a:rPr>
                        <a:t>$7,500,000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ctr"/>
                      <a:r>
                        <a:rPr lang="en-US" sz="950" b="0" i="0" u="none" strike="noStrike" dirty="0">
                          <a:solidFill>
                            <a:srgbClr val="000000"/>
                          </a:solidFill>
                          <a:effectLst/>
                          <a:latin typeface="Times New Roman" panose="02020603050405020304" pitchFamily="18" charset="0"/>
                        </a:rPr>
                        <a:t>Economic Growth</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950" b="0" i="0" u="none" strike="noStrike" dirty="0">
                          <a:solidFill>
                            <a:srgbClr val="000000"/>
                          </a:solidFill>
                          <a:effectLst/>
                          <a:latin typeface="Times New Roman" panose="02020603050405020304" pitchFamily="18" charset="0"/>
                        </a:rPr>
                        <a:t>September 2021-September 2024</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580501284"/>
                  </a:ext>
                </a:extLst>
              </a:tr>
              <a:tr h="110475">
                <a:tc rowSpan="2">
                  <a:txBody>
                    <a:bodyPr/>
                    <a:lstStyle/>
                    <a:p>
                      <a:pPr algn="l" fontAlgn="ctr"/>
                      <a:r>
                        <a:rPr lang="en-US" sz="950" b="0" i="0" u="none" strike="noStrike" dirty="0">
                          <a:solidFill>
                            <a:srgbClr val="000000"/>
                          </a:solidFill>
                          <a:effectLst/>
                          <a:latin typeface="Times New Roman" panose="02020603050405020304" pitchFamily="18" charset="0"/>
                        </a:rPr>
                        <a:t>Rural Extension Project in Guatemala</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a:txBody>
                    <a:bodyPr/>
                    <a:lstStyle/>
                    <a:p>
                      <a:pPr algn="l" fontAlgn="ctr"/>
                      <a:r>
                        <a:rPr lang="en-US" sz="950" b="0" i="0" u="none" strike="noStrike" dirty="0">
                          <a:solidFill>
                            <a:srgbClr val="000000"/>
                          </a:solidFill>
                          <a:effectLst/>
                          <a:latin typeface="Times New Roman" panose="02020603050405020304" pitchFamily="18" charset="0"/>
                        </a:rPr>
                        <a:t>Peace Corps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$667,000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950" b="0" i="0" u="none" strike="noStrike" dirty="0">
                          <a:solidFill>
                            <a:srgbClr val="000000"/>
                          </a:solidFill>
                          <a:effectLst/>
                          <a:latin typeface="Times New Roman" panose="02020603050405020304" pitchFamily="18" charset="0"/>
                        </a:rPr>
                        <a:t>Economic Growth</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October 2017 - September 2024</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02980064"/>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Food Security</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705A"/>
                    </a:solidFill>
                  </a:tcPr>
                </a:tc>
                <a:tc vMerge="1">
                  <a:txBody>
                    <a:bodyPr/>
                    <a:lstStyle/>
                    <a:p>
                      <a:endParaRPr lang="en-US"/>
                    </a:p>
                  </a:txBody>
                  <a:tcPr/>
                </a:tc>
                <a:extLst>
                  <a:ext uri="{0D108BD9-81ED-4DB2-BD59-A6C34878D82A}">
                    <a16:rowId xmlns:a16="http://schemas.microsoft.com/office/drawing/2014/main" val="3673690009"/>
                  </a:ext>
                </a:extLst>
              </a:tr>
              <a:tr h="110475">
                <a:tc rowSpan="2">
                  <a:txBody>
                    <a:bodyPr/>
                    <a:lstStyle/>
                    <a:p>
                      <a:pPr algn="l" fontAlgn="ctr"/>
                      <a:r>
                        <a:rPr lang="en-US" sz="950" b="0" i="0" u="none" strike="noStrike" dirty="0">
                          <a:solidFill>
                            <a:srgbClr val="000000"/>
                          </a:solidFill>
                          <a:effectLst/>
                          <a:latin typeface="Times New Roman" panose="02020603050405020304" pitchFamily="18" charset="0"/>
                        </a:rPr>
                        <a:t>Puentes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rowSpan="2">
                  <a:txBody>
                    <a:bodyPr/>
                    <a:lstStyle/>
                    <a:p>
                      <a:pPr algn="l" fontAlgn="ctr"/>
                      <a:r>
                        <a:rPr lang="en-US" sz="950" b="0" i="0" u="none" strike="noStrike" dirty="0">
                          <a:solidFill>
                            <a:srgbClr val="000000"/>
                          </a:solidFill>
                          <a:effectLst/>
                          <a:latin typeface="Times New Roman" panose="02020603050405020304" pitchFamily="18" charset="0"/>
                        </a:rPr>
                        <a:t>World Vision International</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$65,000,000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ctr"/>
                      <a:r>
                        <a:rPr lang="en-US" sz="950" b="0" i="0" u="none" strike="noStrike" dirty="0">
                          <a:solidFill>
                            <a:srgbClr val="000000"/>
                          </a:solidFill>
                          <a:effectLst/>
                          <a:latin typeface="Times New Roman" panose="02020603050405020304" pitchFamily="18" charset="0"/>
                        </a:rPr>
                        <a:t>Economic Growth</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D966"/>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April 2018 - September 2025</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788855696"/>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Education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A7FF"/>
                    </a:solidFill>
                  </a:tcPr>
                </a:tc>
                <a:tc vMerge="1">
                  <a:txBody>
                    <a:bodyPr/>
                    <a:lstStyle/>
                    <a:p>
                      <a:endParaRPr lang="en-US"/>
                    </a:p>
                  </a:txBody>
                  <a:tcPr/>
                </a:tc>
                <a:extLst>
                  <a:ext uri="{0D108BD9-81ED-4DB2-BD59-A6C34878D82A}">
                    <a16:rowId xmlns:a16="http://schemas.microsoft.com/office/drawing/2014/main" val="739354559"/>
                  </a:ext>
                </a:extLst>
              </a:tr>
              <a:tr h="110475">
                <a:tc rowSpan="2">
                  <a:txBody>
                    <a:bodyPr/>
                    <a:lstStyle/>
                    <a:p>
                      <a:pPr algn="l" fontAlgn="ctr"/>
                      <a:r>
                        <a:rPr lang="en-US" sz="950" b="0" i="0" u="none" strike="noStrike" dirty="0">
                          <a:solidFill>
                            <a:srgbClr val="000000"/>
                          </a:solidFill>
                          <a:effectLst/>
                          <a:latin typeface="Times New Roman" panose="02020603050405020304" pitchFamily="18" charset="0"/>
                        </a:rPr>
                        <a:t>National Youth Service Corps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a:txBody>
                    <a:bodyPr/>
                    <a:lstStyle/>
                    <a:p>
                      <a:pPr algn="l" fontAlgn="ctr"/>
                      <a:r>
                        <a:rPr lang="en-US" sz="950" b="0" i="0" u="none" strike="noStrike" dirty="0">
                          <a:solidFill>
                            <a:srgbClr val="000000"/>
                          </a:solidFill>
                          <a:effectLst/>
                          <a:latin typeface="Times New Roman" panose="02020603050405020304" pitchFamily="18" charset="0"/>
                        </a:rPr>
                        <a:t>Glasswing International</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$2,000,000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950" b="0" i="0" u="none" strike="noStrike" dirty="0">
                          <a:solidFill>
                            <a:srgbClr val="000000"/>
                          </a:solidFill>
                          <a:effectLst/>
                          <a:latin typeface="Times New Roman" panose="02020603050405020304" pitchFamily="18" charset="0"/>
                        </a:rPr>
                        <a:t>Economic Growth</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June 2022 - December 2023</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219866197"/>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Education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A7FF"/>
                    </a:solidFill>
                  </a:tcPr>
                </a:tc>
                <a:tc vMerge="1">
                  <a:txBody>
                    <a:bodyPr/>
                    <a:lstStyle/>
                    <a:p>
                      <a:endParaRPr lang="en-US"/>
                    </a:p>
                  </a:txBody>
                  <a:tcPr/>
                </a:tc>
                <a:extLst>
                  <a:ext uri="{0D108BD9-81ED-4DB2-BD59-A6C34878D82A}">
                    <a16:rowId xmlns:a16="http://schemas.microsoft.com/office/drawing/2014/main" val="1421137518"/>
                  </a:ext>
                </a:extLst>
              </a:tr>
              <a:tr h="110475">
                <a:tc rowSpan="2">
                  <a:txBody>
                    <a:bodyPr/>
                    <a:lstStyle/>
                    <a:p>
                      <a:pPr algn="l" fontAlgn="ctr"/>
                      <a:r>
                        <a:rPr lang="en-US" sz="950" b="0" i="0" u="none" strike="noStrike" dirty="0">
                          <a:solidFill>
                            <a:srgbClr val="000000"/>
                          </a:solidFill>
                          <a:effectLst/>
                          <a:latin typeface="Times New Roman" panose="02020603050405020304" pitchFamily="18" charset="0"/>
                        </a:rPr>
                        <a:t>Breakthrough Action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rowSpan="2">
                  <a:txBody>
                    <a:bodyPr/>
                    <a:lstStyle/>
                    <a:p>
                      <a:pPr algn="l" fontAlgn="ctr"/>
                      <a:r>
                        <a:rPr lang="en-US" sz="950" b="0" i="0" u="none" strike="noStrike" dirty="0">
                          <a:solidFill>
                            <a:srgbClr val="000000"/>
                          </a:solidFill>
                          <a:effectLst/>
                          <a:latin typeface="Times New Roman" panose="02020603050405020304" pitchFamily="18" charset="0"/>
                        </a:rPr>
                        <a:t>John Hopkins Center for Communication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$7,877,303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ctr"/>
                      <a:r>
                        <a:rPr lang="en-US" sz="950" b="0" i="0" u="none" strike="noStrike" dirty="0">
                          <a:solidFill>
                            <a:srgbClr val="000000"/>
                          </a:solidFill>
                          <a:effectLst/>
                          <a:latin typeface="Times New Roman" panose="02020603050405020304" pitchFamily="18" charset="0"/>
                        </a:rPr>
                        <a:t>Health and Nutrition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4B084"/>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February 2021- July 2025</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435574128"/>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Education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A7FF"/>
                    </a:solidFill>
                  </a:tcPr>
                </a:tc>
                <a:tc vMerge="1">
                  <a:txBody>
                    <a:bodyPr/>
                    <a:lstStyle/>
                    <a:p>
                      <a:endParaRPr lang="en-US"/>
                    </a:p>
                  </a:txBody>
                  <a:tcPr/>
                </a:tc>
                <a:extLst>
                  <a:ext uri="{0D108BD9-81ED-4DB2-BD59-A6C34878D82A}">
                    <a16:rowId xmlns:a16="http://schemas.microsoft.com/office/drawing/2014/main" val="3482303938"/>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Health and Nutrition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950" b="0" i="0" u="none" strike="noStrike" dirty="0">
                          <a:solidFill>
                            <a:srgbClr val="000000"/>
                          </a:solidFill>
                          <a:effectLst/>
                          <a:latin typeface="Times New Roman" panose="02020603050405020304" pitchFamily="18" charset="0"/>
                        </a:rPr>
                        <a:t>Jhpiego</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950" b="0" i="0" u="none" strike="noStrike" dirty="0">
                          <a:solidFill>
                            <a:srgbClr val="000000"/>
                          </a:solidFill>
                          <a:effectLst/>
                          <a:latin typeface="Times New Roman" panose="02020603050405020304" pitchFamily="18" charset="0"/>
                        </a:rPr>
                        <a:t>$19,470,000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950" b="0" i="0" u="none" strike="noStrike" dirty="0">
                          <a:solidFill>
                            <a:srgbClr val="000000"/>
                          </a:solidFill>
                          <a:effectLst/>
                          <a:latin typeface="Times New Roman" panose="02020603050405020304" pitchFamily="18" charset="0"/>
                        </a:rPr>
                        <a:t>Health and Nutrition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950" b="0" i="0" u="none" strike="noStrike" dirty="0">
                          <a:solidFill>
                            <a:srgbClr val="000000"/>
                          </a:solidFill>
                          <a:effectLst/>
                          <a:latin typeface="Times New Roman" panose="02020603050405020304" pitchFamily="18" charset="0"/>
                        </a:rPr>
                        <a:t>July 2020 - September 2025</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362516250"/>
                  </a:ext>
                </a:extLst>
              </a:tr>
              <a:tr h="110475">
                <a:tc rowSpan="2">
                  <a:txBody>
                    <a:bodyPr/>
                    <a:lstStyle/>
                    <a:p>
                      <a:pPr algn="l" fontAlgn="ctr"/>
                      <a:r>
                        <a:rPr lang="en-US" sz="950" b="0" i="0" u="none" strike="noStrike" dirty="0">
                          <a:solidFill>
                            <a:srgbClr val="000000"/>
                          </a:solidFill>
                          <a:effectLst/>
                          <a:latin typeface="Times New Roman" panose="02020603050405020304" pitchFamily="18" charset="0"/>
                        </a:rPr>
                        <a:t>Safe Return to School Plus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rowSpan="2">
                  <a:txBody>
                    <a:bodyPr/>
                    <a:lstStyle/>
                    <a:p>
                      <a:pPr algn="l" fontAlgn="ctr"/>
                      <a:r>
                        <a:rPr lang="en-US" sz="950" b="0" i="0" u="none" strike="noStrike" dirty="0">
                          <a:solidFill>
                            <a:srgbClr val="000000"/>
                          </a:solidFill>
                          <a:effectLst/>
                          <a:latin typeface="Times New Roman" panose="02020603050405020304" pitchFamily="18" charset="0"/>
                        </a:rPr>
                        <a:t>UNICEF</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$2,890,000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ctr"/>
                      <a:r>
                        <a:rPr lang="en-US" sz="950" b="0" i="0" u="none" strike="noStrike" dirty="0">
                          <a:solidFill>
                            <a:srgbClr val="000000"/>
                          </a:solidFill>
                          <a:effectLst/>
                          <a:latin typeface="Times New Roman" panose="02020603050405020304" pitchFamily="18" charset="0"/>
                        </a:rPr>
                        <a:t>Health and Nutrition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4B084"/>
                    </a:solidFill>
                  </a:tcPr>
                </a:tc>
                <a:tc rowSpan="2">
                  <a:txBody>
                    <a:bodyPr/>
                    <a:lstStyle/>
                    <a:p>
                      <a:pPr algn="ctr" fontAlgn="ctr"/>
                      <a:r>
                        <a:rPr lang="en-US" sz="950" b="0" i="0" u="none" strike="noStrike" dirty="0">
                          <a:solidFill>
                            <a:srgbClr val="000000"/>
                          </a:solidFill>
                          <a:effectLst/>
                          <a:latin typeface="Times New Roman" panose="02020603050405020304" pitchFamily="18" charset="0"/>
                        </a:rPr>
                        <a:t>November 2021 - November 2023</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652511873"/>
                  </a:ext>
                </a:extLst>
              </a:tr>
              <a:tr h="1104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950" b="0" i="0" u="none" strike="noStrike" dirty="0">
                          <a:solidFill>
                            <a:srgbClr val="000000"/>
                          </a:solidFill>
                          <a:effectLst/>
                          <a:latin typeface="Times New Roman" panose="02020603050405020304" pitchFamily="18" charset="0"/>
                        </a:rPr>
                        <a:t>Education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A7FF"/>
                    </a:solidFill>
                  </a:tcPr>
                </a:tc>
                <a:tc vMerge="1">
                  <a:txBody>
                    <a:bodyPr/>
                    <a:lstStyle/>
                    <a:p>
                      <a:endParaRPr lang="en-US"/>
                    </a:p>
                  </a:txBody>
                  <a:tcPr/>
                </a:tc>
                <a:extLst>
                  <a:ext uri="{0D108BD9-81ED-4DB2-BD59-A6C34878D82A}">
                    <a16:rowId xmlns:a16="http://schemas.microsoft.com/office/drawing/2014/main" val="3893743920"/>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Integrated Water Sanitation and Hygiene I-WASH</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950" b="0" i="0" u="none" strike="noStrike" dirty="0">
                          <a:solidFill>
                            <a:srgbClr val="000000"/>
                          </a:solidFill>
                          <a:effectLst/>
                          <a:latin typeface="Times New Roman" panose="02020603050405020304" pitchFamily="18" charset="0"/>
                        </a:rPr>
                        <a:t>Global Communities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950" b="0" i="0" u="none" strike="noStrike" dirty="0">
                          <a:solidFill>
                            <a:srgbClr val="000000"/>
                          </a:solidFill>
                          <a:effectLst/>
                          <a:latin typeface="Times New Roman" panose="02020603050405020304" pitchFamily="18" charset="0"/>
                        </a:rPr>
                        <a:t>$16,000,000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950" b="0" i="0" u="none" strike="noStrike" dirty="0">
                          <a:solidFill>
                            <a:srgbClr val="000000"/>
                          </a:solidFill>
                          <a:effectLst/>
                          <a:latin typeface="Times New Roman" panose="02020603050405020304" pitchFamily="18" charset="0"/>
                        </a:rPr>
                        <a:t>Health and Nutrition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950" b="0" i="0" u="none" strike="noStrike" dirty="0">
                          <a:solidFill>
                            <a:srgbClr val="000000"/>
                          </a:solidFill>
                          <a:effectLst/>
                          <a:latin typeface="Times New Roman" panose="02020603050405020304" pitchFamily="18" charset="0"/>
                        </a:rPr>
                        <a:t>July 2022 - June 2027</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031187827"/>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Global Health Supply Chain Program</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ctr"/>
                      <a:r>
                        <a:rPr lang="en-US" sz="950" b="0" i="0" u="none" strike="noStrike" dirty="0">
                          <a:solidFill>
                            <a:srgbClr val="000000"/>
                          </a:solidFill>
                          <a:effectLst/>
                          <a:latin typeface="Times New Roman" panose="02020603050405020304" pitchFamily="18" charset="0"/>
                        </a:rPr>
                        <a:t>Chemonics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en-US" sz="950" b="0" i="0" u="none" strike="noStrike" dirty="0">
                          <a:solidFill>
                            <a:srgbClr val="000000"/>
                          </a:solidFill>
                          <a:effectLst/>
                          <a:latin typeface="Times New Roman" panose="02020603050405020304" pitchFamily="18" charset="0"/>
                        </a:rPr>
                        <a:t>$607,000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ctr"/>
                      <a:r>
                        <a:rPr lang="en-US" sz="950" b="0" i="0" u="none" strike="noStrike" dirty="0">
                          <a:solidFill>
                            <a:srgbClr val="000000"/>
                          </a:solidFill>
                          <a:effectLst/>
                          <a:latin typeface="Times New Roman" panose="02020603050405020304" pitchFamily="18" charset="0"/>
                        </a:rPr>
                        <a:t>HIV/AIDS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en-US" sz="950" b="0" i="0" u="none" strike="noStrike" dirty="0">
                          <a:solidFill>
                            <a:srgbClr val="000000"/>
                          </a:solidFill>
                          <a:effectLst/>
                          <a:latin typeface="Times New Roman" panose="02020603050405020304" pitchFamily="18" charset="0"/>
                        </a:rPr>
                        <a:t>October 2016 - November 2024</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770264807"/>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HIV Prevention Care and Treatment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en-US" sz="950" b="0" i="0" u="none" strike="noStrike" dirty="0">
                          <a:solidFill>
                            <a:srgbClr val="000000"/>
                          </a:solidFill>
                          <a:effectLst/>
                          <a:latin typeface="Times New Roman" panose="02020603050405020304" pitchFamily="18" charset="0"/>
                        </a:rPr>
                        <a:t>Pan American Social Marketing Organization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950" b="0" i="0" u="none" strike="noStrike" dirty="0">
                          <a:solidFill>
                            <a:srgbClr val="000000"/>
                          </a:solidFill>
                          <a:effectLst/>
                          <a:latin typeface="Times New Roman" panose="02020603050405020304" pitchFamily="18" charset="0"/>
                        </a:rPr>
                        <a:t>$63,000,000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en-US" sz="950" b="0" i="0" u="none" strike="noStrike" dirty="0">
                          <a:solidFill>
                            <a:srgbClr val="000000"/>
                          </a:solidFill>
                          <a:effectLst/>
                          <a:latin typeface="Times New Roman" panose="02020603050405020304" pitchFamily="18" charset="0"/>
                        </a:rPr>
                        <a:t>HIV/AIDS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950" b="0" i="0" u="none" strike="noStrike" dirty="0">
                          <a:solidFill>
                            <a:srgbClr val="000000"/>
                          </a:solidFill>
                          <a:effectLst/>
                          <a:latin typeface="Times New Roman" panose="02020603050405020304" pitchFamily="18" charset="0"/>
                        </a:rPr>
                        <a:t>May 2023 - May 2028</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350796560"/>
                  </a:ext>
                </a:extLst>
              </a:tr>
              <a:tr h="204034">
                <a:tc>
                  <a:txBody>
                    <a:bodyPr/>
                    <a:lstStyle/>
                    <a:p>
                      <a:pPr algn="l" fontAlgn="ctr"/>
                      <a:r>
                        <a:rPr lang="en-US" sz="950" b="0" i="0" u="none" strike="noStrike" dirty="0">
                          <a:solidFill>
                            <a:srgbClr val="000000"/>
                          </a:solidFill>
                          <a:effectLst/>
                          <a:latin typeface="Times New Roman" panose="02020603050405020304" pitchFamily="18" charset="0"/>
                        </a:rPr>
                        <a:t>Sustainable HIV Response In Central America Project</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ctr"/>
                      <a:r>
                        <a:rPr lang="en-US" sz="950" b="0" i="0" u="none" strike="noStrike" dirty="0">
                          <a:solidFill>
                            <a:srgbClr val="000000"/>
                          </a:solidFill>
                          <a:effectLst/>
                          <a:latin typeface="Times New Roman" panose="02020603050405020304" pitchFamily="18" charset="0"/>
                        </a:rPr>
                        <a:t>Fundación para la Alimentación y Nutrición de Centro América y Panamá (FANCAP)</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en-US" sz="950" b="0" i="0" u="none" strike="noStrike" dirty="0">
                          <a:solidFill>
                            <a:srgbClr val="000000"/>
                          </a:solidFill>
                          <a:effectLst/>
                          <a:latin typeface="Times New Roman" panose="02020603050405020304" pitchFamily="18" charset="0"/>
                        </a:rPr>
                        <a:t>$8,300,000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ctr"/>
                      <a:r>
                        <a:rPr lang="en-US" sz="950" b="0" i="0" u="none" strike="noStrike" dirty="0">
                          <a:solidFill>
                            <a:srgbClr val="000000"/>
                          </a:solidFill>
                          <a:effectLst/>
                          <a:latin typeface="Times New Roman" panose="02020603050405020304" pitchFamily="18" charset="0"/>
                        </a:rPr>
                        <a:t>HIV/AIDS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en-US" sz="950" b="0" i="0" u="none" strike="noStrike" dirty="0">
                          <a:solidFill>
                            <a:srgbClr val="000000"/>
                          </a:solidFill>
                          <a:effectLst/>
                          <a:latin typeface="Times New Roman" panose="02020603050405020304" pitchFamily="18" charset="0"/>
                        </a:rPr>
                        <a:t>August 2021 - August 2026</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3639758504"/>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Prevention Services Against HIV</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en-US" sz="950" b="0" i="0" u="none" strike="noStrike" dirty="0">
                          <a:solidFill>
                            <a:srgbClr val="000000"/>
                          </a:solidFill>
                          <a:effectLst/>
                          <a:latin typeface="Times New Roman" panose="02020603050405020304" pitchFamily="18" charset="0"/>
                        </a:rPr>
                        <a:t>Pan American Social Marketing Organization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950" b="0" i="0" u="none" strike="noStrike" dirty="0">
                          <a:solidFill>
                            <a:srgbClr val="000000"/>
                          </a:solidFill>
                          <a:effectLst/>
                          <a:latin typeface="Times New Roman" panose="02020603050405020304" pitchFamily="18" charset="0"/>
                        </a:rPr>
                        <a:t>$16,500,000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en-US" sz="950" b="0" i="0" u="none" strike="noStrike" dirty="0">
                          <a:solidFill>
                            <a:srgbClr val="000000"/>
                          </a:solidFill>
                          <a:effectLst/>
                          <a:latin typeface="Times New Roman" panose="02020603050405020304" pitchFamily="18" charset="0"/>
                        </a:rPr>
                        <a:t>HIV/AIDS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950" b="0" i="0" u="none" strike="noStrike" dirty="0">
                          <a:solidFill>
                            <a:srgbClr val="000000"/>
                          </a:solidFill>
                          <a:effectLst/>
                          <a:latin typeface="Times New Roman" panose="02020603050405020304" pitchFamily="18" charset="0"/>
                        </a:rPr>
                        <a:t>September 2020 - August 2025</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341343965"/>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Translating Data for Implementation (Data.FI)</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ctr"/>
                      <a:r>
                        <a:rPr lang="en-US" sz="950" b="0" i="0" u="none" strike="noStrike" dirty="0">
                          <a:solidFill>
                            <a:srgbClr val="000000"/>
                          </a:solidFill>
                          <a:effectLst/>
                          <a:latin typeface="Times New Roman" panose="02020603050405020304" pitchFamily="18" charset="0"/>
                        </a:rPr>
                        <a:t>Palladium Group</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en-US" sz="950" b="0" i="0" u="none" strike="noStrike" dirty="0">
                          <a:solidFill>
                            <a:srgbClr val="000000"/>
                          </a:solidFill>
                          <a:effectLst/>
                          <a:latin typeface="Times New Roman" panose="02020603050405020304" pitchFamily="18" charset="0"/>
                        </a:rPr>
                        <a:t>$2,900,000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ctr"/>
                      <a:r>
                        <a:rPr lang="en-US" sz="950" b="0" i="0" u="none" strike="noStrike" dirty="0">
                          <a:solidFill>
                            <a:srgbClr val="000000"/>
                          </a:solidFill>
                          <a:effectLst/>
                          <a:latin typeface="Times New Roman" panose="02020603050405020304" pitchFamily="18" charset="0"/>
                        </a:rPr>
                        <a:t>HIV/AIDS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ctr" fontAlgn="ctr"/>
                      <a:r>
                        <a:rPr lang="en-US" sz="950" b="0" i="0" u="none" strike="noStrike" dirty="0">
                          <a:solidFill>
                            <a:srgbClr val="000000"/>
                          </a:solidFill>
                          <a:effectLst/>
                          <a:latin typeface="Times New Roman" panose="02020603050405020304" pitchFamily="18" charset="0"/>
                        </a:rPr>
                        <a:t>October 2022 - September 2023</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2179440131"/>
                  </a:ext>
                </a:extLst>
              </a:tr>
              <a:tr h="110475">
                <a:tc>
                  <a:txBody>
                    <a:bodyPr/>
                    <a:lstStyle/>
                    <a:p>
                      <a:pPr algn="l" fontAlgn="ctr"/>
                      <a:r>
                        <a:rPr lang="en-US" sz="950" b="0" i="0" u="none" strike="noStrike" dirty="0">
                          <a:solidFill>
                            <a:srgbClr val="000000"/>
                          </a:solidFill>
                          <a:effectLst/>
                          <a:latin typeface="Times New Roman" panose="02020603050405020304" pitchFamily="18" charset="0"/>
                        </a:rPr>
                        <a:t>Basic Education Quality and Transitions</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A7FF"/>
                    </a:solidFill>
                  </a:tcPr>
                </a:tc>
                <a:tc>
                  <a:txBody>
                    <a:bodyPr/>
                    <a:lstStyle/>
                    <a:p>
                      <a:pPr algn="l" fontAlgn="ctr"/>
                      <a:r>
                        <a:rPr lang="en-US" sz="950" b="0" i="0" u="none" strike="noStrike" dirty="0">
                          <a:solidFill>
                            <a:srgbClr val="000000"/>
                          </a:solidFill>
                          <a:effectLst/>
                          <a:latin typeface="Times New Roman" panose="02020603050405020304" pitchFamily="18" charset="0"/>
                        </a:rPr>
                        <a:t>RTI International</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A7FF"/>
                    </a:solidFill>
                  </a:tcPr>
                </a:tc>
                <a:tc>
                  <a:txBody>
                    <a:bodyPr/>
                    <a:lstStyle/>
                    <a:p>
                      <a:pPr algn="ctr" fontAlgn="ctr"/>
                      <a:r>
                        <a:rPr lang="en-US" sz="950" b="0" i="0" u="none" strike="noStrike" dirty="0">
                          <a:solidFill>
                            <a:srgbClr val="000000"/>
                          </a:solidFill>
                          <a:effectLst/>
                          <a:latin typeface="Times New Roman" panose="02020603050405020304" pitchFamily="18" charset="0"/>
                        </a:rPr>
                        <a:t>$33,016,126 </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A7FF"/>
                    </a:solidFill>
                  </a:tcPr>
                </a:tc>
                <a:tc>
                  <a:txBody>
                    <a:bodyPr/>
                    <a:lstStyle/>
                    <a:p>
                      <a:pPr algn="l" fontAlgn="ctr"/>
                      <a:r>
                        <a:rPr lang="en-US" sz="950" b="0" i="0" u="none" strike="noStrike" dirty="0">
                          <a:solidFill>
                            <a:srgbClr val="000000"/>
                          </a:solidFill>
                          <a:effectLst/>
                          <a:latin typeface="Times New Roman" panose="02020603050405020304" pitchFamily="18" charset="0"/>
                        </a:rPr>
                        <a:t>Education</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A7FF"/>
                    </a:solidFill>
                  </a:tcPr>
                </a:tc>
                <a:tc>
                  <a:txBody>
                    <a:bodyPr/>
                    <a:lstStyle/>
                    <a:p>
                      <a:pPr algn="ctr" fontAlgn="ctr"/>
                      <a:r>
                        <a:rPr lang="en-US" sz="950" b="0" i="0" u="none" strike="noStrike" dirty="0">
                          <a:solidFill>
                            <a:srgbClr val="000000"/>
                          </a:solidFill>
                          <a:effectLst/>
                          <a:latin typeface="Times New Roman" panose="02020603050405020304" pitchFamily="18" charset="0"/>
                        </a:rPr>
                        <a:t>March 2022 - February 2027</a:t>
                      </a:r>
                    </a:p>
                  </a:txBody>
                  <a:tcPr marL="5179" marR="5179" marT="5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A7FF"/>
                    </a:solidFill>
                  </a:tcPr>
                </a:tc>
                <a:extLst>
                  <a:ext uri="{0D108BD9-81ED-4DB2-BD59-A6C34878D82A}">
                    <a16:rowId xmlns:a16="http://schemas.microsoft.com/office/drawing/2014/main" val="190307481"/>
                  </a:ext>
                </a:extLst>
              </a:tr>
            </a:tbl>
          </a:graphicData>
        </a:graphic>
      </p:graphicFrame>
      <p:pic>
        <p:nvPicPr>
          <p:cNvPr id="7" name="Graphic 6">
            <a:extLst>
              <a:ext uri="{FF2B5EF4-FFF2-40B4-BE49-F238E27FC236}">
                <a16:creationId xmlns:a16="http://schemas.microsoft.com/office/drawing/2014/main" id="{5C8CD69E-7C60-FCAE-55E3-4DA84780718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38260" y="26998"/>
            <a:ext cx="458102" cy="458102"/>
          </a:xfrm>
          <a:prstGeom prst="rect">
            <a:avLst/>
          </a:prstGeom>
        </p:spPr>
      </p:pic>
    </p:spTree>
    <p:extLst>
      <p:ext uri="{BB962C8B-B14F-4D97-AF65-F5344CB8AC3E}">
        <p14:creationId xmlns:p14="http://schemas.microsoft.com/office/powerpoint/2010/main" val="402002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website&#10;&#10;Description automatically generated">
            <a:extLst>
              <a:ext uri="{FF2B5EF4-FFF2-40B4-BE49-F238E27FC236}">
                <a16:creationId xmlns:a16="http://schemas.microsoft.com/office/drawing/2014/main" id="{0F83B024-226F-3ADD-7E9B-7EA52B0FBE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63" y="1983538"/>
            <a:ext cx="6477000" cy="4051300"/>
          </a:xfrm>
          <a:prstGeom prst="rect">
            <a:avLst/>
          </a:prstGeom>
        </p:spPr>
      </p:pic>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500" dirty="0">
                <a:solidFill>
                  <a:srgbClr val="036C9E"/>
                </a:solidFill>
                <a:latin typeface="Myriad Pro SemiCond" panose="020B0503030403020204" pitchFamily="34" charset="0"/>
              </a:rPr>
              <a:t>USAID Guatemala: Sectoral and project portal pages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4">
            <a:alphaModFix amt="27000"/>
            <a:extLst>
              <a:ext uri="{96DAC541-7B7A-43D3-8B79-37D633B846F1}">
                <asvg:svgBlip xmlns:asvg="http://schemas.microsoft.com/office/drawing/2016/SVG/main" r:embed="rId5"/>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62602" y="740107"/>
            <a:ext cx="575598" cy="575598"/>
          </a:xfrm>
          <a:prstGeom prst="rect">
            <a:avLst/>
          </a:prstGeom>
        </p:spPr>
      </p:pic>
      <p:sp>
        <p:nvSpPr>
          <p:cNvPr id="3" name="TextBox 2">
            <a:extLst>
              <a:ext uri="{FF2B5EF4-FFF2-40B4-BE49-F238E27FC236}">
                <a16:creationId xmlns:a16="http://schemas.microsoft.com/office/drawing/2014/main" id="{C7844D12-3886-F746-9299-1094A791D2C3}"/>
              </a:ext>
            </a:extLst>
          </p:cNvPr>
          <p:cNvSpPr txBox="1"/>
          <p:nvPr/>
        </p:nvSpPr>
        <p:spPr>
          <a:xfrm>
            <a:off x="0" y="6584781"/>
            <a:ext cx="12192000" cy="246221"/>
          </a:xfrm>
          <a:prstGeom prst="rect">
            <a:avLst/>
          </a:prstGeom>
          <a:noFill/>
        </p:spPr>
        <p:txBody>
          <a:bodyPr wrap="square" rtlCol="0">
            <a:spAutoFit/>
          </a:bodyPr>
          <a:lstStyle/>
          <a:p>
            <a:r>
              <a:rPr lang="en-US" sz="1000" b="1" dirty="0"/>
              <a:t>Source</a:t>
            </a:r>
            <a:r>
              <a:rPr lang="en-US" sz="1000" dirty="0"/>
              <a:t>: https://www.usaid.gov/guatemala (accessed December 7, 2023).</a:t>
            </a:r>
          </a:p>
        </p:txBody>
      </p:sp>
      <p:sp>
        <p:nvSpPr>
          <p:cNvPr id="11" name="TextBox 10">
            <a:extLst>
              <a:ext uri="{FF2B5EF4-FFF2-40B4-BE49-F238E27FC236}">
                <a16:creationId xmlns:a16="http://schemas.microsoft.com/office/drawing/2014/main" id="{6D4F5A79-14E2-F2DA-47EB-76CB38DC1F88}"/>
              </a:ext>
            </a:extLst>
          </p:cNvPr>
          <p:cNvSpPr txBox="1"/>
          <p:nvPr/>
        </p:nvSpPr>
        <p:spPr>
          <a:xfrm>
            <a:off x="231585" y="1645247"/>
            <a:ext cx="4671139" cy="4770537"/>
          </a:xfrm>
          <a:prstGeom prst="rect">
            <a:avLst/>
          </a:prstGeom>
          <a:noFill/>
        </p:spPr>
        <p:txBody>
          <a:bodyPr wrap="square" rtlCol="0">
            <a:spAutoFit/>
          </a:bodyPr>
          <a:lstStyle/>
          <a:p>
            <a:pPr marL="285750" indent="-285750">
              <a:buFont typeface="Arial" panose="020B0604020202020204" pitchFamily="34" charset="0"/>
              <a:buChar char="•"/>
            </a:pPr>
            <a:r>
              <a:rPr lang="en-US" dirty="0">
                <a:hlinkClick r:id="rId8"/>
              </a:rPr>
              <a:t>USAID Guatemala’s Overview page</a:t>
            </a:r>
            <a:r>
              <a:rPr lang="en-US" dirty="0"/>
              <a:t> provides links to organized, high-quality information about sectoral priorities and projects</a:t>
            </a:r>
          </a:p>
          <a:p>
            <a:pPr marL="742950" lvl="1" indent="-285750">
              <a:buFont typeface="Courier New" panose="02070309020205020404" pitchFamily="49" charset="0"/>
              <a:buChar char="o"/>
            </a:pPr>
            <a:r>
              <a:rPr lang="en-US" sz="1600" dirty="0"/>
              <a:t>The top of every page provides the option for text in Spanish or English</a:t>
            </a:r>
          </a:p>
          <a:p>
            <a:pPr marL="285750" indent="-285750">
              <a:buFont typeface="Arial" panose="020B0604020202020204" pitchFamily="34" charset="0"/>
              <a:buChar char="•"/>
            </a:pPr>
            <a:r>
              <a:rPr lang="en-US" dirty="0"/>
              <a:t>Each sectoral page provides: </a:t>
            </a:r>
          </a:p>
          <a:p>
            <a:pPr marL="742950" lvl="1" indent="-285750">
              <a:buFont typeface="Courier New" panose="02070309020205020404" pitchFamily="49" charset="0"/>
              <a:buChar char="o"/>
            </a:pPr>
            <a:r>
              <a:rPr lang="en-US" sz="1600" dirty="0"/>
              <a:t>Detailed text on the mission’s priorities</a:t>
            </a:r>
          </a:p>
          <a:p>
            <a:pPr marL="742950" lvl="1" indent="-285750">
              <a:buFont typeface="Courier New" panose="02070309020205020404" pitchFamily="49" charset="0"/>
              <a:buChar char="o"/>
            </a:pPr>
            <a:r>
              <a:rPr lang="en-US" sz="1600" dirty="0"/>
              <a:t>A sectoral fact sheet</a:t>
            </a:r>
          </a:p>
          <a:p>
            <a:pPr marL="742950" lvl="1" indent="-285750">
              <a:buFont typeface="Courier New" panose="02070309020205020404" pitchFamily="49" charset="0"/>
              <a:buChar char="o"/>
            </a:pPr>
            <a:r>
              <a:rPr lang="en-US" sz="1600" dirty="0"/>
              <a:t>Links to projects’ portal pages</a:t>
            </a:r>
          </a:p>
          <a:p>
            <a:pPr marL="285750" indent="-285750">
              <a:buFont typeface="Arial" panose="020B0604020202020204" pitchFamily="34" charset="0"/>
              <a:buChar char="•"/>
            </a:pPr>
            <a:r>
              <a:rPr lang="en-US" dirty="0"/>
              <a:t>Each project portal page clearly provides:</a:t>
            </a:r>
          </a:p>
          <a:p>
            <a:pPr marL="742950" lvl="1" indent="-285750">
              <a:buFont typeface="Courier New" panose="02070309020205020404" pitchFamily="49" charset="0"/>
              <a:buChar char="o"/>
            </a:pPr>
            <a:r>
              <a:rPr lang="en-US" sz="1600" dirty="0"/>
              <a:t>Detailed text on the project</a:t>
            </a:r>
          </a:p>
          <a:p>
            <a:pPr marL="742950" lvl="1" indent="-285750">
              <a:buFont typeface="Courier New" panose="02070309020205020404" pitchFamily="49" charset="0"/>
              <a:buChar char="o"/>
            </a:pPr>
            <a:r>
              <a:rPr lang="en-US" sz="1600" dirty="0"/>
              <a:t>A link to the project fact sheet</a:t>
            </a:r>
          </a:p>
          <a:p>
            <a:pPr marL="742950" lvl="1" indent="-285750">
              <a:buFont typeface="Courier New" panose="02070309020205020404" pitchFamily="49" charset="0"/>
              <a:buChar char="o"/>
            </a:pPr>
            <a:r>
              <a:rPr lang="en-US" sz="1600" dirty="0"/>
              <a:t>A text box with clear information on the project duration, estimated budget, and implementing partner</a:t>
            </a:r>
          </a:p>
          <a:p>
            <a:pPr marL="285750" indent="-285750">
              <a:buFont typeface="Arial" panose="020B0604020202020204" pitchFamily="34" charset="0"/>
              <a:buChar char="•"/>
            </a:pPr>
            <a:r>
              <a:rPr lang="en-US" dirty="0"/>
              <a:t>All sectoral and project portal pages have consistent formatting and layout  </a:t>
            </a:r>
          </a:p>
        </p:txBody>
      </p:sp>
      <p:sp>
        <p:nvSpPr>
          <p:cNvPr id="7" name="TextBox 6">
            <a:extLst>
              <a:ext uri="{FF2B5EF4-FFF2-40B4-BE49-F238E27FC236}">
                <a16:creationId xmlns:a16="http://schemas.microsoft.com/office/drawing/2014/main" id="{7377F06E-8E2A-977B-D8C5-5A2BECFD2AEE}"/>
              </a:ext>
            </a:extLst>
          </p:cNvPr>
          <p:cNvSpPr txBox="1"/>
          <p:nvPr/>
        </p:nvSpPr>
        <p:spPr>
          <a:xfrm>
            <a:off x="5054888" y="6109179"/>
            <a:ext cx="4511709" cy="707886"/>
          </a:xfrm>
          <a:prstGeom prst="rect">
            <a:avLst/>
          </a:prstGeom>
          <a:noFill/>
        </p:spPr>
        <p:txBody>
          <a:bodyPr wrap="square" rtlCol="0">
            <a:spAutoFit/>
          </a:bodyPr>
          <a:lstStyle/>
          <a:p>
            <a:r>
              <a:rPr lang="en-US" sz="1000" dirty="0"/>
              <a:t>Source: </a:t>
            </a:r>
            <a:r>
              <a:rPr lang="en-US" sz="1000" dirty="0">
                <a:hlinkClick r:id="rId9"/>
              </a:rPr>
              <a:t>https://www.usaid.gov/guatemala/programs/national-institutions-strengthening-project</a:t>
            </a:r>
            <a:r>
              <a:rPr lang="en-US" sz="1000" dirty="0"/>
              <a:t> (accessed December 8, 2023); *Note: Only part of the page is depicted here for visual presentation purposes. The full page contains more texts and relevant links.</a:t>
            </a:r>
          </a:p>
        </p:txBody>
      </p:sp>
      <p:sp>
        <p:nvSpPr>
          <p:cNvPr id="12" name="TextBox 11">
            <a:extLst>
              <a:ext uri="{FF2B5EF4-FFF2-40B4-BE49-F238E27FC236}">
                <a16:creationId xmlns:a16="http://schemas.microsoft.com/office/drawing/2014/main" id="{3486B8B3-2C16-4036-8A17-B5AF27D74EB5}"/>
              </a:ext>
            </a:extLst>
          </p:cNvPr>
          <p:cNvSpPr txBox="1"/>
          <p:nvPr/>
        </p:nvSpPr>
        <p:spPr>
          <a:xfrm>
            <a:off x="5697415" y="1523748"/>
            <a:ext cx="3587262" cy="369332"/>
          </a:xfrm>
          <a:prstGeom prst="rect">
            <a:avLst/>
          </a:prstGeom>
          <a:noFill/>
        </p:spPr>
        <p:txBody>
          <a:bodyPr wrap="square" rtlCol="0">
            <a:spAutoFit/>
          </a:bodyPr>
          <a:lstStyle/>
          <a:p>
            <a:r>
              <a:rPr lang="en-US" dirty="0"/>
              <a:t>Project portal page example*</a:t>
            </a:r>
          </a:p>
        </p:txBody>
      </p:sp>
      <p:cxnSp>
        <p:nvCxnSpPr>
          <p:cNvPr id="16" name="Straight Arrow Connector 15">
            <a:extLst>
              <a:ext uri="{FF2B5EF4-FFF2-40B4-BE49-F238E27FC236}">
                <a16:creationId xmlns:a16="http://schemas.microsoft.com/office/drawing/2014/main" id="{4F35C7D1-62B7-7AAF-F4BE-6B170B2309AF}"/>
              </a:ext>
            </a:extLst>
          </p:cNvPr>
          <p:cNvCxnSpPr>
            <a:cxnSpLocks/>
          </p:cNvCxnSpPr>
          <p:nvPr/>
        </p:nvCxnSpPr>
        <p:spPr>
          <a:xfrm flipH="1">
            <a:off x="6096000" y="2682910"/>
            <a:ext cx="48567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7A829DF-C78E-07B5-E3E2-A1F3836E2EAA}"/>
              </a:ext>
            </a:extLst>
          </p:cNvPr>
          <p:cNvCxnSpPr>
            <a:cxnSpLocks/>
          </p:cNvCxnSpPr>
          <p:nvPr/>
        </p:nvCxnSpPr>
        <p:spPr>
          <a:xfrm flipV="1">
            <a:off x="10559143" y="5674659"/>
            <a:ext cx="0" cy="4354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CADC845-B9F8-21DA-F099-B49F10088B2A}"/>
              </a:ext>
            </a:extLst>
          </p:cNvPr>
          <p:cNvSpPr txBox="1"/>
          <p:nvPr/>
        </p:nvSpPr>
        <p:spPr>
          <a:xfrm>
            <a:off x="9726804" y="6119336"/>
            <a:ext cx="1824886" cy="523220"/>
          </a:xfrm>
          <a:prstGeom prst="rect">
            <a:avLst/>
          </a:prstGeom>
          <a:solidFill>
            <a:schemeClr val="bg1"/>
          </a:solidFill>
          <a:ln>
            <a:solidFill>
              <a:srgbClr val="FF0000"/>
            </a:solidFill>
          </a:ln>
        </p:spPr>
        <p:txBody>
          <a:bodyPr wrap="square" rtlCol="0">
            <a:spAutoFit/>
          </a:bodyPr>
          <a:lstStyle/>
          <a:p>
            <a:r>
              <a:rPr lang="en-US" sz="1400" dirty="0"/>
              <a:t>Clear topline project information</a:t>
            </a:r>
          </a:p>
        </p:txBody>
      </p:sp>
      <p:sp>
        <p:nvSpPr>
          <p:cNvPr id="23" name="TextBox 22">
            <a:extLst>
              <a:ext uri="{FF2B5EF4-FFF2-40B4-BE49-F238E27FC236}">
                <a16:creationId xmlns:a16="http://schemas.microsoft.com/office/drawing/2014/main" id="{C9A53886-4CB0-820F-6A83-3D2A065F1557}"/>
              </a:ext>
            </a:extLst>
          </p:cNvPr>
          <p:cNvSpPr txBox="1"/>
          <p:nvPr/>
        </p:nvSpPr>
        <p:spPr>
          <a:xfrm>
            <a:off x="6581670" y="2529021"/>
            <a:ext cx="1788606" cy="307777"/>
          </a:xfrm>
          <a:prstGeom prst="rect">
            <a:avLst/>
          </a:prstGeom>
          <a:solidFill>
            <a:schemeClr val="bg1"/>
          </a:solidFill>
          <a:ln>
            <a:solidFill>
              <a:srgbClr val="FF0000"/>
            </a:solidFill>
          </a:ln>
        </p:spPr>
        <p:txBody>
          <a:bodyPr wrap="square" rtlCol="0">
            <a:spAutoFit/>
          </a:bodyPr>
          <a:lstStyle/>
          <a:p>
            <a:r>
              <a:rPr lang="en-US" sz="1400" dirty="0"/>
              <a:t>Bilingual text option</a:t>
            </a:r>
          </a:p>
        </p:txBody>
      </p:sp>
      <p:cxnSp>
        <p:nvCxnSpPr>
          <p:cNvPr id="24" name="Straight Arrow Connector 23">
            <a:extLst>
              <a:ext uri="{FF2B5EF4-FFF2-40B4-BE49-F238E27FC236}">
                <a16:creationId xmlns:a16="http://schemas.microsoft.com/office/drawing/2014/main" id="{43042163-8D7F-6C9B-DB8B-F6F2965A2EB7}"/>
              </a:ext>
            </a:extLst>
          </p:cNvPr>
          <p:cNvCxnSpPr>
            <a:cxnSpLocks/>
          </p:cNvCxnSpPr>
          <p:nvPr/>
        </p:nvCxnSpPr>
        <p:spPr>
          <a:xfrm>
            <a:off x="10436887" y="2486970"/>
            <a:ext cx="0" cy="39187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DBCC08B-4F1D-9F6B-D97B-0AD86F53581C}"/>
              </a:ext>
            </a:extLst>
          </p:cNvPr>
          <p:cNvSpPr txBox="1"/>
          <p:nvPr/>
        </p:nvSpPr>
        <p:spPr>
          <a:xfrm>
            <a:off x="9284677" y="1601162"/>
            <a:ext cx="2337557" cy="954107"/>
          </a:xfrm>
          <a:prstGeom prst="rect">
            <a:avLst/>
          </a:prstGeom>
          <a:solidFill>
            <a:schemeClr val="bg1"/>
          </a:solidFill>
          <a:ln>
            <a:solidFill>
              <a:srgbClr val="FF0000"/>
            </a:solidFill>
          </a:ln>
        </p:spPr>
        <p:txBody>
          <a:bodyPr wrap="square" rtlCol="0">
            <a:spAutoFit/>
          </a:bodyPr>
          <a:lstStyle/>
          <a:p>
            <a:r>
              <a:rPr lang="en-US" sz="1400" dirty="0"/>
              <a:t>Link to fact sheet PDF with upload date in the title. Fact sheets are provided in English and Spanish</a:t>
            </a:r>
          </a:p>
        </p:txBody>
      </p:sp>
    </p:spTree>
    <p:extLst>
      <p:ext uri="{BB962C8B-B14F-4D97-AF65-F5344CB8AC3E}">
        <p14:creationId xmlns:p14="http://schemas.microsoft.com/office/powerpoint/2010/main" val="279998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10" name="Picture 9" descr="A close-up of a document&#10;&#10;Description automatically generated">
            <a:extLst>
              <a:ext uri="{FF2B5EF4-FFF2-40B4-BE49-F238E27FC236}">
                <a16:creationId xmlns:a16="http://schemas.microsoft.com/office/drawing/2014/main" id="{51AFFF3C-D38B-8092-24DA-2245A5FED0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16112" y="2249194"/>
            <a:ext cx="3556000" cy="4610100"/>
          </a:xfrm>
          <a:prstGeom prst="rect">
            <a:avLst/>
          </a:prstGeom>
          <a:solidFill>
            <a:schemeClr val="bg1"/>
          </a:solidFill>
        </p:spPr>
      </p:pic>
      <p:pic>
        <p:nvPicPr>
          <p:cNvPr id="7" name="Picture 6" descr="A couple of women wearing face masks&#10;&#10;Description automatically generated">
            <a:extLst>
              <a:ext uri="{FF2B5EF4-FFF2-40B4-BE49-F238E27FC236}">
                <a16:creationId xmlns:a16="http://schemas.microsoft.com/office/drawing/2014/main" id="{898B838B-F3F1-5C43-8F87-C27A35D1FEC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1748" y="2266654"/>
            <a:ext cx="3530600" cy="4572000"/>
          </a:xfrm>
          <a:prstGeom prst="rect">
            <a:avLst/>
          </a:prstGeom>
        </p:spPr>
      </p:pic>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500" dirty="0">
                <a:solidFill>
                  <a:srgbClr val="036C9E"/>
                </a:solidFill>
                <a:latin typeface="Myriad Pro SemiCond" panose="020B0503030403020204" pitchFamily="34" charset="0"/>
              </a:rPr>
              <a:t>USAID Guatemala: Fact sheet formatting</a:t>
            </a: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740107"/>
            <a:ext cx="575598" cy="575598"/>
          </a:xfrm>
          <a:prstGeom prst="rect">
            <a:avLst/>
          </a:prstGeom>
        </p:spPr>
      </p:pic>
      <p:sp>
        <p:nvSpPr>
          <p:cNvPr id="11" name="TextBox 10">
            <a:extLst>
              <a:ext uri="{FF2B5EF4-FFF2-40B4-BE49-F238E27FC236}">
                <a16:creationId xmlns:a16="http://schemas.microsoft.com/office/drawing/2014/main" id="{6D4F5A79-14E2-F2DA-47EB-76CB38DC1F88}"/>
              </a:ext>
            </a:extLst>
          </p:cNvPr>
          <p:cNvSpPr txBox="1"/>
          <p:nvPr/>
        </p:nvSpPr>
        <p:spPr>
          <a:xfrm>
            <a:off x="528971" y="1486630"/>
            <a:ext cx="10566173" cy="646331"/>
          </a:xfrm>
          <a:prstGeom prst="rect">
            <a:avLst/>
          </a:prstGeom>
          <a:noFill/>
        </p:spPr>
        <p:txBody>
          <a:bodyPr wrap="square" rtlCol="0">
            <a:spAutoFit/>
          </a:bodyPr>
          <a:lstStyle/>
          <a:p>
            <a:r>
              <a:rPr lang="en-US" dirty="0"/>
              <a:t>USAID Guatemala’s fact sheets employ a standardized formatting, creating consistency across sectoral priorities. The diagram below outlines common elements found in USAID Guatemala project fact sheets</a:t>
            </a:r>
          </a:p>
        </p:txBody>
      </p:sp>
      <p:cxnSp>
        <p:nvCxnSpPr>
          <p:cNvPr id="24" name="Straight Arrow Connector 23">
            <a:extLst>
              <a:ext uri="{FF2B5EF4-FFF2-40B4-BE49-F238E27FC236}">
                <a16:creationId xmlns:a16="http://schemas.microsoft.com/office/drawing/2014/main" id="{43042163-8D7F-6C9B-DB8B-F6F2965A2EB7}"/>
              </a:ext>
            </a:extLst>
          </p:cNvPr>
          <p:cNvCxnSpPr>
            <a:cxnSpLocks/>
          </p:cNvCxnSpPr>
          <p:nvPr/>
        </p:nvCxnSpPr>
        <p:spPr>
          <a:xfrm>
            <a:off x="1423285" y="4426780"/>
            <a:ext cx="65314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F35C7D1-62B7-7AAF-F4BE-6B170B2309AF}"/>
              </a:ext>
            </a:extLst>
          </p:cNvPr>
          <p:cNvCxnSpPr>
            <a:cxnSpLocks/>
          </p:cNvCxnSpPr>
          <p:nvPr/>
        </p:nvCxnSpPr>
        <p:spPr>
          <a:xfrm flipH="1">
            <a:off x="4892536" y="4796112"/>
            <a:ext cx="523526"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CADC845-B9F8-21DA-F099-B49F10088B2A}"/>
              </a:ext>
            </a:extLst>
          </p:cNvPr>
          <p:cNvSpPr txBox="1"/>
          <p:nvPr/>
        </p:nvSpPr>
        <p:spPr>
          <a:xfrm>
            <a:off x="10622986" y="2745418"/>
            <a:ext cx="1178057" cy="738664"/>
          </a:xfrm>
          <a:prstGeom prst="rect">
            <a:avLst/>
          </a:prstGeom>
          <a:solidFill>
            <a:schemeClr val="bg1"/>
          </a:solidFill>
          <a:ln>
            <a:solidFill>
              <a:srgbClr val="FF0000"/>
            </a:solidFill>
          </a:ln>
        </p:spPr>
        <p:txBody>
          <a:bodyPr wrap="square" rtlCol="0">
            <a:spAutoFit/>
          </a:bodyPr>
          <a:lstStyle/>
          <a:p>
            <a:r>
              <a:rPr lang="en-US" sz="1400" dirty="0"/>
              <a:t>Relevant background information</a:t>
            </a:r>
          </a:p>
        </p:txBody>
      </p:sp>
      <p:cxnSp>
        <p:nvCxnSpPr>
          <p:cNvPr id="18" name="Straight Arrow Connector 17">
            <a:extLst>
              <a:ext uri="{FF2B5EF4-FFF2-40B4-BE49-F238E27FC236}">
                <a16:creationId xmlns:a16="http://schemas.microsoft.com/office/drawing/2014/main" id="{A7A829DF-C78E-07B5-E3E2-A1F3836E2EAA}"/>
              </a:ext>
            </a:extLst>
          </p:cNvPr>
          <p:cNvCxnSpPr>
            <a:cxnSpLocks/>
          </p:cNvCxnSpPr>
          <p:nvPr/>
        </p:nvCxnSpPr>
        <p:spPr>
          <a:xfrm flipH="1">
            <a:off x="9936348" y="3102810"/>
            <a:ext cx="68663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5D996FB-E36B-3053-736F-22D2485CC282}"/>
              </a:ext>
            </a:extLst>
          </p:cNvPr>
          <p:cNvCxnSpPr>
            <a:cxnSpLocks/>
          </p:cNvCxnSpPr>
          <p:nvPr/>
        </p:nvCxnSpPr>
        <p:spPr>
          <a:xfrm>
            <a:off x="1423286" y="6003511"/>
            <a:ext cx="65314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304136C-CC89-F10F-C539-3676D05D43A8}"/>
              </a:ext>
            </a:extLst>
          </p:cNvPr>
          <p:cNvSpPr txBox="1"/>
          <p:nvPr/>
        </p:nvSpPr>
        <p:spPr>
          <a:xfrm>
            <a:off x="255902" y="5634179"/>
            <a:ext cx="1310157" cy="738664"/>
          </a:xfrm>
          <a:prstGeom prst="rect">
            <a:avLst/>
          </a:prstGeom>
          <a:solidFill>
            <a:schemeClr val="bg1"/>
          </a:solidFill>
          <a:ln>
            <a:solidFill>
              <a:srgbClr val="FF0000"/>
            </a:solidFill>
          </a:ln>
        </p:spPr>
        <p:txBody>
          <a:bodyPr wrap="square" rtlCol="0">
            <a:spAutoFit/>
          </a:bodyPr>
          <a:lstStyle/>
          <a:p>
            <a:r>
              <a:rPr lang="en-US" sz="1400" dirty="0"/>
              <a:t>Location of project and beneficiaries</a:t>
            </a:r>
          </a:p>
        </p:txBody>
      </p:sp>
      <p:sp>
        <p:nvSpPr>
          <p:cNvPr id="23" name="TextBox 22">
            <a:extLst>
              <a:ext uri="{FF2B5EF4-FFF2-40B4-BE49-F238E27FC236}">
                <a16:creationId xmlns:a16="http://schemas.microsoft.com/office/drawing/2014/main" id="{C9A53886-4CB0-820F-6A83-3D2A065F1557}"/>
              </a:ext>
            </a:extLst>
          </p:cNvPr>
          <p:cNvSpPr txBox="1"/>
          <p:nvPr/>
        </p:nvSpPr>
        <p:spPr>
          <a:xfrm>
            <a:off x="177525" y="4057448"/>
            <a:ext cx="1310157" cy="738664"/>
          </a:xfrm>
          <a:prstGeom prst="rect">
            <a:avLst/>
          </a:prstGeom>
          <a:solidFill>
            <a:schemeClr val="bg1"/>
          </a:solidFill>
          <a:ln>
            <a:solidFill>
              <a:srgbClr val="FF0000"/>
            </a:solidFill>
          </a:ln>
        </p:spPr>
        <p:txBody>
          <a:bodyPr wrap="square" rtlCol="0">
            <a:spAutoFit/>
          </a:bodyPr>
          <a:lstStyle/>
          <a:p>
            <a:r>
              <a:rPr lang="en-US" sz="1400" dirty="0"/>
              <a:t>Project name, duration, and</a:t>
            </a:r>
          </a:p>
          <a:p>
            <a:r>
              <a:rPr lang="en-US" sz="1400" dirty="0"/>
              <a:t>budget</a:t>
            </a:r>
          </a:p>
        </p:txBody>
      </p:sp>
      <p:sp>
        <p:nvSpPr>
          <p:cNvPr id="26" name="TextBox 25">
            <a:extLst>
              <a:ext uri="{FF2B5EF4-FFF2-40B4-BE49-F238E27FC236}">
                <a16:creationId xmlns:a16="http://schemas.microsoft.com/office/drawing/2014/main" id="{1B3E6CFA-4C1C-D781-35BD-512F1DBD8964}"/>
              </a:ext>
            </a:extLst>
          </p:cNvPr>
          <p:cNvSpPr txBox="1"/>
          <p:nvPr/>
        </p:nvSpPr>
        <p:spPr>
          <a:xfrm>
            <a:off x="5239633" y="4534502"/>
            <a:ext cx="1144850" cy="523220"/>
          </a:xfrm>
          <a:prstGeom prst="rect">
            <a:avLst/>
          </a:prstGeom>
          <a:solidFill>
            <a:schemeClr val="bg1"/>
          </a:solidFill>
          <a:ln>
            <a:solidFill>
              <a:srgbClr val="FF0000"/>
            </a:solidFill>
          </a:ln>
        </p:spPr>
        <p:txBody>
          <a:bodyPr wrap="square" rtlCol="0">
            <a:spAutoFit/>
          </a:bodyPr>
          <a:lstStyle/>
          <a:p>
            <a:r>
              <a:rPr lang="en-US" sz="1400" dirty="0"/>
              <a:t>Brief project overview</a:t>
            </a:r>
          </a:p>
        </p:txBody>
      </p:sp>
      <p:sp>
        <p:nvSpPr>
          <p:cNvPr id="25" name="TextBox 24">
            <a:extLst>
              <a:ext uri="{FF2B5EF4-FFF2-40B4-BE49-F238E27FC236}">
                <a16:creationId xmlns:a16="http://schemas.microsoft.com/office/drawing/2014/main" id="{6BFDF22F-6870-FDD9-3D26-A5A004416B4F}"/>
              </a:ext>
            </a:extLst>
          </p:cNvPr>
          <p:cNvSpPr txBox="1"/>
          <p:nvPr/>
        </p:nvSpPr>
        <p:spPr>
          <a:xfrm>
            <a:off x="10622986" y="4134569"/>
            <a:ext cx="842184" cy="523220"/>
          </a:xfrm>
          <a:prstGeom prst="rect">
            <a:avLst/>
          </a:prstGeom>
          <a:solidFill>
            <a:schemeClr val="bg1"/>
          </a:solidFill>
          <a:ln>
            <a:solidFill>
              <a:srgbClr val="FF0000"/>
            </a:solidFill>
          </a:ln>
        </p:spPr>
        <p:txBody>
          <a:bodyPr wrap="square" rtlCol="0">
            <a:spAutoFit/>
          </a:bodyPr>
          <a:lstStyle/>
          <a:p>
            <a:r>
              <a:rPr lang="en-US" sz="1400" dirty="0"/>
              <a:t>Project updates</a:t>
            </a:r>
          </a:p>
        </p:txBody>
      </p:sp>
      <p:cxnSp>
        <p:nvCxnSpPr>
          <p:cNvPr id="27" name="Straight Arrow Connector 26">
            <a:extLst>
              <a:ext uri="{FF2B5EF4-FFF2-40B4-BE49-F238E27FC236}">
                <a16:creationId xmlns:a16="http://schemas.microsoft.com/office/drawing/2014/main" id="{18D3B418-8814-D884-97E1-D6654CA1AFCE}"/>
              </a:ext>
            </a:extLst>
          </p:cNvPr>
          <p:cNvCxnSpPr>
            <a:cxnSpLocks/>
          </p:cNvCxnSpPr>
          <p:nvPr/>
        </p:nvCxnSpPr>
        <p:spPr>
          <a:xfrm flipH="1">
            <a:off x="9936348" y="4396179"/>
            <a:ext cx="68663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7856D50-FED0-7327-9555-A58436D3FEF0}"/>
              </a:ext>
            </a:extLst>
          </p:cNvPr>
          <p:cNvSpPr txBox="1"/>
          <p:nvPr/>
        </p:nvSpPr>
        <p:spPr>
          <a:xfrm>
            <a:off x="5318328" y="5443002"/>
            <a:ext cx="1301844" cy="954107"/>
          </a:xfrm>
          <a:prstGeom prst="rect">
            <a:avLst/>
          </a:prstGeom>
          <a:solidFill>
            <a:schemeClr val="bg1"/>
          </a:solidFill>
          <a:ln>
            <a:solidFill>
              <a:srgbClr val="FF0000"/>
            </a:solidFill>
          </a:ln>
        </p:spPr>
        <p:txBody>
          <a:bodyPr wrap="square" rtlCol="0">
            <a:spAutoFit/>
          </a:bodyPr>
          <a:lstStyle/>
          <a:p>
            <a:r>
              <a:rPr lang="en-US" sz="1400" dirty="0"/>
              <a:t>Implementing partner and contact information</a:t>
            </a:r>
          </a:p>
        </p:txBody>
      </p:sp>
      <p:cxnSp>
        <p:nvCxnSpPr>
          <p:cNvPr id="29" name="Straight Arrow Connector 28">
            <a:extLst>
              <a:ext uri="{FF2B5EF4-FFF2-40B4-BE49-F238E27FC236}">
                <a16:creationId xmlns:a16="http://schemas.microsoft.com/office/drawing/2014/main" id="{6EF4349B-669F-89B7-411F-E57C093723BE}"/>
              </a:ext>
            </a:extLst>
          </p:cNvPr>
          <p:cNvCxnSpPr>
            <a:cxnSpLocks/>
          </p:cNvCxnSpPr>
          <p:nvPr/>
        </p:nvCxnSpPr>
        <p:spPr>
          <a:xfrm>
            <a:off x="6617586" y="5920056"/>
            <a:ext cx="539726"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24FA624-DC04-E943-2E91-8A2A6F1B1C98}"/>
              </a:ext>
            </a:extLst>
          </p:cNvPr>
          <p:cNvSpPr txBox="1"/>
          <p:nvPr/>
        </p:nvSpPr>
        <p:spPr>
          <a:xfrm>
            <a:off x="0" y="6651006"/>
            <a:ext cx="12192000" cy="246221"/>
          </a:xfrm>
          <a:prstGeom prst="rect">
            <a:avLst/>
          </a:prstGeom>
          <a:noFill/>
        </p:spPr>
        <p:txBody>
          <a:bodyPr wrap="square" rtlCol="0">
            <a:spAutoFit/>
          </a:bodyPr>
          <a:lstStyle/>
          <a:p>
            <a:r>
              <a:rPr lang="en-US" sz="1000" b="1" dirty="0"/>
              <a:t>Source</a:t>
            </a:r>
            <a:r>
              <a:rPr lang="en-US" sz="1000" dirty="0"/>
              <a:t>: https://www.usaid.gov/sites/default/files/2023-02/Fact%20Sheet%20English%20-%20RCP%20-%20DGO%20-%202023%2002.2023.pdf (accessed December 8, 2023).</a:t>
            </a:r>
          </a:p>
        </p:txBody>
      </p:sp>
    </p:spTree>
    <p:extLst>
      <p:ext uri="{BB962C8B-B14F-4D97-AF65-F5344CB8AC3E}">
        <p14:creationId xmlns:p14="http://schemas.microsoft.com/office/powerpoint/2010/main" val="159534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USAID Guatemala: Localization</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6" name="TextBox 5">
            <a:extLst>
              <a:ext uri="{FF2B5EF4-FFF2-40B4-BE49-F238E27FC236}">
                <a16:creationId xmlns:a16="http://schemas.microsoft.com/office/drawing/2014/main" id="{4031B9CA-D071-6DCC-862A-898E40B67098}"/>
              </a:ext>
            </a:extLst>
          </p:cNvPr>
          <p:cNvSpPr txBox="1"/>
          <p:nvPr/>
        </p:nvSpPr>
        <p:spPr>
          <a:xfrm>
            <a:off x="494478" y="1472405"/>
            <a:ext cx="11203043" cy="5093702"/>
          </a:xfrm>
          <a:prstGeom prst="rect">
            <a:avLst/>
          </a:prstGeom>
          <a:noFill/>
        </p:spPr>
        <p:txBody>
          <a:bodyPr wrap="square">
            <a:spAutoFit/>
          </a:bodyPr>
          <a:lstStyle/>
          <a:p>
            <a:pPr algn="l" fontAlgn="base"/>
            <a:r>
              <a:rPr lang="en-US" sz="2100" b="1" i="0" dirty="0">
                <a:solidFill>
                  <a:srgbClr val="000000"/>
                </a:solidFill>
                <a:effectLst/>
              </a:rPr>
              <a:t>USAID Guatemala has a dedicated "</a:t>
            </a:r>
            <a:r>
              <a:rPr lang="en-US" sz="2100" b="1" i="0" dirty="0">
                <a:solidFill>
                  <a:srgbClr val="000000"/>
                </a:solidFill>
                <a:effectLst/>
                <a:hlinkClick r:id="rId7" tooltip="https://www.usaid.gov/guatemala/our-approach/localization"/>
              </a:rPr>
              <a:t>Localization</a:t>
            </a:r>
            <a:r>
              <a:rPr lang="en-US" sz="2100" b="1" i="0" dirty="0">
                <a:solidFill>
                  <a:srgbClr val="000000"/>
                </a:solidFill>
                <a:effectLst/>
              </a:rPr>
              <a:t>" page</a:t>
            </a:r>
            <a:r>
              <a:rPr lang="en-US" sz="2100" b="0" i="0" dirty="0">
                <a:solidFill>
                  <a:srgbClr val="000000"/>
                </a:solidFill>
                <a:effectLst/>
              </a:rPr>
              <a:t> at the bottom of the site's "</a:t>
            </a:r>
            <a:r>
              <a:rPr lang="en-US" sz="2100" b="0" i="0" dirty="0">
                <a:solidFill>
                  <a:srgbClr val="000000"/>
                </a:solidFill>
                <a:effectLst/>
                <a:hlinkClick r:id="rId8" tooltip="https://www.usaid.gov/guatemala/our-approach"/>
              </a:rPr>
              <a:t>Our Approach</a:t>
            </a:r>
            <a:r>
              <a:rPr lang="en-US" sz="2100" b="0" i="0" dirty="0">
                <a:solidFill>
                  <a:srgbClr val="000000"/>
                </a:solidFill>
                <a:effectLst/>
              </a:rPr>
              <a:t>" page. This page provides links to different aspects of the mission’s localization agenda, including:</a:t>
            </a:r>
          </a:p>
          <a:p>
            <a:pPr algn="l" fontAlgn="base"/>
            <a:endParaRPr lang="en-US" sz="1000" b="0" i="0" dirty="0">
              <a:solidFill>
                <a:srgbClr val="000000"/>
              </a:solidFill>
              <a:effectLst/>
            </a:endParaRPr>
          </a:p>
          <a:p>
            <a:pPr marL="342900" indent="-342900" algn="l" fontAlgn="base">
              <a:buFont typeface="Arial" panose="020B0604020202020204" pitchFamily="34" charset="0"/>
              <a:buChar char="•"/>
            </a:pPr>
            <a:r>
              <a:rPr lang="en-US" sz="2100" b="0" i="0" dirty="0">
                <a:solidFill>
                  <a:srgbClr val="000000"/>
                </a:solidFill>
                <a:effectLst/>
                <a:hlinkClick r:id="rId9" tooltip="https://www.usaid.gov/guatemala/our-approach/localization/centroamerica-local"/>
              </a:rPr>
              <a:t>Centroamerica Local</a:t>
            </a:r>
            <a:r>
              <a:rPr lang="en-US" sz="2100" b="0" i="0" dirty="0">
                <a:solidFill>
                  <a:srgbClr val="000000"/>
                </a:solidFill>
                <a:effectLst/>
              </a:rPr>
              <a:t>, a regional initiative to support locally-led development and reduce irregular migration</a:t>
            </a:r>
          </a:p>
          <a:p>
            <a:pPr marL="800100" lvl="1" indent="-342900" fontAlgn="base">
              <a:buFont typeface="Courier New" panose="02070309020205020404" pitchFamily="49" charset="0"/>
              <a:buChar char="o"/>
            </a:pPr>
            <a:r>
              <a:rPr lang="en-US" sz="2100" b="0" i="0" dirty="0">
                <a:solidFill>
                  <a:srgbClr val="000000"/>
                </a:solidFill>
                <a:effectLst/>
              </a:rPr>
              <a:t>The page offers their fact sheet translated into </a:t>
            </a:r>
            <a:r>
              <a:rPr lang="en-US" sz="2100" b="0" i="0" dirty="0">
                <a:solidFill>
                  <a:srgbClr val="000000"/>
                </a:solidFill>
                <a:effectLst/>
                <a:hlinkClick r:id="rId10"/>
              </a:rPr>
              <a:t>Español</a:t>
            </a:r>
            <a:r>
              <a:rPr lang="en-US" sz="2100" b="0" i="0" dirty="0">
                <a:solidFill>
                  <a:srgbClr val="000000"/>
                </a:solidFill>
                <a:effectLst/>
              </a:rPr>
              <a:t> / </a:t>
            </a:r>
            <a:r>
              <a:rPr lang="en-US" sz="2100" b="0" i="0" dirty="0">
                <a:solidFill>
                  <a:srgbClr val="000000"/>
                </a:solidFill>
                <a:effectLst/>
                <a:hlinkClick r:id="rId11"/>
              </a:rPr>
              <a:t>Ixil</a:t>
            </a:r>
            <a:r>
              <a:rPr lang="en-US" sz="2100" b="0" i="0" dirty="0">
                <a:solidFill>
                  <a:srgbClr val="000000"/>
                </a:solidFill>
                <a:effectLst/>
              </a:rPr>
              <a:t> / </a:t>
            </a:r>
            <a:r>
              <a:rPr lang="en-US" sz="2100" b="0" i="0" dirty="0">
                <a:solidFill>
                  <a:srgbClr val="000000"/>
                </a:solidFill>
                <a:effectLst/>
                <a:hlinkClick r:id="rId12"/>
              </a:rPr>
              <a:t>K'iche'</a:t>
            </a:r>
            <a:r>
              <a:rPr lang="en-US" sz="2100" b="0" i="0" dirty="0">
                <a:solidFill>
                  <a:srgbClr val="000000"/>
                </a:solidFill>
                <a:effectLst/>
              </a:rPr>
              <a:t> / </a:t>
            </a:r>
            <a:r>
              <a:rPr lang="en-US" sz="2100" b="0" i="0" dirty="0">
                <a:solidFill>
                  <a:srgbClr val="000000"/>
                </a:solidFill>
                <a:effectLst/>
                <a:hlinkClick r:id="rId13"/>
              </a:rPr>
              <a:t>Mam</a:t>
            </a:r>
            <a:r>
              <a:rPr lang="en-US" sz="2100" b="0" i="0" dirty="0">
                <a:solidFill>
                  <a:srgbClr val="000000"/>
                </a:solidFill>
                <a:effectLst/>
              </a:rPr>
              <a:t> / </a:t>
            </a:r>
            <a:r>
              <a:rPr lang="en-US" sz="2100" b="0" i="0" dirty="0">
                <a:solidFill>
                  <a:srgbClr val="000000"/>
                </a:solidFill>
                <a:effectLst/>
                <a:hlinkClick r:id="rId14"/>
              </a:rPr>
              <a:t>Q'eqchi’</a:t>
            </a:r>
            <a:r>
              <a:rPr lang="en-US" sz="2100" b="0" i="0" dirty="0">
                <a:solidFill>
                  <a:srgbClr val="000000"/>
                </a:solidFill>
                <a:effectLst/>
              </a:rPr>
              <a:t> </a:t>
            </a:r>
          </a:p>
          <a:p>
            <a:pPr marL="342900" indent="-342900" algn="l" fontAlgn="base">
              <a:buFont typeface="Arial" panose="020B0604020202020204" pitchFamily="34" charset="0"/>
              <a:buChar char="•"/>
            </a:pPr>
            <a:r>
              <a:rPr lang="en-US" sz="2100" b="0" i="0" dirty="0">
                <a:solidFill>
                  <a:srgbClr val="000000"/>
                </a:solidFill>
                <a:effectLst/>
              </a:rPr>
              <a:t>USAID Guatemala's </a:t>
            </a:r>
            <a:r>
              <a:rPr lang="en-US" sz="2100" b="0" i="0" dirty="0">
                <a:solidFill>
                  <a:srgbClr val="000000"/>
                </a:solidFill>
                <a:effectLst/>
                <a:hlinkClick r:id="rId15" tooltip="https://www.usaid.gov/guatemala/our-approach/localization/framework"/>
              </a:rPr>
              <a:t>three-pillar localization framework</a:t>
            </a:r>
            <a:r>
              <a:rPr lang="en-US" sz="2100" b="0" i="0" dirty="0">
                <a:solidFill>
                  <a:srgbClr val="000000"/>
                </a:solidFill>
                <a:effectLst/>
              </a:rPr>
              <a:t>:</a:t>
            </a:r>
          </a:p>
          <a:p>
            <a:pPr marL="914400" lvl="1" indent="-457200" fontAlgn="base">
              <a:buFont typeface="+mj-lt"/>
              <a:buAutoNum type="arabicPeriod"/>
            </a:pPr>
            <a:r>
              <a:rPr lang="en-US" sz="2100" b="0" i="1" dirty="0">
                <a:solidFill>
                  <a:srgbClr val="000000"/>
                </a:solidFill>
                <a:effectLst/>
              </a:rPr>
              <a:t>Advancing Local Leadership of Guatemala's Development Agenda</a:t>
            </a:r>
            <a:r>
              <a:rPr lang="en-US" sz="2100" b="0" i="0" dirty="0">
                <a:solidFill>
                  <a:srgbClr val="000000"/>
                </a:solidFill>
                <a:effectLst/>
              </a:rPr>
              <a:t> </a:t>
            </a:r>
            <a:endParaRPr lang="en-US" sz="2100" b="0" i="0" dirty="0">
              <a:solidFill>
                <a:srgbClr val="242424"/>
              </a:solidFill>
              <a:effectLst/>
            </a:endParaRPr>
          </a:p>
          <a:p>
            <a:pPr marL="914400" lvl="1" indent="-457200" fontAlgn="base">
              <a:buFont typeface="+mj-lt"/>
              <a:buAutoNum type="arabicPeriod"/>
            </a:pPr>
            <a:r>
              <a:rPr lang="en-US" sz="2100" b="0" i="1" dirty="0">
                <a:solidFill>
                  <a:srgbClr val="000000"/>
                </a:solidFill>
                <a:effectLst/>
              </a:rPr>
              <a:t>Expanding and Diversifying Engagement</a:t>
            </a:r>
            <a:endParaRPr lang="en-US" sz="2100" b="0" i="0" dirty="0">
              <a:solidFill>
                <a:srgbClr val="242424"/>
              </a:solidFill>
              <a:effectLst/>
            </a:endParaRPr>
          </a:p>
          <a:p>
            <a:pPr marL="914400" lvl="1" indent="-457200" fontAlgn="base">
              <a:buFont typeface="+mj-lt"/>
              <a:buAutoNum type="arabicPeriod"/>
            </a:pPr>
            <a:r>
              <a:rPr lang="en-US" sz="2100" b="0" i="1" dirty="0">
                <a:solidFill>
                  <a:srgbClr val="000000"/>
                </a:solidFill>
                <a:effectLst/>
              </a:rPr>
              <a:t>Strengthening Capacity for Localization</a:t>
            </a:r>
            <a:endParaRPr lang="en-US" sz="2100" dirty="0">
              <a:solidFill>
                <a:srgbClr val="242424"/>
              </a:solidFill>
            </a:endParaRPr>
          </a:p>
          <a:p>
            <a:pPr marL="1257300" lvl="2" indent="-342900" fontAlgn="base">
              <a:buFont typeface="Courier New" panose="02070309020205020404" pitchFamily="49" charset="0"/>
              <a:buChar char="o"/>
            </a:pPr>
            <a:r>
              <a:rPr lang="en-US" sz="2100" b="0" i="0" dirty="0">
                <a:solidFill>
                  <a:srgbClr val="000000"/>
                </a:solidFill>
                <a:effectLst/>
              </a:rPr>
              <a:t>Along with expanding on each of these pillars, the page also provides: </a:t>
            </a:r>
          </a:p>
          <a:p>
            <a:pPr marL="1714500" lvl="3" indent="-342900" fontAlgn="base">
              <a:buFont typeface="Wingdings" pitchFamily="2" charset="2"/>
              <a:buChar char="§"/>
            </a:pPr>
            <a:r>
              <a:rPr lang="en-US" sz="2100" b="0" i="0" dirty="0">
                <a:solidFill>
                  <a:srgbClr val="000000"/>
                </a:solidFill>
                <a:effectLst/>
              </a:rPr>
              <a:t>Six guiding principles for localization work</a:t>
            </a:r>
          </a:p>
          <a:p>
            <a:pPr marL="1714500" lvl="3" indent="-342900" fontAlgn="base">
              <a:buFont typeface="Wingdings" pitchFamily="2" charset="2"/>
              <a:buChar char="§"/>
            </a:pPr>
            <a:r>
              <a:rPr lang="en-US" sz="2100" b="0" i="0" dirty="0">
                <a:solidFill>
                  <a:srgbClr val="000000"/>
                </a:solidFill>
                <a:effectLst/>
              </a:rPr>
              <a:t>Five implementation mechanisms of the localization strategy</a:t>
            </a:r>
          </a:p>
          <a:p>
            <a:pPr marL="342900" indent="-342900" algn="l" fontAlgn="base">
              <a:buFont typeface="Arial" panose="020B0604020202020204" pitchFamily="34" charset="0"/>
              <a:buChar char="•"/>
            </a:pPr>
            <a:r>
              <a:rPr lang="en-US" sz="2100" b="0" i="0" dirty="0">
                <a:solidFill>
                  <a:srgbClr val="000000"/>
                </a:solidFill>
                <a:effectLst/>
                <a:hlinkClick r:id="rId16" tooltip="https://www.usaid.gov/guatemala/our-approach/localization/results"/>
              </a:rPr>
              <a:t>Localization Results</a:t>
            </a:r>
            <a:r>
              <a:rPr lang="en-US" sz="2100" b="0" i="0" dirty="0">
                <a:solidFill>
                  <a:srgbClr val="000000"/>
                </a:solidFill>
                <a:effectLst/>
              </a:rPr>
              <a:t>, highlighting local partners and the impact of their work</a:t>
            </a:r>
          </a:p>
          <a:p>
            <a:pPr marL="800100" lvl="1" indent="-342900" fontAlgn="base">
              <a:buFont typeface="Courier New" panose="02070309020205020404" pitchFamily="49" charset="0"/>
              <a:buChar char="o"/>
            </a:pPr>
            <a:r>
              <a:rPr lang="en-US" sz="2100" b="1" dirty="0">
                <a:solidFill>
                  <a:srgbClr val="000000"/>
                </a:solidFill>
              </a:rPr>
              <a:t>In 2022, USAID Guatemala obligated $27m to six local partners</a:t>
            </a:r>
            <a:endParaRPr lang="en-US" sz="2100" b="1" i="0" dirty="0">
              <a:solidFill>
                <a:srgbClr val="000000"/>
              </a:solidFill>
              <a:effectLst/>
            </a:endParaRPr>
          </a:p>
        </p:txBody>
      </p:sp>
    </p:spTree>
    <p:extLst>
      <p:ext uri="{BB962C8B-B14F-4D97-AF65-F5344CB8AC3E}">
        <p14:creationId xmlns:p14="http://schemas.microsoft.com/office/powerpoint/2010/main" val="3151649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USAID Guatemala: Local Partners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6" name="TextBox 5">
            <a:extLst>
              <a:ext uri="{FF2B5EF4-FFF2-40B4-BE49-F238E27FC236}">
                <a16:creationId xmlns:a16="http://schemas.microsoft.com/office/drawing/2014/main" id="{4031B9CA-D071-6DCC-862A-898E40B67098}"/>
              </a:ext>
            </a:extLst>
          </p:cNvPr>
          <p:cNvSpPr txBox="1"/>
          <p:nvPr/>
        </p:nvSpPr>
        <p:spPr>
          <a:xfrm>
            <a:off x="262602" y="1472405"/>
            <a:ext cx="11755227" cy="5478423"/>
          </a:xfrm>
          <a:prstGeom prst="rect">
            <a:avLst/>
          </a:prstGeom>
          <a:noFill/>
        </p:spPr>
        <p:txBody>
          <a:bodyPr wrap="square">
            <a:spAutoFit/>
          </a:bodyPr>
          <a:lstStyle/>
          <a:p>
            <a:pPr algn="l" fontAlgn="base"/>
            <a:r>
              <a:rPr lang="en-US" sz="2100" i="0" dirty="0">
                <a:solidFill>
                  <a:srgbClr val="000000"/>
                </a:solidFill>
                <a:effectLst/>
              </a:rPr>
              <a:t>USAID Guatemala lists the following local partners* on their “</a:t>
            </a:r>
            <a:r>
              <a:rPr lang="en-US" sz="2100" i="0" dirty="0">
                <a:solidFill>
                  <a:srgbClr val="000000"/>
                </a:solidFill>
                <a:effectLst/>
                <a:hlinkClick r:id="rId7"/>
              </a:rPr>
              <a:t>Localization Results</a:t>
            </a:r>
            <a:r>
              <a:rPr lang="en-US" sz="2100" i="0" dirty="0">
                <a:solidFill>
                  <a:srgbClr val="000000"/>
                </a:solidFill>
                <a:effectLst/>
              </a:rPr>
              <a:t>” page:</a:t>
            </a:r>
          </a:p>
          <a:p>
            <a:pPr marL="342900" indent="-342900" fontAlgn="base">
              <a:buFont typeface="Arial" panose="020B0604020202020204" pitchFamily="34" charset="0"/>
              <a:buChar char="•"/>
            </a:pPr>
            <a:r>
              <a:rPr lang="en-US" sz="1700" i="1" dirty="0">
                <a:solidFill>
                  <a:srgbClr val="000000"/>
                </a:solidFill>
                <a:effectLst/>
              </a:rPr>
              <a:t>El Refugio de la Niñez </a:t>
            </a:r>
            <a:r>
              <a:rPr lang="en-US" sz="1700" i="0" dirty="0">
                <a:solidFill>
                  <a:srgbClr val="000000"/>
                </a:solidFill>
                <a:effectLst/>
              </a:rPr>
              <a:t>- Protection of Trafficking in Persons Victims and Unaccompanied Migrant Children (UAC) Project </a:t>
            </a:r>
          </a:p>
          <a:p>
            <a:pPr marL="342900" indent="-342900" fontAlgn="base">
              <a:buFont typeface="Arial" panose="020B0604020202020204" pitchFamily="34" charset="0"/>
              <a:buChar char="•"/>
            </a:pPr>
            <a:r>
              <a:rPr lang="en-US" sz="1700" i="1" dirty="0" err="1">
                <a:solidFill>
                  <a:srgbClr val="000000"/>
                </a:solidFill>
                <a:effectLst/>
              </a:rPr>
              <a:t>Fundacion</a:t>
            </a:r>
            <a:r>
              <a:rPr lang="en-US" sz="1700" i="1" dirty="0">
                <a:solidFill>
                  <a:srgbClr val="000000"/>
                </a:solidFill>
                <a:effectLst/>
              </a:rPr>
              <a:t> </a:t>
            </a:r>
            <a:r>
              <a:rPr lang="en-US" sz="1700" i="1" dirty="0" err="1">
                <a:solidFill>
                  <a:srgbClr val="000000"/>
                </a:solidFill>
                <a:effectLst/>
              </a:rPr>
              <a:t>Crisalida</a:t>
            </a:r>
            <a:r>
              <a:rPr lang="en-US" sz="1700" i="1" dirty="0">
                <a:solidFill>
                  <a:srgbClr val="000000"/>
                </a:solidFill>
                <a:effectLst/>
              </a:rPr>
              <a:t>/Glasswing International  </a:t>
            </a:r>
            <a:r>
              <a:rPr lang="en-US" sz="1700" i="0" dirty="0">
                <a:solidFill>
                  <a:srgbClr val="000000"/>
                </a:solidFill>
                <a:effectLst/>
              </a:rPr>
              <a:t>- Gen Now Youth Impact Leaders Initiative Project</a:t>
            </a:r>
          </a:p>
          <a:p>
            <a:pPr marL="342900" indent="-342900" fontAlgn="base">
              <a:buFont typeface="Arial" panose="020B0604020202020204" pitchFamily="34" charset="0"/>
              <a:buChar char="•"/>
            </a:pPr>
            <a:r>
              <a:rPr lang="en-US" sz="1700" i="1" dirty="0">
                <a:solidFill>
                  <a:srgbClr val="000000"/>
                </a:solidFill>
                <a:effectLst/>
              </a:rPr>
              <a:t>Agropecuaria Popoyán </a:t>
            </a:r>
            <a:r>
              <a:rPr lang="en-US" sz="1700" i="0" dirty="0">
                <a:solidFill>
                  <a:srgbClr val="000000"/>
                </a:solidFill>
                <a:effectLst/>
              </a:rPr>
              <a:t>- Guatemala Innovative Solutions for Agricultural Value Chains Project</a:t>
            </a:r>
          </a:p>
          <a:p>
            <a:pPr marL="342900" indent="-342900" fontAlgn="base">
              <a:buFont typeface="Arial" panose="020B0604020202020204" pitchFamily="34" charset="0"/>
              <a:buChar char="•"/>
            </a:pPr>
            <a:r>
              <a:rPr lang="en-US" sz="1700" i="1" dirty="0">
                <a:solidFill>
                  <a:srgbClr val="000000"/>
                </a:solidFill>
                <a:effectLst/>
              </a:rPr>
              <a:t>Pan American Social Marketing Organization (PASMO)</a:t>
            </a:r>
            <a:r>
              <a:rPr lang="en-US" sz="1700" b="1" i="0" dirty="0">
                <a:solidFill>
                  <a:srgbClr val="000000"/>
                </a:solidFill>
                <a:effectLst/>
              </a:rPr>
              <a:t> </a:t>
            </a:r>
            <a:r>
              <a:rPr lang="en-US" sz="1700" i="0" dirty="0">
                <a:solidFill>
                  <a:srgbClr val="000000"/>
                </a:solidFill>
                <a:effectLst/>
              </a:rPr>
              <a:t>- HIV Prevention for High Risk Individuals Project</a:t>
            </a:r>
          </a:p>
          <a:p>
            <a:pPr marL="342900" indent="-342900" fontAlgn="base">
              <a:buFont typeface="Arial" panose="020B0604020202020204" pitchFamily="34" charset="0"/>
              <a:buChar char="•"/>
            </a:pPr>
            <a:r>
              <a:rPr lang="en-US" sz="1700" i="1" dirty="0">
                <a:solidFill>
                  <a:srgbClr val="000000"/>
                </a:solidFill>
                <a:effectLst/>
              </a:rPr>
              <a:t>Fundación para la Alimentación y </a:t>
            </a:r>
            <a:r>
              <a:rPr lang="en-US" sz="1700" i="1" dirty="0" err="1">
                <a:solidFill>
                  <a:srgbClr val="000000"/>
                </a:solidFill>
                <a:effectLst/>
              </a:rPr>
              <a:t>Nutricion</a:t>
            </a:r>
            <a:r>
              <a:rPr lang="en-US" sz="1700" i="1" dirty="0">
                <a:solidFill>
                  <a:srgbClr val="000000"/>
                </a:solidFill>
                <a:effectLst/>
              </a:rPr>
              <a:t> de </a:t>
            </a:r>
            <a:r>
              <a:rPr lang="en-US" sz="1700" i="1" dirty="0" err="1">
                <a:solidFill>
                  <a:srgbClr val="000000"/>
                </a:solidFill>
                <a:effectLst/>
              </a:rPr>
              <a:t>Centroamerica</a:t>
            </a:r>
            <a:r>
              <a:rPr lang="en-US" sz="1700" i="1" dirty="0">
                <a:solidFill>
                  <a:srgbClr val="000000"/>
                </a:solidFill>
                <a:effectLst/>
              </a:rPr>
              <a:t> y Panama (FANCAP)</a:t>
            </a:r>
            <a:r>
              <a:rPr lang="en-US" sz="1700" b="1" i="0" dirty="0">
                <a:solidFill>
                  <a:srgbClr val="000000"/>
                </a:solidFill>
                <a:effectLst/>
              </a:rPr>
              <a:t> </a:t>
            </a:r>
            <a:r>
              <a:rPr lang="en-US" sz="1700" i="0" dirty="0">
                <a:solidFill>
                  <a:srgbClr val="000000"/>
                </a:solidFill>
                <a:effectLst/>
              </a:rPr>
              <a:t>- Sustainable HIV Response in Central America Project</a:t>
            </a:r>
          </a:p>
          <a:p>
            <a:pPr marL="342900" indent="-342900" fontAlgn="base">
              <a:buFont typeface="Arial" panose="020B0604020202020204" pitchFamily="34" charset="0"/>
              <a:buChar char="•"/>
            </a:pPr>
            <a:r>
              <a:rPr lang="en-US" sz="1700" i="1" dirty="0">
                <a:solidFill>
                  <a:srgbClr val="000000"/>
                </a:solidFill>
                <a:effectLst/>
              </a:rPr>
              <a:t>Federation of Agricultural Cooperatives of Coffee Producers of Guatemala (FEDECOCAGUA) </a:t>
            </a:r>
            <a:r>
              <a:rPr lang="en-US" sz="1700" i="0" dirty="0">
                <a:solidFill>
                  <a:srgbClr val="000000"/>
                </a:solidFill>
                <a:effectLst/>
              </a:rPr>
              <a:t>- Coffee Value Chains Project</a:t>
            </a:r>
          </a:p>
          <a:p>
            <a:pPr marL="342900" indent="-342900" fontAlgn="base">
              <a:buFont typeface="Arial" panose="020B0604020202020204" pitchFamily="34" charset="0"/>
              <a:buChar char="•"/>
            </a:pPr>
            <a:r>
              <a:rPr lang="en-US" sz="1700" i="1" dirty="0" err="1">
                <a:solidFill>
                  <a:srgbClr val="000000"/>
                </a:solidFill>
                <a:effectLst/>
              </a:rPr>
              <a:t>Mancomunidad</a:t>
            </a:r>
            <a:r>
              <a:rPr lang="en-US" sz="1700" i="1" dirty="0">
                <a:solidFill>
                  <a:srgbClr val="000000"/>
                </a:solidFill>
                <a:effectLst/>
              </a:rPr>
              <a:t> de </a:t>
            </a:r>
            <a:r>
              <a:rPr lang="en-US" sz="1700" i="1" dirty="0" err="1">
                <a:solidFill>
                  <a:srgbClr val="000000"/>
                </a:solidFill>
                <a:effectLst/>
              </a:rPr>
              <a:t>Municipios</a:t>
            </a:r>
            <a:r>
              <a:rPr lang="en-US" sz="1700" i="1" dirty="0">
                <a:solidFill>
                  <a:srgbClr val="000000"/>
                </a:solidFill>
                <a:effectLst/>
              </a:rPr>
              <a:t> de la Cuenca del Río Naranjo (</a:t>
            </a:r>
            <a:r>
              <a:rPr lang="en-US" sz="1700" i="1" dirty="0" err="1">
                <a:solidFill>
                  <a:srgbClr val="000000"/>
                </a:solidFill>
                <a:effectLst/>
              </a:rPr>
              <a:t>Mancuerna</a:t>
            </a:r>
            <a:r>
              <a:rPr lang="en-US" sz="1700" i="1" dirty="0">
                <a:solidFill>
                  <a:srgbClr val="000000"/>
                </a:solidFill>
                <a:effectLst/>
              </a:rPr>
              <a:t>)</a:t>
            </a:r>
            <a:r>
              <a:rPr lang="en-US" sz="1700" i="0" dirty="0">
                <a:solidFill>
                  <a:srgbClr val="000000"/>
                </a:solidFill>
                <a:effectLst/>
              </a:rPr>
              <a:t> - Water Quality Improvement and Institutional Strengthening of the </a:t>
            </a:r>
            <a:r>
              <a:rPr lang="en-US" sz="1700" i="0" dirty="0" err="1">
                <a:solidFill>
                  <a:srgbClr val="000000"/>
                </a:solidFill>
                <a:effectLst/>
              </a:rPr>
              <a:t>Mancomunidad</a:t>
            </a:r>
            <a:r>
              <a:rPr lang="en-US" sz="1700" i="0" dirty="0">
                <a:solidFill>
                  <a:srgbClr val="000000"/>
                </a:solidFill>
                <a:effectLst/>
              </a:rPr>
              <a:t> de la Cuenca del Río Naranjo</a:t>
            </a:r>
          </a:p>
          <a:p>
            <a:pPr marL="342900" indent="-342900" fontAlgn="base">
              <a:buFont typeface="Arial" panose="020B0604020202020204" pitchFamily="34" charset="0"/>
              <a:buChar char="•"/>
            </a:pPr>
            <a:r>
              <a:rPr lang="en-US" sz="1700" i="1" dirty="0">
                <a:solidFill>
                  <a:srgbClr val="000000"/>
                </a:solidFill>
                <a:effectLst/>
              </a:rPr>
              <a:t>Fundación Sergio </a:t>
            </a:r>
            <a:r>
              <a:rPr lang="en-US" sz="1700" i="1" dirty="0" err="1">
                <a:solidFill>
                  <a:srgbClr val="000000"/>
                </a:solidFill>
                <a:effectLst/>
              </a:rPr>
              <a:t>Paiz</a:t>
            </a:r>
            <a:r>
              <a:rPr lang="en-US" sz="1700" i="1" dirty="0">
                <a:solidFill>
                  <a:srgbClr val="000000"/>
                </a:solidFill>
                <a:effectLst/>
              </a:rPr>
              <a:t> Andrade (FUNSEPA)</a:t>
            </a:r>
            <a:r>
              <a:rPr lang="en-US" sz="1700" i="0" dirty="0">
                <a:solidFill>
                  <a:srgbClr val="000000"/>
                </a:solidFill>
                <a:effectLst/>
              </a:rPr>
              <a:t> - Safe Return to School Activity</a:t>
            </a:r>
            <a:endParaRPr lang="en-US" sz="1900" b="1" dirty="0">
              <a:solidFill>
                <a:srgbClr val="000000"/>
              </a:solidFill>
            </a:endParaRPr>
          </a:p>
          <a:p>
            <a:pPr fontAlgn="base">
              <a:spcBef>
                <a:spcPts val="600"/>
              </a:spcBef>
            </a:pPr>
            <a:r>
              <a:rPr lang="en-US" sz="2100" b="1" dirty="0">
                <a:solidFill>
                  <a:srgbClr val="000000"/>
                </a:solidFill>
                <a:effectLst/>
              </a:rPr>
              <a:t>Some “local” organizations on the USAID Guatemala site are not publicly disclosed in the USAID Localization dataset or are categorized differently</a:t>
            </a:r>
            <a:r>
              <a:rPr lang="en-US" sz="2100" dirty="0">
                <a:solidFill>
                  <a:srgbClr val="000000"/>
                </a:solidFill>
                <a:effectLst/>
              </a:rPr>
              <a:t>:</a:t>
            </a:r>
          </a:p>
          <a:p>
            <a:pPr marL="285750" indent="-285750" fontAlgn="base">
              <a:buFont typeface="Arial" panose="020B0604020202020204" pitchFamily="34" charset="0"/>
              <a:buChar char="•"/>
            </a:pPr>
            <a:r>
              <a:rPr lang="en-US" sz="1550" i="1" dirty="0" err="1">
                <a:solidFill>
                  <a:srgbClr val="000000"/>
                </a:solidFill>
                <a:effectLst/>
              </a:rPr>
              <a:t>Fundacion</a:t>
            </a:r>
            <a:r>
              <a:rPr lang="en-US" sz="1550" i="1" dirty="0">
                <a:solidFill>
                  <a:srgbClr val="000000"/>
                </a:solidFill>
                <a:effectLst/>
              </a:rPr>
              <a:t> </a:t>
            </a:r>
            <a:r>
              <a:rPr lang="en-US" sz="1550" i="1" dirty="0" err="1">
                <a:solidFill>
                  <a:srgbClr val="000000"/>
                </a:solidFill>
                <a:effectLst/>
              </a:rPr>
              <a:t>Crisalida</a:t>
            </a:r>
            <a:r>
              <a:rPr lang="en-US" sz="1550" i="1" dirty="0">
                <a:solidFill>
                  <a:srgbClr val="000000"/>
                </a:solidFill>
                <a:effectLst/>
              </a:rPr>
              <a:t>/</a:t>
            </a:r>
            <a:r>
              <a:rPr lang="en-US" sz="1550" i="1" dirty="0" err="1">
                <a:solidFill>
                  <a:srgbClr val="000000"/>
                </a:solidFill>
                <a:effectLst/>
              </a:rPr>
              <a:t>Glasswing</a:t>
            </a:r>
            <a:r>
              <a:rPr lang="en-US" sz="1550" i="1" dirty="0">
                <a:solidFill>
                  <a:srgbClr val="000000"/>
                </a:solidFill>
                <a:effectLst/>
              </a:rPr>
              <a:t> International </a:t>
            </a:r>
            <a:r>
              <a:rPr lang="en-US" sz="1550" dirty="0">
                <a:solidFill>
                  <a:srgbClr val="000000"/>
                </a:solidFill>
                <a:effectLst/>
              </a:rPr>
              <a:t>is labeled in the USAID dataset as “Not local”</a:t>
            </a:r>
          </a:p>
          <a:p>
            <a:pPr marL="285750" indent="-285750" fontAlgn="base">
              <a:buFont typeface="Arial" panose="020B0604020202020204" pitchFamily="34" charset="0"/>
              <a:buChar char="•"/>
            </a:pPr>
            <a:r>
              <a:rPr lang="en-US" sz="1550" i="1" dirty="0" err="1">
                <a:solidFill>
                  <a:srgbClr val="000000"/>
                </a:solidFill>
                <a:effectLst/>
              </a:rPr>
              <a:t>Mancomunidad</a:t>
            </a:r>
            <a:r>
              <a:rPr lang="en-US" sz="1550" i="1" dirty="0">
                <a:solidFill>
                  <a:srgbClr val="000000"/>
                </a:solidFill>
                <a:effectLst/>
              </a:rPr>
              <a:t> de </a:t>
            </a:r>
            <a:r>
              <a:rPr lang="en-US" sz="1550" i="1" dirty="0" err="1">
                <a:solidFill>
                  <a:srgbClr val="000000"/>
                </a:solidFill>
                <a:effectLst/>
              </a:rPr>
              <a:t>Municipios</a:t>
            </a:r>
            <a:r>
              <a:rPr lang="en-US" sz="1550" i="1" dirty="0">
                <a:solidFill>
                  <a:srgbClr val="000000"/>
                </a:solidFill>
                <a:effectLst/>
              </a:rPr>
              <a:t> de la Cuenca del Río Naranjo</a:t>
            </a:r>
            <a:r>
              <a:rPr lang="en-US" sz="1550" dirty="0">
                <a:solidFill>
                  <a:srgbClr val="000000"/>
                </a:solidFill>
                <a:effectLst/>
              </a:rPr>
              <a:t> and </a:t>
            </a:r>
            <a:r>
              <a:rPr lang="en-US" sz="1600" i="1" dirty="0">
                <a:solidFill>
                  <a:srgbClr val="000000"/>
                </a:solidFill>
                <a:effectLst/>
              </a:rPr>
              <a:t>Pan American Social Marketing Organization (PASMO) do</a:t>
            </a:r>
            <a:r>
              <a:rPr lang="en-US" sz="1550" dirty="0">
                <a:solidFill>
                  <a:srgbClr val="000000"/>
                </a:solidFill>
                <a:effectLst/>
              </a:rPr>
              <a:t> not appear in the USAID dataset</a:t>
            </a:r>
          </a:p>
          <a:p>
            <a:pPr marL="285750" indent="-285750" fontAlgn="base">
              <a:buFont typeface="Arial" panose="020B0604020202020204" pitchFamily="34" charset="0"/>
              <a:buChar char="•"/>
            </a:pPr>
            <a:endParaRPr lang="en-US" sz="1550" dirty="0">
              <a:solidFill>
                <a:srgbClr val="000000"/>
              </a:solidFill>
              <a:effectLst/>
            </a:endParaRPr>
          </a:p>
          <a:p>
            <a:pPr marL="285750" indent="-285750" fontAlgn="base">
              <a:buFont typeface="Arial" panose="020B0604020202020204" pitchFamily="34" charset="0"/>
              <a:buChar char="•"/>
            </a:pPr>
            <a:endParaRPr lang="en-US" sz="1550" dirty="0">
              <a:solidFill>
                <a:srgbClr val="000000"/>
              </a:solidFill>
              <a:effectLst/>
            </a:endParaRPr>
          </a:p>
        </p:txBody>
      </p:sp>
      <p:sp>
        <p:nvSpPr>
          <p:cNvPr id="3" name="TextBox 2">
            <a:extLst>
              <a:ext uri="{FF2B5EF4-FFF2-40B4-BE49-F238E27FC236}">
                <a16:creationId xmlns:a16="http://schemas.microsoft.com/office/drawing/2014/main" id="{89E6251B-562B-B086-24B5-AB159EC4C0FA}"/>
              </a:ext>
            </a:extLst>
          </p:cNvPr>
          <p:cNvSpPr txBox="1"/>
          <p:nvPr/>
        </p:nvSpPr>
        <p:spPr>
          <a:xfrm>
            <a:off x="0" y="6457890"/>
            <a:ext cx="11440886" cy="400110"/>
          </a:xfrm>
          <a:prstGeom prst="rect">
            <a:avLst/>
          </a:prstGeom>
          <a:noFill/>
        </p:spPr>
        <p:txBody>
          <a:bodyPr wrap="square" rtlCol="0">
            <a:spAutoFit/>
          </a:bodyPr>
          <a:lstStyle/>
          <a:p>
            <a:r>
              <a:rPr lang="en-US" sz="1000" dirty="0"/>
              <a:t>The definition of what constitutes a ‘Local Partner’ is subject to debate. See the Tilley and Jenkins (2023) report, “Metrics Matter: How USAID counts “local” will have a big impact on funding for local partners” for further detail. </a:t>
            </a:r>
            <a:r>
              <a:rPr lang="en-US" sz="1000" dirty="0">
                <a:hlinkClick r:id="rId8"/>
              </a:rPr>
              <a:t>https://www.publishwhatyoufund.org/app/uploads/dlm_uploads/2023/02/Metrics-Matter-Full-Research-Paper.pdf</a:t>
            </a:r>
            <a:r>
              <a:rPr lang="en-US" sz="1000" dirty="0"/>
              <a:t> </a:t>
            </a:r>
          </a:p>
        </p:txBody>
      </p:sp>
    </p:spTree>
    <p:extLst>
      <p:ext uri="{BB962C8B-B14F-4D97-AF65-F5344CB8AC3E}">
        <p14:creationId xmlns:p14="http://schemas.microsoft.com/office/powerpoint/2010/main" val="3947988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yriad Pro Cond"/>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30F55FC4E86843A38ABC983CBD33D2" ma:contentTypeVersion="13" ma:contentTypeDescription="Create a new document." ma:contentTypeScope="" ma:versionID="dda13ed14b1f93f165bcd6c894e5b343">
  <xsd:schema xmlns:xsd="http://www.w3.org/2001/XMLSchema" xmlns:xs="http://www.w3.org/2001/XMLSchema" xmlns:p="http://schemas.microsoft.com/office/2006/metadata/properties" xmlns:ns3="74d6482f-e53c-4fa7-ac87-951f9f66bd4c" xmlns:ns4="a000a540-4187-4d83-9c5e-4a95f0cedd1e" targetNamespace="http://schemas.microsoft.com/office/2006/metadata/properties" ma:root="true" ma:fieldsID="7ce9560a8beef7fce386425ed45952c5" ns3:_="" ns4:_="">
    <xsd:import namespace="74d6482f-e53c-4fa7-ac87-951f9f66bd4c"/>
    <xsd:import namespace="a000a540-4187-4d83-9c5e-4a95f0cedd1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6482f-e53c-4fa7-ac87-951f9f6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00a540-4187-4d83-9c5e-4a95f0cedd1e"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D01F6E-1641-4996-AF01-273CF6262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d6482f-e53c-4fa7-ac87-951f9f66bd4c"/>
    <ds:schemaRef ds:uri="a000a540-4187-4d83-9c5e-4a95f0ced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CA9148-F537-46B4-9627-F1EF2CA17AA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F2C1F7E-6EDF-404B-A6D8-9D70EA8D81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52331</TotalTime>
  <Words>2845</Words>
  <Application>Microsoft Macintosh PowerPoint</Application>
  <PresentationFormat>Widescreen</PresentationFormat>
  <Paragraphs>410</Paragraphs>
  <Slides>15</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Aptos</vt:lpstr>
      <vt:lpstr>Arial</vt:lpstr>
      <vt:lpstr>Calibri</vt:lpstr>
      <vt:lpstr>Calibri (Body)</vt:lpstr>
      <vt:lpstr>Courier New</vt:lpstr>
      <vt:lpstr>Myriad Pro</vt:lpstr>
      <vt:lpstr>Myriad Pro Cond</vt:lpstr>
      <vt:lpstr>Myriad Pro SemiCond</vt:lpstr>
      <vt:lpstr>Times New Roman</vt:lpstr>
      <vt:lpstr>Trebuchet MS</vt:lpstr>
      <vt:lpstr>Wingdings</vt:lpstr>
      <vt:lpstr>Office Theme</vt:lpstr>
      <vt:lpstr>U.S. Foreign Assistance to Guatemala A Preliminary overview of Publicly Available data</vt:lpstr>
      <vt:lpstr>ARC open government analysis</vt:lpstr>
      <vt:lpstr>U.S. foreign assistance to Guatemala: Data Sources</vt:lpstr>
      <vt:lpstr>USAID Guatemala: Fact sheet overview</vt:lpstr>
      <vt:lpstr>USAID Guatemala: Fact sheet data, December 2023</vt:lpstr>
      <vt:lpstr>USAID Guatemala: Sectoral and project portal pages</vt:lpstr>
      <vt:lpstr>USAID Guatemala: Fact sheet formatting</vt:lpstr>
      <vt:lpstr>USAID Guatemala: Localization</vt:lpstr>
      <vt:lpstr>USAID Guatemala: Local Partners</vt:lpstr>
      <vt:lpstr>USAID localization: Guatemala ‘Local’ Partner Funding</vt:lpstr>
      <vt:lpstr>USAID localization: Guatemala FY2021-FY2022</vt:lpstr>
      <vt:lpstr>Foreign assistance funding trends in Guatemala: Findings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John-Paul Roederer</dc:creator>
  <cp:lastModifiedBy>Jeffrey Hallock</cp:lastModifiedBy>
  <cp:revision>284</cp:revision>
  <dcterms:created xsi:type="dcterms:W3CDTF">2020-11-08T22:12:38Z</dcterms:created>
  <dcterms:modified xsi:type="dcterms:W3CDTF">2024-02-09T18:34:20Z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0x010100F230F55FC4E86843A38ABC983CBD33D2</vt:lpwstr>
  </property>
</Properties>
</file>