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8" r:id="rId5"/>
    <p:sldId id="398" r:id="rId6"/>
    <p:sldId id="397" r:id="rId7"/>
    <p:sldId id="389" r:id="rId8"/>
    <p:sldId id="267" r:id="rId9"/>
    <p:sldId id="403" r:id="rId10"/>
    <p:sldId id="391" r:id="rId11"/>
    <p:sldId id="393" r:id="rId12"/>
    <p:sldId id="365"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588F36F-F0EB-2F7C-FEF6-DF03438CFFDA}" name="Jonathan Fox" initials="JF" userId="S::fox@american.edu::6b1f3878-a74d-4e2c-ad3c-b69f8137c18b" providerId="AD"/>
  <p188:author id="{3EBE7F7D-B402-3BF5-4091-7304F24AA8C7}" name="Nicholas Chen" initials="NC" userId="eadb77c43221506f" providerId="Windows Live"/>
  <p188:author id="{C9A91FF6-324E-9A05-6B52-2E4A8177DFEE}" name="Jeffrey Hallock" initials="" userId="S::jh1227a@american.edu::5d641465-c2c6-40a7-ae48-342fd6e7613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omment" initials="JF" lastIdx="2" clrIdx="0">
    <p:extLst>
      <p:ext uri="{19B8F6BF-5375-455C-9EA6-DF929625EA0E}">
        <p15:presenceInfo xmlns:p15="http://schemas.microsoft.com/office/powerpoint/2012/main" userId="Comm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7CE"/>
    <a:srgbClr val="C6EFCE"/>
    <a:srgbClr val="36494D"/>
    <a:srgbClr val="036C9E"/>
    <a:srgbClr val="EEB1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72" autoAdjust="0"/>
    <p:restoredTop sz="96327" autoAdjust="0"/>
  </p:normalViewPr>
  <p:slideViewPr>
    <p:cSldViewPr snapToGrid="0">
      <p:cViewPr varScale="1">
        <p:scale>
          <a:sx n="123" d="100"/>
          <a:sy n="123" d="100"/>
        </p:scale>
        <p:origin x="992" y="192"/>
      </p:cViewPr>
      <p:guideLst>
        <p:guide orient="horz" pos="2184"/>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rts/_rels/chart1.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bangladesh_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bangladesh_graph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d.docs.live.net/eadb77c43221506f/Documents/ARC_projects/Country%20Slides/bangladesh_graphs.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[bangladesh_graphs.xlsx]localization_bar!PivotTable8</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1400" b="1" i="0" u="none" strike="noStrike" kern="1200" spc="0" baseline="0" dirty="0">
                <a:solidFill>
                  <a:prstClr val="black">
                    <a:lumMod val="65000"/>
                    <a:lumOff val="35000"/>
                  </a:prstClr>
                </a:solidFill>
                <a:effectLst/>
              </a:rPr>
              <a:t>Local &amp; International Share of Direct USAID Funding to Bangladesh: FY2021-2022 </a:t>
            </a:r>
            <a:endParaRPr lang="en-US" sz="1400" b="1" i="0" u="none" strike="noStrike" kern="1200" spc="0" baseline="0" dirty="0">
              <a:solidFill>
                <a:prstClr val="black">
                  <a:lumMod val="65000"/>
                  <a:lumOff val="35000"/>
                </a:prstClr>
              </a:solidFill>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yriad Pro"/>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87.1%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5"/>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7"/>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12.9%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8"/>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0"/>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12.9%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1"/>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3"/>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87.1%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4"/>
        <c:spPr>
          <a:solidFill>
            <a:schemeClr val="accent1">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a:t>18%</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6"/>
        <c:spPr>
          <a:solidFill>
            <a:schemeClr val="accent1">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12.9%</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7"/>
        <c:spPr>
          <a:solidFill>
            <a:schemeClr val="accent2">
              <a:lumMod val="60000"/>
              <a:lumOff val="40000"/>
            </a:schemeClr>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82%</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
        <c:idx val="19"/>
        <c:spPr>
          <a:solidFill>
            <a:schemeClr val="accent2">
              <a:lumMod val="60000"/>
              <a:lumOff val="40000"/>
            </a:schemeClr>
          </a:solidFill>
          <a:ln>
            <a:noFill/>
          </a:ln>
          <a:effectLst/>
        </c:spPr>
        <c:dLbl>
          <c:idx val="0"/>
          <c:tx>
            <c:rich>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r>
                  <a:rPr lang="en-US" b="1"/>
                  <a:t>87.1%</a:t>
                </a:r>
              </a:p>
            </c:rich>
          </c:tx>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15:showDataLabelsRange val="0"/>
            </c:ext>
          </c:extLst>
        </c:dLbl>
      </c:pivotFmt>
    </c:pivotFmts>
    <c:plotArea>
      <c:layout/>
      <c:barChart>
        <c:barDir val="bar"/>
        <c:grouping val="percentStacked"/>
        <c:varyColors val="0"/>
        <c:ser>
          <c:idx val="0"/>
          <c:order val="0"/>
          <c:tx>
            <c:strRef>
              <c:f>localization_bar!$B$1:$B$2</c:f>
              <c:strCache>
                <c:ptCount val="1"/>
                <c:pt idx="0">
                  <c:v>Local</c:v>
                </c:pt>
              </c:strCache>
            </c:strRef>
          </c:tx>
          <c:spPr>
            <a:solidFill>
              <a:schemeClr val="accent1">
                <a:lumMod val="60000"/>
                <a:lumOff val="40000"/>
              </a:schemeClr>
            </a:solidFill>
            <a:ln>
              <a:noFill/>
            </a:ln>
            <a:effectLst/>
          </c:spPr>
          <c:invertIfNegative val="0"/>
          <c:dPt>
            <c:idx val="0"/>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1-B693-4DC6-9058-84400C354725}"/>
              </c:ext>
            </c:extLst>
          </c:dPt>
          <c:dPt>
            <c:idx val="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3-B693-4DC6-9058-84400C354725}"/>
              </c:ext>
            </c:extLst>
          </c:dPt>
          <c:dLbls>
            <c:dLbl>
              <c:idx val="0"/>
              <c:tx>
                <c:rich>
                  <a:bodyPr/>
                  <a:lstStyle/>
                  <a:p>
                    <a:r>
                      <a:rPr lang="en-US"/>
                      <a:t>18%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B693-4DC6-9058-84400C354725}"/>
                </c:ext>
              </c:extLst>
            </c:dLbl>
            <c:dLbl>
              <c:idx val="1"/>
              <c:tx>
                <c:rich>
                  <a:bodyPr/>
                  <a:lstStyle/>
                  <a:p>
                    <a:r>
                      <a:rPr lang="en-US" b="1"/>
                      <a:t>12.9%</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B693-4DC6-9058-84400C354725}"/>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localization_bar!$B$3:$B$5</c:f>
              <c:numCache>
                <c:formatCode>General</c:formatCode>
                <c:ptCount val="2"/>
                <c:pt idx="0">
                  <c:v>18</c:v>
                </c:pt>
                <c:pt idx="1">
                  <c:v>12.9</c:v>
                </c:pt>
              </c:numCache>
            </c:numRef>
          </c:val>
          <c:extLst>
            <c:ext xmlns:c16="http://schemas.microsoft.com/office/drawing/2014/chart" uri="{C3380CC4-5D6E-409C-BE32-E72D297353CC}">
              <c16:uniqueId val="{00000004-B693-4DC6-9058-84400C354725}"/>
            </c:ext>
          </c:extLst>
        </c:ser>
        <c:ser>
          <c:idx val="1"/>
          <c:order val="1"/>
          <c:tx>
            <c:strRef>
              <c:f>localization_bar!$C$1:$C$2</c:f>
              <c:strCache>
                <c:ptCount val="1"/>
                <c:pt idx="0">
                  <c:v>International</c:v>
                </c:pt>
              </c:strCache>
            </c:strRef>
          </c:tx>
          <c:spPr>
            <a:solidFill>
              <a:schemeClr val="accent2">
                <a:lumMod val="60000"/>
                <a:lumOff val="40000"/>
              </a:schemeClr>
            </a:solidFill>
            <a:ln>
              <a:noFill/>
            </a:ln>
            <a:effectLst/>
          </c:spPr>
          <c:invertIfNegative val="0"/>
          <c:dPt>
            <c:idx val="0"/>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6-B693-4DC6-9058-84400C354725}"/>
              </c:ext>
            </c:extLst>
          </c:dPt>
          <c:dPt>
            <c:idx val="1"/>
            <c:invertIfNegative val="0"/>
            <c:bubble3D val="0"/>
            <c:spPr>
              <a:solidFill>
                <a:schemeClr val="accent2">
                  <a:lumMod val="60000"/>
                  <a:lumOff val="40000"/>
                </a:schemeClr>
              </a:solidFill>
              <a:ln>
                <a:noFill/>
              </a:ln>
              <a:effectLst/>
            </c:spPr>
            <c:extLst>
              <c:ext xmlns:c16="http://schemas.microsoft.com/office/drawing/2014/chart" uri="{C3380CC4-5D6E-409C-BE32-E72D297353CC}">
                <c16:uniqueId val="{00000008-B693-4DC6-9058-84400C354725}"/>
              </c:ext>
            </c:extLst>
          </c:dPt>
          <c:dLbls>
            <c:dLbl>
              <c:idx val="0"/>
              <c:tx>
                <c:rich>
                  <a:bodyPr/>
                  <a:lstStyle/>
                  <a:p>
                    <a:r>
                      <a:rPr lang="en-US" b="1"/>
                      <a:t>82%</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B693-4DC6-9058-84400C354725}"/>
                </c:ext>
              </c:extLst>
            </c:dLbl>
            <c:dLbl>
              <c:idx val="1"/>
              <c:tx>
                <c:rich>
                  <a:bodyPr/>
                  <a:lstStyle/>
                  <a:p>
                    <a:r>
                      <a:rPr lang="en-US" b="1"/>
                      <a:t>87.1%</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B693-4DC6-9058-84400C354725}"/>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localization_bar!$A$3:$A$5</c:f>
              <c:strCache>
                <c:ptCount val="2"/>
                <c:pt idx="0">
                  <c:v>2022</c:v>
                </c:pt>
                <c:pt idx="1">
                  <c:v>2021</c:v>
                </c:pt>
              </c:strCache>
            </c:strRef>
          </c:cat>
          <c:val>
            <c:numRef>
              <c:f>localization_bar!$C$3:$C$5</c:f>
              <c:numCache>
                <c:formatCode>General</c:formatCode>
                <c:ptCount val="2"/>
                <c:pt idx="0">
                  <c:v>82</c:v>
                </c:pt>
                <c:pt idx="1">
                  <c:v>87.1</c:v>
                </c:pt>
              </c:numCache>
            </c:numRef>
          </c:val>
          <c:extLst>
            <c:ext xmlns:c16="http://schemas.microsoft.com/office/drawing/2014/chart" uri="{C3380CC4-5D6E-409C-BE32-E72D297353CC}">
              <c16:uniqueId val="{00000009-B693-4DC6-9058-84400C354725}"/>
            </c:ext>
          </c:extLst>
        </c:ser>
        <c:dLbls>
          <c:showLegendKey val="0"/>
          <c:showVal val="0"/>
          <c:showCatName val="0"/>
          <c:showSerName val="0"/>
          <c:showPercent val="0"/>
          <c:showBubbleSize val="0"/>
        </c:dLbls>
        <c:gapWidth val="219"/>
        <c:overlap val="100"/>
        <c:axId val="1364304016"/>
        <c:axId val="1243431600"/>
      </c:barChart>
      <c:catAx>
        <c:axId val="13643040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243431600"/>
        <c:crosses val="autoZero"/>
        <c:auto val="1"/>
        <c:lblAlgn val="ctr"/>
        <c:lblOffset val="100"/>
        <c:noMultiLvlLbl val="0"/>
      </c:catAx>
      <c:valAx>
        <c:axId val="124343160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304016"/>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Entry>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yriad Pro"/>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[bangladesh_graphs.xlsx]by_agency!PivotTable3</c:name>
    <c:fmtId val="-1"/>
  </c:pivotSource>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b="0" i="0" u="none" strike="noStrike" kern="1200" spc="0" baseline="0" dirty="0">
                <a:solidFill>
                  <a:sysClr val="windowText" lastClr="000000">
                    <a:lumMod val="65000"/>
                    <a:lumOff val="35000"/>
                  </a:sysClr>
                </a:solidFill>
              </a:rPr>
              <a:t>U.S. Bangladesh Funding by Managing Agency: FY2012-2022*</a:t>
            </a:r>
          </a:p>
          <a:p>
            <a:pPr>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14813861548556428"/>
          <c:y val="6.9796714112658966E-4"/>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9.7501622042150127E-2"/>
          <c:y val="0.14645406892995738"/>
          <c:w val="0.90249837795784993"/>
          <c:h val="0.612012999951141"/>
        </c:manualLayout>
      </c:layout>
      <c:barChart>
        <c:barDir val="col"/>
        <c:grouping val="stacked"/>
        <c:varyColors val="0"/>
        <c:ser>
          <c:idx val="0"/>
          <c:order val="0"/>
          <c:tx>
            <c:strRef>
              <c:f>by_agency!$B$1:$B$2</c:f>
              <c:strCache>
                <c:ptCount val="1"/>
                <c:pt idx="0">
                  <c:v>U.S. Agency for International Development</c:v>
                </c:pt>
              </c:strCache>
            </c:strRef>
          </c:tx>
          <c:spPr>
            <a:solidFill>
              <a:schemeClr val="accent1"/>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by_agency!$B$3:$B$14</c:f>
              <c:numCache>
                <c:formatCode>"$"#,##0</c:formatCode>
                <c:ptCount val="11"/>
                <c:pt idx="0">
                  <c:v>185280122</c:v>
                </c:pt>
                <c:pt idx="1">
                  <c:v>191731496</c:v>
                </c:pt>
                <c:pt idx="2">
                  <c:v>246152310</c:v>
                </c:pt>
                <c:pt idx="3">
                  <c:v>222971010</c:v>
                </c:pt>
                <c:pt idx="4">
                  <c:v>234936532</c:v>
                </c:pt>
                <c:pt idx="5">
                  <c:v>211646054</c:v>
                </c:pt>
                <c:pt idx="6">
                  <c:v>219203684</c:v>
                </c:pt>
                <c:pt idx="7">
                  <c:v>291246408</c:v>
                </c:pt>
                <c:pt idx="8">
                  <c:v>274724335</c:v>
                </c:pt>
                <c:pt idx="9">
                  <c:v>310587193</c:v>
                </c:pt>
                <c:pt idx="10">
                  <c:v>374302371</c:v>
                </c:pt>
              </c:numCache>
            </c:numRef>
          </c:val>
          <c:extLst>
            <c:ext xmlns:c16="http://schemas.microsoft.com/office/drawing/2014/chart" uri="{C3380CC4-5D6E-409C-BE32-E72D297353CC}">
              <c16:uniqueId val="{00000000-3C34-426B-9295-59F5347FDA52}"/>
            </c:ext>
          </c:extLst>
        </c:ser>
        <c:ser>
          <c:idx val="1"/>
          <c:order val="1"/>
          <c:tx>
            <c:strRef>
              <c:f>by_agency!$C$1:$C$2</c:f>
              <c:strCache>
                <c:ptCount val="1"/>
                <c:pt idx="0">
                  <c:v>Department of State</c:v>
                </c:pt>
              </c:strCache>
            </c:strRef>
          </c:tx>
          <c:spPr>
            <a:solidFill>
              <a:schemeClr val="accent2"/>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by_agency!$C$3:$C$14</c:f>
              <c:numCache>
                <c:formatCode>"$"#,##0</c:formatCode>
                <c:ptCount val="11"/>
                <c:pt idx="0">
                  <c:v>7674732</c:v>
                </c:pt>
                <c:pt idx="1">
                  <c:v>10725640</c:v>
                </c:pt>
                <c:pt idx="2">
                  <c:v>11528934</c:v>
                </c:pt>
                <c:pt idx="3">
                  <c:v>15147811</c:v>
                </c:pt>
                <c:pt idx="4">
                  <c:v>16644379</c:v>
                </c:pt>
                <c:pt idx="5">
                  <c:v>34721966</c:v>
                </c:pt>
                <c:pt idx="6">
                  <c:v>92579416</c:v>
                </c:pt>
                <c:pt idx="7">
                  <c:v>86473624</c:v>
                </c:pt>
                <c:pt idx="8">
                  <c:v>103886409</c:v>
                </c:pt>
                <c:pt idx="9">
                  <c:v>81182770</c:v>
                </c:pt>
                <c:pt idx="10">
                  <c:v>134098163</c:v>
                </c:pt>
              </c:numCache>
            </c:numRef>
          </c:val>
          <c:extLst>
            <c:ext xmlns:c16="http://schemas.microsoft.com/office/drawing/2014/chart" uri="{C3380CC4-5D6E-409C-BE32-E72D297353CC}">
              <c16:uniqueId val="{00000001-3C34-426B-9295-59F5347FDA52}"/>
            </c:ext>
          </c:extLst>
        </c:ser>
        <c:ser>
          <c:idx val="2"/>
          <c:order val="2"/>
          <c:tx>
            <c:strRef>
              <c:f>by_agency!$D$1:$D$2</c:f>
              <c:strCache>
                <c:ptCount val="1"/>
                <c:pt idx="0">
                  <c:v>Department of Agriculture</c:v>
                </c:pt>
              </c:strCache>
            </c:strRef>
          </c:tx>
          <c:spPr>
            <a:solidFill>
              <a:schemeClr val="accent3"/>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by_agency!$D$3:$D$14</c:f>
              <c:numCache>
                <c:formatCode>"$"#,##0</c:formatCode>
                <c:ptCount val="11"/>
                <c:pt idx="0">
                  <c:v>23746061</c:v>
                </c:pt>
                <c:pt idx="1">
                  <c:v>10027863</c:v>
                </c:pt>
                <c:pt idx="2">
                  <c:v>5992045</c:v>
                </c:pt>
                <c:pt idx="3">
                  <c:v>14754324</c:v>
                </c:pt>
                <c:pt idx="4">
                  <c:v>9992482</c:v>
                </c:pt>
                <c:pt idx="5">
                  <c:v>13384491</c:v>
                </c:pt>
                <c:pt idx="6">
                  <c:v>32767161</c:v>
                </c:pt>
                <c:pt idx="7">
                  <c:v>4908001</c:v>
                </c:pt>
                <c:pt idx="8">
                  <c:v>17720644</c:v>
                </c:pt>
                <c:pt idx="9">
                  <c:v>21040955</c:v>
                </c:pt>
                <c:pt idx="10">
                  <c:v>21060327</c:v>
                </c:pt>
              </c:numCache>
            </c:numRef>
          </c:val>
          <c:extLst>
            <c:ext xmlns:c16="http://schemas.microsoft.com/office/drawing/2014/chart" uri="{C3380CC4-5D6E-409C-BE32-E72D297353CC}">
              <c16:uniqueId val="{00000002-3C34-426B-9295-59F5347FDA52}"/>
            </c:ext>
          </c:extLst>
        </c:ser>
        <c:ser>
          <c:idx val="3"/>
          <c:order val="3"/>
          <c:tx>
            <c:strRef>
              <c:f>by_agency!$E$1:$E$2</c:f>
              <c:strCache>
                <c:ptCount val="1"/>
                <c:pt idx="0">
                  <c:v>Department of the Navy</c:v>
                </c:pt>
              </c:strCache>
            </c:strRef>
          </c:tx>
          <c:spPr>
            <a:solidFill>
              <a:schemeClr val="accent4"/>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by_agency!$E$3:$E$14</c:f>
              <c:numCache>
                <c:formatCode>General</c:formatCode>
                <c:ptCount val="11"/>
                <c:pt idx="0" formatCode="&quot;$&quot;#,##0">
                  <c:v>6811480</c:v>
                </c:pt>
                <c:pt idx="2" formatCode="&quot;$&quot;#,##0">
                  <c:v>76375459</c:v>
                </c:pt>
                <c:pt idx="4" formatCode="&quot;$&quot;#,##0">
                  <c:v>78500</c:v>
                </c:pt>
              </c:numCache>
            </c:numRef>
          </c:val>
          <c:extLst>
            <c:ext xmlns:c16="http://schemas.microsoft.com/office/drawing/2014/chart" uri="{C3380CC4-5D6E-409C-BE32-E72D297353CC}">
              <c16:uniqueId val="{00000003-3C34-426B-9295-59F5347FDA52}"/>
            </c:ext>
          </c:extLst>
        </c:ser>
        <c:ser>
          <c:idx val="4"/>
          <c:order val="4"/>
          <c:tx>
            <c:strRef>
              <c:f>by_agency!$F$1:$F$2</c:f>
              <c:strCache>
                <c:ptCount val="1"/>
                <c:pt idx="0">
                  <c:v>Department of Health and Human Services</c:v>
                </c:pt>
              </c:strCache>
            </c:strRef>
          </c:tx>
          <c:spPr>
            <a:solidFill>
              <a:schemeClr val="accent5"/>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by_agency!$F$3:$F$14</c:f>
              <c:numCache>
                <c:formatCode>"$"#,##0</c:formatCode>
                <c:ptCount val="11"/>
                <c:pt idx="0">
                  <c:v>205641</c:v>
                </c:pt>
                <c:pt idx="1">
                  <c:v>893139</c:v>
                </c:pt>
                <c:pt idx="2">
                  <c:v>686616</c:v>
                </c:pt>
                <c:pt idx="3">
                  <c:v>783709</c:v>
                </c:pt>
                <c:pt idx="4">
                  <c:v>5916944</c:v>
                </c:pt>
                <c:pt idx="5">
                  <c:v>6929066</c:v>
                </c:pt>
                <c:pt idx="6">
                  <c:v>6729279</c:v>
                </c:pt>
                <c:pt idx="7">
                  <c:v>728460</c:v>
                </c:pt>
                <c:pt idx="8">
                  <c:v>55961</c:v>
                </c:pt>
                <c:pt idx="10">
                  <c:v>74157</c:v>
                </c:pt>
              </c:numCache>
            </c:numRef>
          </c:val>
          <c:extLst>
            <c:ext xmlns:c16="http://schemas.microsoft.com/office/drawing/2014/chart" uri="{C3380CC4-5D6E-409C-BE32-E72D297353CC}">
              <c16:uniqueId val="{00000004-3C34-426B-9295-59F5347FDA52}"/>
            </c:ext>
          </c:extLst>
        </c:ser>
        <c:ser>
          <c:idx val="5"/>
          <c:order val="5"/>
          <c:tx>
            <c:strRef>
              <c:f>by_agency!$G$1:$G$2</c:f>
              <c:strCache>
                <c:ptCount val="1"/>
                <c:pt idx="0">
                  <c:v>Department of Defense</c:v>
                </c:pt>
              </c:strCache>
            </c:strRef>
          </c:tx>
          <c:spPr>
            <a:solidFill>
              <a:schemeClr val="accent6"/>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by_agency!$G$3:$G$14</c:f>
              <c:numCache>
                <c:formatCode>"$"#,##0</c:formatCode>
                <c:ptCount val="11"/>
                <c:pt idx="0">
                  <c:v>15180868</c:v>
                </c:pt>
                <c:pt idx="1">
                  <c:v>668409</c:v>
                </c:pt>
                <c:pt idx="2">
                  <c:v>2134640</c:v>
                </c:pt>
                <c:pt idx="3">
                  <c:v>993403</c:v>
                </c:pt>
                <c:pt idx="4">
                  <c:v>439480</c:v>
                </c:pt>
                <c:pt idx="5">
                  <c:v>341000</c:v>
                </c:pt>
                <c:pt idx="6">
                  <c:v>280065</c:v>
                </c:pt>
                <c:pt idx="7">
                  <c:v>308219</c:v>
                </c:pt>
                <c:pt idx="8">
                  <c:v>45320</c:v>
                </c:pt>
              </c:numCache>
            </c:numRef>
          </c:val>
          <c:extLst>
            <c:ext xmlns:c16="http://schemas.microsoft.com/office/drawing/2014/chart" uri="{C3380CC4-5D6E-409C-BE32-E72D297353CC}">
              <c16:uniqueId val="{00000005-3C34-426B-9295-59F5347FDA52}"/>
            </c:ext>
          </c:extLst>
        </c:ser>
        <c:ser>
          <c:idx val="6"/>
          <c:order val="6"/>
          <c:tx>
            <c:strRef>
              <c:f>by_agency!$H$1:$H$2</c:f>
              <c:strCache>
                <c:ptCount val="1"/>
                <c:pt idx="0">
                  <c:v>Department of the Air Force</c:v>
                </c:pt>
              </c:strCache>
            </c:strRef>
          </c:tx>
          <c:spPr>
            <a:solidFill>
              <a:schemeClr val="accent1">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by_agency!$H$3:$H$14</c:f>
              <c:numCache>
                <c:formatCode>General</c:formatCode>
                <c:ptCount val="11"/>
                <c:pt idx="5" formatCode="&quot;$&quot;#,##0">
                  <c:v>12000000</c:v>
                </c:pt>
              </c:numCache>
            </c:numRef>
          </c:val>
          <c:extLst>
            <c:ext xmlns:c16="http://schemas.microsoft.com/office/drawing/2014/chart" uri="{C3380CC4-5D6E-409C-BE32-E72D297353CC}">
              <c16:uniqueId val="{00000006-3C34-426B-9295-59F5347FDA52}"/>
            </c:ext>
          </c:extLst>
        </c:ser>
        <c:ser>
          <c:idx val="7"/>
          <c:order val="7"/>
          <c:tx>
            <c:strRef>
              <c:f>by_agency!$I$1:$I$2</c:f>
              <c:strCache>
                <c:ptCount val="1"/>
                <c:pt idx="0">
                  <c:v>Department of the Army</c:v>
                </c:pt>
              </c:strCache>
            </c:strRef>
          </c:tx>
          <c:spPr>
            <a:solidFill>
              <a:schemeClr val="accent2">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by_agency!$I$3:$I$14</c:f>
              <c:numCache>
                <c:formatCode>General</c:formatCode>
                <c:ptCount val="11"/>
                <c:pt idx="4" formatCode="&quot;$&quot;#,##0">
                  <c:v>78500</c:v>
                </c:pt>
                <c:pt idx="6" formatCode="&quot;$&quot;#,##0">
                  <c:v>7924082</c:v>
                </c:pt>
                <c:pt idx="7" formatCode="&quot;$&quot;#,##0">
                  <c:v>319801</c:v>
                </c:pt>
                <c:pt idx="8" formatCode="&quot;$&quot;#,##0">
                  <c:v>160556</c:v>
                </c:pt>
              </c:numCache>
            </c:numRef>
          </c:val>
          <c:extLst>
            <c:ext xmlns:c16="http://schemas.microsoft.com/office/drawing/2014/chart" uri="{C3380CC4-5D6E-409C-BE32-E72D297353CC}">
              <c16:uniqueId val="{00000007-3C34-426B-9295-59F5347FDA52}"/>
            </c:ext>
          </c:extLst>
        </c:ser>
        <c:ser>
          <c:idx val="8"/>
          <c:order val="8"/>
          <c:tx>
            <c:strRef>
              <c:f>by_agency!$J$1:$J$2</c:f>
              <c:strCache>
                <c:ptCount val="1"/>
                <c:pt idx="0">
                  <c:v>Department of Labor</c:v>
                </c:pt>
              </c:strCache>
            </c:strRef>
          </c:tx>
          <c:spPr>
            <a:solidFill>
              <a:schemeClr val="accent3">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by_agency!$J$3:$J$14</c:f>
              <c:numCache>
                <c:formatCode>"$"#,##0</c:formatCode>
                <c:ptCount val="11"/>
                <c:pt idx="1">
                  <c:v>2500000</c:v>
                </c:pt>
                <c:pt idx="3">
                  <c:v>669074</c:v>
                </c:pt>
                <c:pt idx="4">
                  <c:v>1031711</c:v>
                </c:pt>
                <c:pt idx="5">
                  <c:v>649317</c:v>
                </c:pt>
                <c:pt idx="6">
                  <c:v>433964</c:v>
                </c:pt>
                <c:pt idx="7">
                  <c:v>735502</c:v>
                </c:pt>
                <c:pt idx="8">
                  <c:v>671638</c:v>
                </c:pt>
                <c:pt idx="9">
                  <c:v>430180</c:v>
                </c:pt>
                <c:pt idx="10">
                  <c:v>288325</c:v>
                </c:pt>
              </c:numCache>
            </c:numRef>
          </c:val>
          <c:extLst>
            <c:ext xmlns:c16="http://schemas.microsoft.com/office/drawing/2014/chart" uri="{C3380CC4-5D6E-409C-BE32-E72D297353CC}">
              <c16:uniqueId val="{00000008-3C34-426B-9295-59F5347FDA52}"/>
            </c:ext>
          </c:extLst>
        </c:ser>
        <c:ser>
          <c:idx val="9"/>
          <c:order val="9"/>
          <c:tx>
            <c:strRef>
              <c:f>by_agency!$K$1:$K$2</c:f>
              <c:strCache>
                <c:ptCount val="1"/>
                <c:pt idx="0">
                  <c:v>Department of Energy</c:v>
                </c:pt>
              </c:strCache>
            </c:strRef>
          </c:tx>
          <c:spPr>
            <a:solidFill>
              <a:schemeClr val="accent4">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by_agency!$K$3:$K$14</c:f>
              <c:numCache>
                <c:formatCode>"$"#,##0</c:formatCode>
                <c:ptCount val="11"/>
                <c:pt idx="0">
                  <c:v>384719</c:v>
                </c:pt>
                <c:pt idx="1">
                  <c:v>1138035</c:v>
                </c:pt>
                <c:pt idx="2">
                  <c:v>1077378</c:v>
                </c:pt>
                <c:pt idx="3">
                  <c:v>23500</c:v>
                </c:pt>
                <c:pt idx="4">
                  <c:v>10000</c:v>
                </c:pt>
              </c:numCache>
            </c:numRef>
          </c:val>
          <c:extLst>
            <c:ext xmlns:c16="http://schemas.microsoft.com/office/drawing/2014/chart" uri="{C3380CC4-5D6E-409C-BE32-E72D297353CC}">
              <c16:uniqueId val="{00000009-3C34-426B-9295-59F5347FDA52}"/>
            </c:ext>
          </c:extLst>
        </c:ser>
        <c:ser>
          <c:idx val="10"/>
          <c:order val="10"/>
          <c:tx>
            <c:strRef>
              <c:f>by_agency!$L$1:$L$2</c:f>
              <c:strCache>
                <c:ptCount val="1"/>
                <c:pt idx="0">
                  <c:v>Trade and Development Agency</c:v>
                </c:pt>
              </c:strCache>
            </c:strRef>
          </c:tx>
          <c:spPr>
            <a:solidFill>
              <a:schemeClr val="accent5">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by_agency!$L$3:$L$14</c:f>
              <c:numCache>
                <c:formatCode>General</c:formatCode>
                <c:ptCount val="11"/>
                <c:pt idx="9" formatCode="&quot;$&quot;#,##0">
                  <c:v>11206</c:v>
                </c:pt>
                <c:pt idx="10" formatCode="&quot;$&quot;#,##0">
                  <c:v>1043560</c:v>
                </c:pt>
              </c:numCache>
            </c:numRef>
          </c:val>
          <c:extLst>
            <c:ext xmlns:c16="http://schemas.microsoft.com/office/drawing/2014/chart" uri="{C3380CC4-5D6E-409C-BE32-E72D297353CC}">
              <c16:uniqueId val="{0000000A-3C34-426B-9295-59F5347FDA52}"/>
            </c:ext>
          </c:extLst>
        </c:ser>
        <c:ser>
          <c:idx val="11"/>
          <c:order val="11"/>
          <c:tx>
            <c:strRef>
              <c:f>by_agency!$M$1:$M$2</c:f>
              <c:strCache>
                <c:ptCount val="1"/>
                <c:pt idx="0">
                  <c:v>Department of Justice</c:v>
                </c:pt>
              </c:strCache>
            </c:strRef>
          </c:tx>
          <c:spPr>
            <a:solidFill>
              <a:schemeClr val="accent6">
                <a:lumMod val="6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by_agency!$M$3:$M$14</c:f>
              <c:numCache>
                <c:formatCode>General</c:formatCode>
                <c:ptCount val="11"/>
                <c:pt idx="3" formatCode="&quot;$&quot;#,##0">
                  <c:v>45209</c:v>
                </c:pt>
                <c:pt idx="4" formatCode="&quot;$&quot;#,##0">
                  <c:v>20915</c:v>
                </c:pt>
                <c:pt idx="5" formatCode="&quot;$&quot;#,##0">
                  <c:v>681860</c:v>
                </c:pt>
              </c:numCache>
            </c:numRef>
          </c:val>
          <c:extLst>
            <c:ext xmlns:c16="http://schemas.microsoft.com/office/drawing/2014/chart" uri="{C3380CC4-5D6E-409C-BE32-E72D297353CC}">
              <c16:uniqueId val="{0000000B-3C34-426B-9295-59F5347FDA52}"/>
            </c:ext>
          </c:extLst>
        </c:ser>
        <c:ser>
          <c:idx val="12"/>
          <c:order val="12"/>
          <c:tx>
            <c:strRef>
              <c:f>by_agency!$N$1:$N$2</c:f>
              <c:strCache>
                <c:ptCount val="1"/>
                <c:pt idx="0">
                  <c:v>Department of the Interior</c:v>
                </c:pt>
              </c:strCache>
            </c:strRef>
          </c:tx>
          <c:spPr>
            <a:solidFill>
              <a:schemeClr val="accent1">
                <a:lumMod val="80000"/>
                <a:lumOff val="2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by_agency!$N$3:$N$14</c:f>
              <c:numCache>
                <c:formatCode>"$"#,##0</c:formatCode>
                <c:ptCount val="11"/>
                <c:pt idx="0">
                  <c:v>127440</c:v>
                </c:pt>
                <c:pt idx="1">
                  <c:v>182561</c:v>
                </c:pt>
                <c:pt idx="2">
                  <c:v>21000</c:v>
                </c:pt>
                <c:pt idx="4">
                  <c:v>0</c:v>
                </c:pt>
                <c:pt idx="5">
                  <c:v>23100</c:v>
                </c:pt>
                <c:pt idx="6">
                  <c:v>-31750</c:v>
                </c:pt>
                <c:pt idx="7">
                  <c:v>-149327</c:v>
                </c:pt>
                <c:pt idx="8">
                  <c:v>-23173</c:v>
                </c:pt>
                <c:pt idx="9">
                  <c:v>50000</c:v>
                </c:pt>
                <c:pt idx="10">
                  <c:v>15000</c:v>
                </c:pt>
              </c:numCache>
            </c:numRef>
          </c:val>
          <c:extLst>
            <c:ext xmlns:c16="http://schemas.microsoft.com/office/drawing/2014/chart" uri="{C3380CC4-5D6E-409C-BE32-E72D297353CC}">
              <c16:uniqueId val="{0000000C-3C34-426B-9295-59F5347FDA52}"/>
            </c:ext>
          </c:extLst>
        </c:ser>
        <c:ser>
          <c:idx val="13"/>
          <c:order val="13"/>
          <c:tx>
            <c:strRef>
              <c:f>by_agency!$O$1:$O$2</c:f>
              <c:strCache>
                <c:ptCount val="1"/>
                <c:pt idx="0">
                  <c:v>Department of Transportation</c:v>
                </c:pt>
              </c:strCache>
            </c:strRef>
          </c:tx>
          <c:spPr>
            <a:solidFill>
              <a:schemeClr val="accent2">
                <a:lumMod val="80000"/>
                <a:lumOff val="2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by_agency!$O$3:$O$14</c:f>
              <c:numCache>
                <c:formatCode>General</c:formatCode>
                <c:ptCount val="11"/>
                <c:pt idx="9" formatCode="&quot;$&quot;#,##0">
                  <c:v>107014</c:v>
                </c:pt>
              </c:numCache>
            </c:numRef>
          </c:val>
          <c:extLst>
            <c:ext xmlns:c16="http://schemas.microsoft.com/office/drawing/2014/chart" uri="{C3380CC4-5D6E-409C-BE32-E72D297353CC}">
              <c16:uniqueId val="{0000000D-3C34-426B-9295-59F5347FDA52}"/>
            </c:ext>
          </c:extLst>
        </c:ser>
        <c:ser>
          <c:idx val="14"/>
          <c:order val="14"/>
          <c:tx>
            <c:strRef>
              <c:f>by_agency!$P$1:$P$2</c:f>
              <c:strCache>
                <c:ptCount val="1"/>
                <c:pt idx="0">
                  <c:v>Department of Commerce</c:v>
                </c:pt>
              </c:strCache>
            </c:strRef>
          </c:tx>
          <c:spPr>
            <a:solidFill>
              <a:schemeClr val="accent3">
                <a:lumMod val="80000"/>
                <a:lumOff val="20000"/>
              </a:schemeClr>
            </a:solidFill>
            <a:ln>
              <a:noFill/>
            </a:ln>
            <a:effectLst/>
          </c:spPr>
          <c:invertIfNegative val="0"/>
          <c:cat>
            <c:strRef>
              <c:f>by_agency!$A$3:$A$14</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by_agency!$P$3:$P$14</c:f>
              <c:numCache>
                <c:formatCode>General</c:formatCode>
                <c:ptCount val="11"/>
                <c:pt idx="0" formatCode="&quot;$&quot;#,##0">
                  <c:v>19287</c:v>
                </c:pt>
              </c:numCache>
            </c:numRef>
          </c:val>
          <c:extLst>
            <c:ext xmlns:c16="http://schemas.microsoft.com/office/drawing/2014/chart" uri="{C3380CC4-5D6E-409C-BE32-E72D297353CC}">
              <c16:uniqueId val="{0000000E-3C34-426B-9295-59F5347FDA52}"/>
            </c:ext>
          </c:extLst>
        </c:ser>
        <c:dLbls>
          <c:showLegendKey val="0"/>
          <c:showVal val="0"/>
          <c:showCatName val="0"/>
          <c:showSerName val="0"/>
          <c:showPercent val="0"/>
          <c:showBubbleSize val="0"/>
        </c:dLbls>
        <c:gapWidth val="219"/>
        <c:overlap val="100"/>
        <c:axId val="1364297776"/>
        <c:axId val="1045525392"/>
      </c:barChart>
      <c:catAx>
        <c:axId val="136429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045525392"/>
        <c:crosses val="autoZero"/>
        <c:auto val="1"/>
        <c:lblAlgn val="ctr"/>
        <c:lblOffset val="100"/>
        <c:noMultiLvlLbl val="0"/>
      </c:catAx>
      <c:valAx>
        <c:axId val="1045525392"/>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200"/>
                  <a:t>Total</a:t>
                </a:r>
                <a:r>
                  <a:rPr lang="en-US" sz="1200" baseline="0"/>
                  <a:t> Amount in USD</a:t>
                </a:r>
                <a:endParaRPr lang="en-US" sz="1200"/>
              </a:p>
            </c:rich>
          </c:tx>
          <c:layout>
            <c:manualLayout>
              <c:xMode val="edge"/>
              <c:yMode val="edge"/>
              <c:x val="6.433234908136483E-3"/>
              <c:y val="0.34788259640621844"/>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297776"/>
        <c:crosses val="autoZero"/>
        <c:crossBetween val="between"/>
      </c:valAx>
      <c:spPr>
        <a:noFill/>
        <a:ln>
          <a:noFill/>
        </a:ln>
        <a:effectLst/>
      </c:spPr>
    </c:plotArea>
    <c:legend>
      <c:legendPos val="b"/>
      <c:layout>
        <c:manualLayout>
          <c:xMode val="edge"/>
          <c:yMode val="edge"/>
          <c:x val="0.11579486548556431"/>
          <c:y val="0.84601235993337387"/>
          <c:w val="0.81080202468119889"/>
          <c:h val="0.13618769183706303"/>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[bangladesh_graphs.xlsx]by_uscategory!PivotTable2</c:name>
    <c:fmtId val="-1"/>
  </c:pivotSource>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r>
              <a:rPr lang="en-US" sz="2000" b="0" i="0" u="none" strike="noStrike" kern="1200" spc="0" baseline="0" dirty="0">
                <a:solidFill>
                  <a:sysClr val="windowText" lastClr="000000">
                    <a:lumMod val="65000"/>
                    <a:lumOff val="35000"/>
                  </a:sysClr>
                </a:solidFill>
              </a:rPr>
              <a:t>USAID Funding to Bangladesh by U.S. Category FY2012-2022*</a:t>
            </a:r>
          </a:p>
          <a:p>
            <a:pPr marL="0" marR="0" lvl="0" indent="0" algn="ctr" defTabSz="914400" rtl="0" eaLnBrk="1" fontAlgn="auto" latinLnBrk="0" hangingPunct="1">
              <a:lnSpc>
                <a:spcPct val="100000"/>
              </a:lnSpc>
              <a:spcBef>
                <a:spcPts val="0"/>
              </a:spcBef>
              <a:spcAft>
                <a:spcPts val="0"/>
              </a:spcAft>
              <a:buClrTx/>
              <a:buSzTx/>
              <a:buFontTx/>
              <a:buNone/>
              <a:tabLst/>
              <a:defRPr>
                <a:solidFill>
                  <a:sysClr val="windowText" lastClr="000000">
                    <a:lumMod val="65000"/>
                    <a:lumOff val="35000"/>
                  </a:sysClr>
                </a:solidFill>
              </a:defRPr>
            </a:pPr>
            <a:r>
              <a:rPr lang="en-US" sz="1400" b="0" i="0" u="none" strike="noStrike" kern="1200" spc="0" baseline="0" dirty="0">
                <a:solidFill>
                  <a:prstClr val="black">
                    <a:lumMod val="65000"/>
                    <a:lumOff val="35000"/>
                  </a:prstClr>
                </a:solidFill>
                <a:effectLst/>
              </a:rPr>
              <a:t>Hovering the cursor over each bar segment provides values </a:t>
            </a:r>
            <a:endParaRPr lang="en-US" sz="1400" b="0" i="0" u="none" strike="noStrike" kern="1200" spc="0" baseline="0" dirty="0">
              <a:solidFill>
                <a:sysClr val="windowText" lastClr="000000">
                  <a:lumMod val="65000"/>
                  <a:lumOff val="35000"/>
                </a:sysClr>
              </a:solidFill>
            </a:endParaRPr>
          </a:p>
        </c:rich>
      </c:tx>
      <c:layout>
        <c:manualLayout>
          <c:xMode val="edge"/>
          <c:yMode val="edge"/>
          <c:x val="0.21217708333333332"/>
          <c:y val="1.7722661736263703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lumMod val="65000"/>
                  <a:lumOff val="35000"/>
                </a:sysClr>
              </a:solidFill>
              <a:latin typeface="+mn-lt"/>
              <a:ea typeface="+mn-ea"/>
              <a:cs typeface="+mn-cs"/>
            </a:defRPr>
          </a:pPr>
          <a:endParaRPr lang="en-US"/>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6"/>
        <c:spPr>
          <a:solidFill>
            <a:schemeClr val="accent1"/>
          </a:solidFill>
          <a:ln>
            <a:noFill/>
          </a:ln>
          <a:effectLst/>
        </c:spPr>
        <c:marker>
          <c:symbol val="none"/>
        </c:marker>
        <c:dLbl>
          <c:idx val="0"/>
          <c:dLblPos val="ctr"/>
          <c:showLegendKey val="0"/>
          <c:showVal val="1"/>
          <c:showCatName val="0"/>
          <c:showSerName val="0"/>
          <c:showPercent val="0"/>
          <c:showBubbleSize val="0"/>
          <c:extLst>
            <c:ext xmlns:c15="http://schemas.microsoft.com/office/drawing/2012/chart" uri="{CE6537A1-D6FC-4f65-9D91-7224C49458BB}"/>
          </c:extLst>
        </c:dLbl>
      </c:pivotFmt>
      <c:pivotFmt>
        <c:idx val="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extLst>
        </c:dLbl>
      </c:pivotFmt>
      <c:pivotFmt>
        <c:idx val="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6"/>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7"/>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8"/>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19"/>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3"/>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4"/>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
        <c:idx val="25"/>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
      </c:pivotFmt>
    </c:pivotFmts>
    <c:plotArea>
      <c:layout>
        <c:manualLayout>
          <c:layoutTarget val="inner"/>
          <c:xMode val="edge"/>
          <c:yMode val="edge"/>
          <c:x val="0.13493735374436724"/>
          <c:y val="0.11710264498156518"/>
          <c:w val="0.69932449099113214"/>
          <c:h val="0.58803587549493719"/>
        </c:manualLayout>
      </c:layout>
      <c:barChart>
        <c:barDir val="col"/>
        <c:grouping val="stacked"/>
        <c:varyColors val="0"/>
        <c:ser>
          <c:idx val="0"/>
          <c:order val="0"/>
          <c:tx>
            <c:strRef>
              <c:f>by_uscategory!$B$4:$B$5</c:f>
              <c:strCache>
                <c:ptCount val="1"/>
                <c:pt idx="0">
                  <c:v>Health</c:v>
                </c:pt>
              </c:strCache>
            </c:strRef>
          </c:tx>
          <c:spPr>
            <a:solidFill>
              <a:schemeClr val="accent1"/>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by_uscategory!$B$6:$B$17</c:f>
              <c:numCache>
                <c:formatCode>"$"#,##0</c:formatCode>
                <c:ptCount val="11"/>
                <c:pt idx="0">
                  <c:v>42592773</c:v>
                </c:pt>
                <c:pt idx="1">
                  <c:v>69132944</c:v>
                </c:pt>
                <c:pt idx="2">
                  <c:v>94633210</c:v>
                </c:pt>
                <c:pt idx="3">
                  <c:v>95744777</c:v>
                </c:pt>
                <c:pt idx="4">
                  <c:v>102999306</c:v>
                </c:pt>
                <c:pt idx="5">
                  <c:v>79212453</c:v>
                </c:pt>
                <c:pt idx="6">
                  <c:v>94007086</c:v>
                </c:pt>
                <c:pt idx="7">
                  <c:v>80202587</c:v>
                </c:pt>
                <c:pt idx="8">
                  <c:v>64809974</c:v>
                </c:pt>
                <c:pt idx="9">
                  <c:v>64102357</c:v>
                </c:pt>
                <c:pt idx="10">
                  <c:v>80223601</c:v>
                </c:pt>
              </c:numCache>
            </c:numRef>
          </c:val>
          <c:extLst>
            <c:ext xmlns:c16="http://schemas.microsoft.com/office/drawing/2014/chart" uri="{C3380CC4-5D6E-409C-BE32-E72D297353CC}">
              <c16:uniqueId val="{00000000-00CC-4C5B-8D85-4A5B063C2F1A}"/>
            </c:ext>
          </c:extLst>
        </c:ser>
        <c:ser>
          <c:idx val="1"/>
          <c:order val="1"/>
          <c:tx>
            <c:strRef>
              <c:f>by_uscategory!$C$4:$C$5</c:f>
              <c:strCache>
                <c:ptCount val="1"/>
                <c:pt idx="0">
                  <c:v>Humanitarian Assistance</c:v>
                </c:pt>
              </c:strCache>
            </c:strRef>
          </c:tx>
          <c:spPr>
            <a:solidFill>
              <a:schemeClr val="accent2"/>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by_uscategory!$C$6:$C$17</c:f>
              <c:numCache>
                <c:formatCode>"$"#,##0</c:formatCode>
                <c:ptCount val="11"/>
                <c:pt idx="0">
                  <c:v>12511519</c:v>
                </c:pt>
                <c:pt idx="1">
                  <c:v>17849991</c:v>
                </c:pt>
                <c:pt idx="2">
                  <c:v>37478711</c:v>
                </c:pt>
                <c:pt idx="3">
                  <c:v>15173257</c:v>
                </c:pt>
                <c:pt idx="4">
                  <c:v>18679814</c:v>
                </c:pt>
                <c:pt idx="5">
                  <c:v>13072625</c:v>
                </c:pt>
                <c:pt idx="6">
                  <c:v>26079890</c:v>
                </c:pt>
                <c:pt idx="7">
                  <c:v>100064316</c:v>
                </c:pt>
                <c:pt idx="8">
                  <c:v>130924021</c:v>
                </c:pt>
                <c:pt idx="9">
                  <c:v>174079373</c:v>
                </c:pt>
                <c:pt idx="10">
                  <c:v>198630612</c:v>
                </c:pt>
              </c:numCache>
            </c:numRef>
          </c:val>
          <c:extLst>
            <c:ext xmlns:c16="http://schemas.microsoft.com/office/drawing/2014/chart" uri="{C3380CC4-5D6E-409C-BE32-E72D297353CC}">
              <c16:uniqueId val="{00000001-00CC-4C5B-8D85-4A5B063C2F1A}"/>
            </c:ext>
          </c:extLst>
        </c:ser>
        <c:ser>
          <c:idx val="2"/>
          <c:order val="2"/>
          <c:tx>
            <c:strRef>
              <c:f>by_uscategory!$D$4:$D$5</c:f>
              <c:strCache>
                <c:ptCount val="1"/>
                <c:pt idx="0">
                  <c:v>Economic Development</c:v>
                </c:pt>
              </c:strCache>
            </c:strRef>
          </c:tx>
          <c:spPr>
            <a:solidFill>
              <a:schemeClr val="accent3"/>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by_uscategory!$D$6:$D$17</c:f>
              <c:numCache>
                <c:formatCode>"$"#,##0</c:formatCode>
                <c:ptCount val="11"/>
                <c:pt idx="0">
                  <c:v>35893598</c:v>
                </c:pt>
                <c:pt idx="1">
                  <c:v>47841040</c:v>
                </c:pt>
                <c:pt idx="2">
                  <c:v>55016196</c:v>
                </c:pt>
                <c:pt idx="3">
                  <c:v>47688905</c:v>
                </c:pt>
                <c:pt idx="4">
                  <c:v>52647940</c:v>
                </c:pt>
                <c:pt idx="5">
                  <c:v>52315915</c:v>
                </c:pt>
                <c:pt idx="6">
                  <c:v>45260849</c:v>
                </c:pt>
                <c:pt idx="7">
                  <c:v>51797467</c:v>
                </c:pt>
                <c:pt idx="8">
                  <c:v>38136341</c:v>
                </c:pt>
                <c:pt idx="9">
                  <c:v>32346814</c:v>
                </c:pt>
                <c:pt idx="10">
                  <c:v>48273784</c:v>
                </c:pt>
              </c:numCache>
            </c:numRef>
          </c:val>
          <c:extLst>
            <c:ext xmlns:c16="http://schemas.microsoft.com/office/drawing/2014/chart" uri="{C3380CC4-5D6E-409C-BE32-E72D297353CC}">
              <c16:uniqueId val="{00000002-00CC-4C5B-8D85-4A5B063C2F1A}"/>
            </c:ext>
          </c:extLst>
        </c:ser>
        <c:ser>
          <c:idx val="3"/>
          <c:order val="3"/>
          <c:tx>
            <c:strRef>
              <c:f>by_uscategory!$E$4:$E$5</c:f>
              <c:strCache>
                <c:ptCount val="1"/>
                <c:pt idx="0">
                  <c:v>Program Support</c:v>
                </c:pt>
              </c:strCache>
            </c:strRef>
          </c:tx>
          <c:spPr>
            <a:solidFill>
              <a:schemeClr val="accent4"/>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by_uscategory!$E$6:$E$17</c:f>
              <c:numCache>
                <c:formatCode>"$"#,##0</c:formatCode>
                <c:ptCount val="11"/>
                <c:pt idx="0">
                  <c:v>16051320</c:v>
                </c:pt>
                <c:pt idx="1">
                  <c:v>19954031</c:v>
                </c:pt>
                <c:pt idx="2">
                  <c:v>21436711</c:v>
                </c:pt>
                <c:pt idx="3">
                  <c:v>22751729</c:v>
                </c:pt>
                <c:pt idx="4">
                  <c:v>24530206</c:v>
                </c:pt>
                <c:pt idx="5">
                  <c:v>25799133</c:v>
                </c:pt>
                <c:pt idx="6">
                  <c:v>24782874</c:v>
                </c:pt>
                <c:pt idx="7">
                  <c:v>29414423</c:v>
                </c:pt>
                <c:pt idx="8">
                  <c:v>24419751</c:v>
                </c:pt>
                <c:pt idx="9">
                  <c:v>25262191</c:v>
                </c:pt>
                <c:pt idx="10">
                  <c:v>26968458</c:v>
                </c:pt>
              </c:numCache>
            </c:numRef>
          </c:val>
          <c:extLst>
            <c:ext xmlns:c16="http://schemas.microsoft.com/office/drawing/2014/chart" uri="{C3380CC4-5D6E-409C-BE32-E72D297353CC}">
              <c16:uniqueId val="{00000003-00CC-4C5B-8D85-4A5B063C2F1A}"/>
            </c:ext>
          </c:extLst>
        </c:ser>
        <c:ser>
          <c:idx val="4"/>
          <c:order val="4"/>
          <c:tx>
            <c:strRef>
              <c:f>by_uscategory!$F$4:$F$5</c:f>
              <c:strCache>
                <c:ptCount val="1"/>
                <c:pt idx="0">
                  <c:v>Democracy, Human Rights, and Governance</c:v>
                </c:pt>
              </c:strCache>
            </c:strRef>
          </c:tx>
          <c:spPr>
            <a:solidFill>
              <a:schemeClr val="accent5"/>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by_uscategory!$F$6:$F$17</c:f>
              <c:numCache>
                <c:formatCode>"$"#,##0</c:formatCode>
                <c:ptCount val="11"/>
                <c:pt idx="0">
                  <c:v>21359080</c:v>
                </c:pt>
                <c:pt idx="1">
                  <c:v>19543026</c:v>
                </c:pt>
                <c:pt idx="2">
                  <c:v>17310678</c:v>
                </c:pt>
                <c:pt idx="3">
                  <c:v>11030194</c:v>
                </c:pt>
                <c:pt idx="4">
                  <c:v>9231504</c:v>
                </c:pt>
                <c:pt idx="5">
                  <c:v>9697070</c:v>
                </c:pt>
                <c:pt idx="6">
                  <c:v>12286717</c:v>
                </c:pt>
                <c:pt idx="7">
                  <c:v>17818111</c:v>
                </c:pt>
                <c:pt idx="8">
                  <c:v>16464487</c:v>
                </c:pt>
                <c:pt idx="9">
                  <c:v>10097560</c:v>
                </c:pt>
                <c:pt idx="10">
                  <c:v>11830996</c:v>
                </c:pt>
              </c:numCache>
            </c:numRef>
          </c:val>
          <c:extLst>
            <c:ext xmlns:c16="http://schemas.microsoft.com/office/drawing/2014/chart" uri="{C3380CC4-5D6E-409C-BE32-E72D297353CC}">
              <c16:uniqueId val="{00000004-00CC-4C5B-8D85-4A5B063C2F1A}"/>
            </c:ext>
          </c:extLst>
        </c:ser>
        <c:ser>
          <c:idx val="5"/>
          <c:order val="5"/>
          <c:tx>
            <c:strRef>
              <c:f>by_uscategory!$G$4:$G$5</c:f>
              <c:strCache>
                <c:ptCount val="1"/>
                <c:pt idx="0">
                  <c:v>Environment</c:v>
                </c:pt>
              </c:strCache>
            </c:strRef>
          </c:tx>
          <c:spPr>
            <a:solidFill>
              <a:schemeClr val="accent6"/>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by_uscategory!$G$6:$G$17</c:f>
              <c:numCache>
                <c:formatCode>"$"#,##0</c:formatCode>
                <c:ptCount val="11"/>
                <c:pt idx="0">
                  <c:v>15221025</c:v>
                </c:pt>
                <c:pt idx="1">
                  <c:v>9223940</c:v>
                </c:pt>
                <c:pt idx="2">
                  <c:v>12356969</c:v>
                </c:pt>
                <c:pt idx="3">
                  <c:v>23666530</c:v>
                </c:pt>
                <c:pt idx="4">
                  <c:v>20342803</c:v>
                </c:pt>
                <c:pt idx="5">
                  <c:v>23109549</c:v>
                </c:pt>
                <c:pt idx="6">
                  <c:v>6582849</c:v>
                </c:pt>
                <c:pt idx="7">
                  <c:v>2049756</c:v>
                </c:pt>
                <c:pt idx="8">
                  <c:v>-891104</c:v>
                </c:pt>
                <c:pt idx="9">
                  <c:v>934609</c:v>
                </c:pt>
                <c:pt idx="10">
                  <c:v>2870763</c:v>
                </c:pt>
              </c:numCache>
            </c:numRef>
          </c:val>
          <c:extLst>
            <c:ext xmlns:c16="http://schemas.microsoft.com/office/drawing/2014/chart" uri="{C3380CC4-5D6E-409C-BE32-E72D297353CC}">
              <c16:uniqueId val="{00000005-00CC-4C5B-8D85-4A5B063C2F1A}"/>
            </c:ext>
          </c:extLst>
        </c:ser>
        <c:ser>
          <c:idx val="6"/>
          <c:order val="6"/>
          <c:tx>
            <c:strRef>
              <c:f>by_uscategory!$H$4:$H$5</c:f>
              <c:strCache>
                <c:ptCount val="1"/>
                <c:pt idx="0">
                  <c:v>Education and Social Services</c:v>
                </c:pt>
              </c:strCache>
            </c:strRef>
          </c:tx>
          <c:spPr>
            <a:solidFill>
              <a:schemeClr val="accent1">
                <a:lumMod val="60000"/>
              </a:schemeClr>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by_uscategory!$H$6:$H$17</c:f>
              <c:numCache>
                <c:formatCode>"$"#,##0</c:formatCode>
                <c:ptCount val="11"/>
                <c:pt idx="0">
                  <c:v>39799945</c:v>
                </c:pt>
                <c:pt idx="1">
                  <c:v>6098113</c:v>
                </c:pt>
                <c:pt idx="2">
                  <c:v>6606394</c:v>
                </c:pt>
                <c:pt idx="3">
                  <c:v>6148413</c:v>
                </c:pt>
                <c:pt idx="4">
                  <c:v>5162003</c:v>
                </c:pt>
                <c:pt idx="5">
                  <c:v>7874414</c:v>
                </c:pt>
                <c:pt idx="6">
                  <c:v>8014313</c:v>
                </c:pt>
                <c:pt idx="7">
                  <c:v>5253941</c:v>
                </c:pt>
                <c:pt idx="8">
                  <c:v>-1866379</c:v>
                </c:pt>
                <c:pt idx="9">
                  <c:v>1362734</c:v>
                </c:pt>
                <c:pt idx="10">
                  <c:v>3227284</c:v>
                </c:pt>
              </c:numCache>
            </c:numRef>
          </c:val>
          <c:extLst>
            <c:ext xmlns:c16="http://schemas.microsoft.com/office/drawing/2014/chart" uri="{C3380CC4-5D6E-409C-BE32-E72D297353CC}">
              <c16:uniqueId val="{00000006-00CC-4C5B-8D85-4A5B063C2F1A}"/>
            </c:ext>
          </c:extLst>
        </c:ser>
        <c:ser>
          <c:idx val="7"/>
          <c:order val="7"/>
          <c:tx>
            <c:strRef>
              <c:f>by_uscategory!$I$4:$I$5</c:f>
              <c:strCache>
                <c:ptCount val="1"/>
                <c:pt idx="0">
                  <c:v>Peace and Security</c:v>
                </c:pt>
              </c:strCache>
            </c:strRef>
          </c:tx>
          <c:spPr>
            <a:solidFill>
              <a:schemeClr val="accent2">
                <a:lumMod val="60000"/>
              </a:schemeClr>
            </a:solidFill>
            <a:ln>
              <a:noFill/>
            </a:ln>
            <a:effectLst/>
          </c:spPr>
          <c:invertIfNegative val="0"/>
          <c:cat>
            <c:strRef>
              <c:f>by_uscategory!$A$6:$A$17</c:f>
              <c:strCache>
                <c:ptCount val="11"/>
                <c:pt idx="0">
                  <c:v>2012</c:v>
                </c:pt>
                <c:pt idx="1">
                  <c:v>2013</c:v>
                </c:pt>
                <c:pt idx="2">
                  <c:v>2014</c:v>
                </c:pt>
                <c:pt idx="3">
                  <c:v>2015</c:v>
                </c:pt>
                <c:pt idx="4">
                  <c:v>2016</c:v>
                </c:pt>
                <c:pt idx="5">
                  <c:v>2017</c:v>
                </c:pt>
                <c:pt idx="6">
                  <c:v>2018</c:v>
                </c:pt>
                <c:pt idx="7">
                  <c:v>2019</c:v>
                </c:pt>
                <c:pt idx="8">
                  <c:v>2020</c:v>
                </c:pt>
                <c:pt idx="9">
                  <c:v>2021</c:v>
                </c:pt>
                <c:pt idx="10">
                  <c:v>2022</c:v>
                </c:pt>
              </c:strCache>
            </c:strRef>
          </c:cat>
          <c:val>
            <c:numRef>
              <c:f>by_uscategory!$I$6:$I$17</c:f>
              <c:numCache>
                <c:formatCode>"$"#,##0</c:formatCode>
                <c:ptCount val="11"/>
                <c:pt idx="0">
                  <c:v>1850862</c:v>
                </c:pt>
                <c:pt idx="1">
                  <c:v>2088411</c:v>
                </c:pt>
                <c:pt idx="2">
                  <c:v>1313441</c:v>
                </c:pt>
                <c:pt idx="3">
                  <c:v>767205</c:v>
                </c:pt>
                <c:pt idx="4">
                  <c:v>1342956</c:v>
                </c:pt>
                <c:pt idx="5">
                  <c:v>564895</c:v>
                </c:pt>
                <c:pt idx="6">
                  <c:v>2189106</c:v>
                </c:pt>
                <c:pt idx="7">
                  <c:v>4645807</c:v>
                </c:pt>
                <c:pt idx="8">
                  <c:v>2727244</c:v>
                </c:pt>
                <c:pt idx="9">
                  <c:v>2401555</c:v>
                </c:pt>
                <c:pt idx="10">
                  <c:v>2276873</c:v>
                </c:pt>
              </c:numCache>
            </c:numRef>
          </c:val>
          <c:extLst>
            <c:ext xmlns:c16="http://schemas.microsoft.com/office/drawing/2014/chart" uri="{C3380CC4-5D6E-409C-BE32-E72D297353CC}">
              <c16:uniqueId val="{00000007-00CC-4C5B-8D85-4A5B063C2F1A}"/>
            </c:ext>
          </c:extLst>
        </c:ser>
        <c:dLbls>
          <c:showLegendKey val="0"/>
          <c:showVal val="0"/>
          <c:showCatName val="0"/>
          <c:showSerName val="0"/>
          <c:showPercent val="0"/>
          <c:showBubbleSize val="0"/>
        </c:dLbls>
        <c:gapWidth val="219"/>
        <c:overlap val="100"/>
        <c:axId val="1155781296"/>
        <c:axId val="1158959520"/>
      </c:barChart>
      <c:catAx>
        <c:axId val="1155781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8959520"/>
        <c:crosses val="autoZero"/>
        <c:auto val="1"/>
        <c:lblAlgn val="ctr"/>
        <c:lblOffset val="100"/>
        <c:noMultiLvlLbl val="0"/>
      </c:catAx>
      <c:valAx>
        <c:axId val="115895952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 Total</a:t>
                </a:r>
                <a:r>
                  <a:rPr lang="en-US" baseline="0"/>
                  <a:t> Amount in USD</a:t>
                </a:r>
              </a:p>
              <a:p>
                <a:pPr>
                  <a:defRPr/>
                </a:pPr>
                <a:endParaRPr lang="en-US"/>
              </a:p>
            </c:rich>
          </c:tx>
          <c:layout>
            <c:manualLayout>
              <c:xMode val="edge"/>
              <c:yMode val="edge"/>
              <c:x val="9.6875000000000003E-2"/>
              <c:y val="0.33452195686207115"/>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155781296"/>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8366958661417323"/>
          <c:y val="0.30882579294475443"/>
          <c:w val="0.16330417436606909"/>
          <c:h val="0.3855409429395669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 xmlns:c16="http://schemas.microsoft.com/office/drawing/2014/chart" uri="{E28EC0CA-F0BB-4C9C-879D-F8772B89E7AC}">
      <c16:pivotOptions16>
        <c16:showExpandCollapseFieldButtons val="1"/>
      </c16:pivotOptions16>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1D912-70CC-49CB-85AE-D577C0545B4E}" type="datetimeFigureOut">
              <a:rPr lang="en-US" smtClean="0"/>
              <a:t>2/22/24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EAF367-0DC0-4B6F-A57F-CA86DE39F693}" type="slidenum">
              <a:rPr lang="en-US" smtClean="0"/>
              <a:t>‹#›</a:t>
            </a:fld>
            <a:endParaRPr lang="en-US"/>
          </a:p>
        </p:txBody>
      </p:sp>
    </p:spTree>
    <p:extLst>
      <p:ext uri="{BB962C8B-B14F-4D97-AF65-F5344CB8AC3E}">
        <p14:creationId xmlns:p14="http://schemas.microsoft.com/office/powerpoint/2010/main" val="3645197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1</a:t>
            </a:fld>
            <a:endParaRPr lang="en-US" dirty="0"/>
          </a:p>
        </p:txBody>
      </p:sp>
    </p:spTree>
    <p:extLst>
      <p:ext uri="{BB962C8B-B14F-4D97-AF65-F5344CB8AC3E}">
        <p14:creationId xmlns:p14="http://schemas.microsoft.com/office/powerpoint/2010/main" val="773842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2</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3</a:t>
            </a:fld>
            <a:endParaRPr lang="en-US" dirty="0"/>
          </a:p>
        </p:txBody>
      </p:sp>
    </p:spTree>
    <p:extLst>
      <p:ext uri="{BB962C8B-B14F-4D97-AF65-F5344CB8AC3E}">
        <p14:creationId xmlns:p14="http://schemas.microsoft.com/office/powerpoint/2010/main" val="100000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4</a:t>
            </a:fld>
            <a:endParaRPr lang="en-US" dirty="0"/>
          </a:p>
        </p:txBody>
      </p:sp>
    </p:spTree>
    <p:extLst>
      <p:ext uri="{BB962C8B-B14F-4D97-AF65-F5344CB8AC3E}">
        <p14:creationId xmlns:p14="http://schemas.microsoft.com/office/powerpoint/2010/main" val="96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5</a:t>
            </a:fld>
            <a:endParaRPr lang="en-US" dirty="0"/>
          </a:p>
        </p:txBody>
      </p:sp>
    </p:spTree>
    <p:extLst>
      <p:ext uri="{BB962C8B-B14F-4D97-AF65-F5344CB8AC3E}">
        <p14:creationId xmlns:p14="http://schemas.microsoft.com/office/powerpoint/2010/main" val="183214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6</a:t>
            </a:fld>
            <a:endParaRPr lang="en-US" dirty="0"/>
          </a:p>
        </p:txBody>
      </p:sp>
    </p:spTree>
    <p:extLst>
      <p:ext uri="{BB962C8B-B14F-4D97-AF65-F5344CB8AC3E}">
        <p14:creationId xmlns:p14="http://schemas.microsoft.com/office/powerpoint/2010/main" val="23675542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3EAF367-0DC0-4B6F-A57F-CA86DE39F693}" type="slidenum">
              <a:rPr lang="en-US" smtClean="0"/>
              <a:t>7</a:t>
            </a:fld>
            <a:endParaRPr lang="en-US" dirty="0"/>
          </a:p>
        </p:txBody>
      </p:sp>
    </p:spTree>
    <p:extLst>
      <p:ext uri="{BB962C8B-B14F-4D97-AF65-F5344CB8AC3E}">
        <p14:creationId xmlns:p14="http://schemas.microsoft.com/office/powerpoint/2010/main" val="1824141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BAA9B-988F-43A6-84FA-D5E5E1724A6C}"/>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A7FD31DC-93ED-4302-88F6-9E1FBC67EB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583FD-4125-4DD3-87FF-68579592A754}"/>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4D278B43-0B25-4957-B0D4-5DBF0B2787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1253B8-6AEC-4E78-BCF8-B700BC15CF5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06973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B7ED8-6064-4B2F-A6D7-A2312EB2680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77FB63-5D3D-4746-BFC4-94D33F889A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50D53D-BEA9-4695-B923-25DCB7320F4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C10D4B24-5C22-4BEB-B2D1-CA2CAB069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2031B4-FCF1-4398-98C4-805B32354991}"/>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858954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3FA4A9-01B6-49E9-9194-5B2155D469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4D39D6-1DD2-4ECB-ABE1-C6594C04B58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A2F60E-8AC1-46C1-B60E-DE7589195D8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93D60D47-E09B-4BF9-B7FF-297153B30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BDEE0B-1734-40BD-802C-60CC983B7270}"/>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22917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D72BC-0FD7-4466-BCF1-237539C0EF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62B51-0A51-40D9-AC58-485B22E41C2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DA34C2-D712-44ED-8655-78CE119DE0B3}"/>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0B733085-76CB-4E2C-AA45-1039A2890A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9CD326-414E-40DC-8AD1-4AD74A57259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92075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21A8E-FAAA-4A99-8575-0F30054182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81FE19-03E9-44B1-BD05-88368AED1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246A01-B9D5-4AA1-81D3-4EF7951F84A7}"/>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82701295-904E-4C96-9DC0-16A4973F1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407645-4082-47B7-87D3-BB95DD3C9C89}"/>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6266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6D029-2DF5-4018-A3F5-CC06D37BCB7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BD145C-62CD-40AE-8F6A-3DDCECFFCF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FDE0BD-C596-4FBA-9935-C73CF5E9FA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4DDD967-4093-43F0-B413-E2EA0619AA0F}"/>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5BB7FF9C-C0A1-49D7-847B-A7E12D8A67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578391-36DD-4D7C-B339-C4A63D631632}"/>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5863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EFC1-E38B-4461-B917-7376C706A6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76F64D-AC41-4956-A058-8D4375858B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51A9B7-F48B-4799-9648-7867D0B612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C758C1-F231-43EB-ABC9-A0D501B96B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192B0B-F8B5-4453-81A6-305D80AB6A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27C8E0-A515-4B90-83F0-442D6171C5EE}"/>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8" name="Footer Placeholder 7">
            <a:extLst>
              <a:ext uri="{FF2B5EF4-FFF2-40B4-BE49-F238E27FC236}">
                <a16:creationId xmlns:a16="http://schemas.microsoft.com/office/drawing/2014/main" id="{8540D325-0B37-4478-AD16-AD70621B45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E8304-DE67-4A68-8BA7-8965E8C051E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574814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7675E-F6CE-4D51-A992-AB4CF80A66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3A6786-5692-4630-9052-D6042C42D3E6}"/>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4" name="Footer Placeholder 3">
            <a:extLst>
              <a:ext uri="{FF2B5EF4-FFF2-40B4-BE49-F238E27FC236}">
                <a16:creationId xmlns:a16="http://schemas.microsoft.com/office/drawing/2014/main" id="{3D50C1CA-E926-422C-B1D6-3E82CFA5D71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836466-76B3-495F-B9A6-236EA59011EB}"/>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2479054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57CEB0-E35D-47C6-A495-C1953B7441C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3" name="Footer Placeholder 2">
            <a:extLst>
              <a:ext uri="{FF2B5EF4-FFF2-40B4-BE49-F238E27FC236}">
                <a16:creationId xmlns:a16="http://schemas.microsoft.com/office/drawing/2014/main" id="{84ABDE40-7B34-499F-9EEC-02DBCBDB3D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572861C-B616-431F-9E99-DB93393E6895}"/>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3611575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091CA-7E3C-4F27-BA87-AA23710604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6F1BCE-C517-4210-841E-8F009045EBB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CCEFA4E-8166-4E24-B048-C790218C5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E5A352-15B0-4E9C-9FA8-260781934FEB}"/>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82DE1063-C676-4E0F-BB7F-780F6AD307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76ABD-734E-4242-A5B1-25FE9B07F468}"/>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48569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49714-8B38-4E8E-A727-CF77BA4F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1B386F-01C3-461E-B949-6FBE90DD50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6CE194-B5B0-402E-A701-13EEE38690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2AB879-5DA2-4252-BE70-733A059A47B5}"/>
              </a:ext>
            </a:extLst>
          </p:cNvPr>
          <p:cNvSpPr>
            <a:spLocks noGrp="1"/>
          </p:cNvSpPr>
          <p:nvPr>
            <p:ph type="dt" sz="half" idx="10"/>
          </p:nvPr>
        </p:nvSpPr>
        <p:spPr/>
        <p:txBody>
          <a:bodyPr/>
          <a:lstStyle/>
          <a:p>
            <a:fld id="{638E2D54-BC40-4916-B44C-52CCAF089C1F}" type="datetimeFigureOut">
              <a:rPr lang="en-US" smtClean="0"/>
              <a:t>2/22/24</a:t>
            </a:fld>
            <a:endParaRPr lang="en-US"/>
          </a:p>
        </p:txBody>
      </p:sp>
      <p:sp>
        <p:nvSpPr>
          <p:cNvPr id="6" name="Footer Placeholder 5">
            <a:extLst>
              <a:ext uri="{FF2B5EF4-FFF2-40B4-BE49-F238E27FC236}">
                <a16:creationId xmlns:a16="http://schemas.microsoft.com/office/drawing/2014/main" id="{CCA7D050-E4D9-4A05-AD23-7A7D9E623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996FE1-8A50-4B0C-A85F-0D62FA23C20E}"/>
              </a:ext>
            </a:extLst>
          </p:cNvPr>
          <p:cNvSpPr>
            <a:spLocks noGrp="1"/>
          </p:cNvSpPr>
          <p:nvPr>
            <p:ph type="sldNum" sz="quarter" idx="12"/>
          </p:nvPr>
        </p:nvSpPr>
        <p:spPr/>
        <p:txBody>
          <a:bodyPr/>
          <a:lstStyle/>
          <a:p>
            <a:fld id="{7065E99C-CB1E-4451-A291-5828DC2B40B1}" type="slidenum">
              <a:rPr lang="en-US" smtClean="0"/>
              <a:t>‹#›</a:t>
            </a:fld>
            <a:endParaRPr lang="en-US"/>
          </a:p>
        </p:txBody>
      </p:sp>
    </p:spTree>
    <p:extLst>
      <p:ext uri="{BB962C8B-B14F-4D97-AF65-F5344CB8AC3E}">
        <p14:creationId xmlns:p14="http://schemas.microsoft.com/office/powerpoint/2010/main" val="118440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379826-1739-43D3-8612-B7711D8E9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A5DDEF-6F62-40D4-BB80-2F90A3C2E3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19AB-1D62-41FF-A77E-DB4AF7F8D9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E2D54-BC40-4916-B44C-52CCAF089C1F}" type="datetimeFigureOut">
              <a:rPr lang="en-US" smtClean="0"/>
              <a:t>2/22/24</a:t>
            </a:fld>
            <a:endParaRPr lang="en-US"/>
          </a:p>
        </p:txBody>
      </p:sp>
      <p:sp>
        <p:nvSpPr>
          <p:cNvPr id="5" name="Footer Placeholder 4">
            <a:extLst>
              <a:ext uri="{FF2B5EF4-FFF2-40B4-BE49-F238E27FC236}">
                <a16:creationId xmlns:a16="http://schemas.microsoft.com/office/drawing/2014/main" id="{BEE9CDC3-67EE-46C1-B00E-C2CB8092B16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DC4F622-7AC2-456F-93D2-2277BD6EC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5E99C-CB1E-4451-A291-5828DC2B40B1}" type="slidenum">
              <a:rPr lang="en-US" smtClean="0"/>
              <a:t>‹#›</a:t>
            </a:fld>
            <a:endParaRPr lang="en-US"/>
          </a:p>
        </p:txBody>
      </p:sp>
    </p:spTree>
    <p:extLst>
      <p:ext uri="{BB962C8B-B14F-4D97-AF65-F5344CB8AC3E}">
        <p14:creationId xmlns:p14="http://schemas.microsoft.com/office/powerpoint/2010/main" val="317556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ccountabilityresearch.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hyperlink" Target="mailto:nc5628a@student.american.edu" TargetMode="External"/><Relationship Id="rId4" Type="http://schemas.openxmlformats.org/officeDocument/2006/relationships/hyperlink" Target="mailto:jh1227a@american.edu"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8" Type="http://schemas.openxmlformats.org/officeDocument/2006/relationships/hyperlink" Target="https://www.usaid.gov/bangladesh/fact-sheets/sustainable-energy-project" TargetMode="External"/><Relationship Id="rId3" Type="http://schemas.openxmlformats.org/officeDocument/2006/relationships/image" Target="../media/image2.png"/><Relationship Id="rId7" Type="http://schemas.openxmlformats.org/officeDocument/2006/relationships/hyperlink" Target="https://www.usaid.gov/bangladesh"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10" Type="http://schemas.openxmlformats.org/officeDocument/2006/relationships/hyperlink" Target="https://www.usaid.gov/tanzania" TargetMode="External"/><Relationship Id="rId4" Type="http://schemas.openxmlformats.org/officeDocument/2006/relationships/image" Target="../media/image3.svg"/><Relationship Id="rId9" Type="http://schemas.openxmlformats.org/officeDocument/2006/relationships/hyperlink" Target="https://www.usaid.gov/Bangladesh"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usaid.gov/sites/default/files/2023-06/FY%202022%20Localization%20Progress%20Report-June-12-23_vFINAL_1.pdf" TargetMode="External"/><Relationship Id="rId5" Type="http://schemas.openxmlformats.org/officeDocument/2006/relationships/hyperlink" Target="https://www.devex.com/news/samantha-power-lays-out-her-vision-for-usaid-102003" TargetMode="External"/><Relationship Id="rId10" Type="http://schemas.openxmlformats.org/officeDocument/2006/relationships/chart" Target="../charts/chart1.xml"/><Relationship Id="rId4" Type="http://schemas.openxmlformats.org/officeDocument/2006/relationships/image" Target="../media/image3.svg"/><Relationship Id="rId9" Type="http://schemas.openxmlformats.org/officeDocument/2006/relationships/hyperlink" Target="https://www.usaid.gov/localization/fy-2022-localization-progress-report"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png"/><Relationship Id="rId7" Type="http://schemas.openxmlformats.org/officeDocument/2006/relationships/image" Target="../media/image5.sv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www.usaid.gov/sites/default/files/2023-06/USAID-FY20-FY22-Local-Funding-Public-Report-2023_04Apr_25.xlsx" TargetMode="Externa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foreignassistance.gov/data#tab-query" TargetMode="Externa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3.svg"/></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hyperlink" Target="https://www.foreignassistance.gov/data#tab-quer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C1FB9316-D9EF-44FC-B002-D3914B76D064}"/>
              </a:ext>
            </a:extLst>
          </p:cNvPr>
          <p:cNvSpPr/>
          <p:nvPr/>
        </p:nvSpPr>
        <p:spPr>
          <a:xfrm>
            <a:off x="0" y="2188028"/>
            <a:ext cx="12200389" cy="2460171"/>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25227B7-CA59-40CB-B18F-4F9433591323}"/>
              </a:ext>
            </a:extLst>
          </p:cNvPr>
          <p:cNvSpPr>
            <a:spLocks noGrp="1"/>
          </p:cNvSpPr>
          <p:nvPr>
            <p:ph type="ctrTitle"/>
          </p:nvPr>
        </p:nvSpPr>
        <p:spPr>
          <a:xfrm>
            <a:off x="-30480" y="2264229"/>
            <a:ext cx="12272806" cy="2188028"/>
          </a:xfrm>
          <a:noFill/>
        </p:spPr>
        <p:txBody>
          <a:bodyPr anchor="ctr">
            <a:noAutofit/>
          </a:bodyPr>
          <a:lstStyle/>
          <a:p>
            <a:pPr>
              <a:lnSpc>
                <a:spcPct val="100000"/>
              </a:lnSpc>
            </a:pPr>
            <a:r>
              <a:rPr lang="en-US" sz="5600" cap="small" dirty="0">
                <a:solidFill>
                  <a:schemeClr val="bg1"/>
                </a:solidFill>
              </a:rPr>
              <a:t>U.S. Foreign Assistance to Bangladesh</a:t>
            </a:r>
            <a:br>
              <a:rPr lang="en-US" sz="5600" cap="small" dirty="0">
                <a:solidFill>
                  <a:schemeClr val="bg1"/>
                </a:solidFill>
              </a:rPr>
            </a:br>
            <a:r>
              <a:rPr lang="en-US" sz="2000" cap="small" dirty="0">
                <a:solidFill>
                  <a:schemeClr val="bg1"/>
                </a:solidFill>
              </a:rPr>
              <a:t>A Preliminary overview of Publicly Available data</a:t>
            </a:r>
            <a:endParaRPr lang="en-US" sz="2000" cap="small" dirty="0">
              <a:solidFill>
                <a:schemeClr val="bg1"/>
              </a:solidFill>
              <a:effectLst>
                <a:outerShdw blurRad="38100" dist="38100" dir="2700000" algn="tl">
                  <a:srgbClr val="000000">
                    <a:alpha val="43137"/>
                  </a:srgbClr>
                </a:outerShdw>
              </a:effectLst>
              <a:latin typeface="Myriad Pro SemiCond" panose="020B0503030403020204" pitchFamily="34" charset="0"/>
            </a:endParaRPr>
          </a:p>
        </p:txBody>
      </p:sp>
      <p:sp>
        <p:nvSpPr>
          <p:cNvPr id="3" name="TextBox 2">
            <a:extLst>
              <a:ext uri="{FF2B5EF4-FFF2-40B4-BE49-F238E27FC236}">
                <a16:creationId xmlns:a16="http://schemas.microsoft.com/office/drawing/2014/main" id="{A032E057-68E2-42D5-9590-31A34E35C9A4}"/>
              </a:ext>
            </a:extLst>
          </p:cNvPr>
          <p:cNvSpPr txBox="1"/>
          <p:nvPr/>
        </p:nvSpPr>
        <p:spPr>
          <a:xfrm>
            <a:off x="1534886" y="4931229"/>
            <a:ext cx="9187543" cy="2246769"/>
          </a:xfrm>
          <a:prstGeom prst="rect">
            <a:avLst/>
          </a:prstGeom>
          <a:noFill/>
        </p:spPr>
        <p:txBody>
          <a:bodyPr wrap="square" rtlCol="0">
            <a:spAutoFit/>
          </a:bodyPr>
          <a:lstStyle/>
          <a:p>
            <a:pPr algn="ctr"/>
            <a:r>
              <a:rPr lang="en-US" sz="2000" dirty="0"/>
              <a:t>Accountability Research Center (</a:t>
            </a:r>
            <a:r>
              <a:rPr lang="en-US" sz="2000" dirty="0">
                <a:hlinkClick r:id="rId3"/>
              </a:rPr>
              <a:t>Homepage Link</a:t>
            </a:r>
            <a:r>
              <a:rPr lang="en-US" sz="2000" dirty="0"/>
              <a:t>)</a:t>
            </a:r>
          </a:p>
          <a:p>
            <a:pPr algn="ctr"/>
            <a:r>
              <a:rPr lang="en-US" sz="2000" dirty="0"/>
              <a:t>Draft (12/27/2023)</a:t>
            </a:r>
          </a:p>
          <a:p>
            <a:pPr algn="ctr"/>
            <a:r>
              <a:rPr lang="en-US" sz="2000" dirty="0"/>
              <a:t>Comments Welcome</a:t>
            </a:r>
          </a:p>
          <a:p>
            <a:pPr algn="ctr"/>
            <a:r>
              <a:rPr lang="en-US" sz="2000" dirty="0"/>
              <a:t>E-mail: </a:t>
            </a:r>
            <a:r>
              <a:rPr lang="en-US" sz="2000" dirty="0">
                <a:hlinkClick r:id="rId4"/>
              </a:rPr>
              <a:t>jh1227a@american.edu</a:t>
            </a:r>
            <a:r>
              <a:rPr lang="en-US" sz="2000" dirty="0"/>
              <a:t>, </a:t>
            </a:r>
            <a:r>
              <a:rPr lang="en-US" sz="2000" dirty="0">
                <a:hlinkClick r:id="rId5"/>
              </a:rPr>
              <a:t>nc5628a@student.american.edu</a:t>
            </a:r>
            <a:endParaRPr lang="en-US" sz="2000" dirty="0"/>
          </a:p>
          <a:p>
            <a:pPr algn="ctr"/>
            <a:endParaRPr lang="en-US" sz="2000" dirty="0"/>
          </a:p>
          <a:p>
            <a:pPr algn="ctr"/>
            <a:endParaRPr lang="en-US" sz="2000" dirty="0"/>
          </a:p>
          <a:p>
            <a:pPr algn="ctr"/>
            <a:endParaRPr lang="en-US" sz="2000" dirty="0"/>
          </a:p>
        </p:txBody>
      </p:sp>
      <p:pic>
        <p:nvPicPr>
          <p:cNvPr id="5" name="Picture 4" descr="ARC_logo_rgb_300dpi">
            <a:extLst>
              <a:ext uri="{FF2B5EF4-FFF2-40B4-BE49-F238E27FC236}">
                <a16:creationId xmlns:a16="http://schemas.microsoft.com/office/drawing/2014/main" id="{48E501E9-0ED2-4BED-8258-B7B6AF885D10}"/>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138097" y="371505"/>
            <a:ext cx="2797175" cy="1146175"/>
          </a:xfrm>
          <a:prstGeom prst="rect">
            <a:avLst/>
          </a:prstGeom>
          <a:solidFill>
            <a:srgbClr val="EDB137"/>
          </a:solidFill>
        </p:spPr>
      </p:pic>
    </p:spTree>
    <p:extLst>
      <p:ext uri="{BB962C8B-B14F-4D97-AF65-F5344CB8AC3E}">
        <p14:creationId xmlns:p14="http://schemas.microsoft.com/office/powerpoint/2010/main" val="3384403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descr="Accountability Research Center logo: Three overlaping arcs in yellow, bleu and dark gray that look like bridges.">
            <a:extLst>
              <a:ext uri="{FF2B5EF4-FFF2-40B4-BE49-F238E27FC236}">
                <a16:creationId xmlns:a16="http://schemas.microsoft.com/office/drawing/2014/main" id="{A5E35978-D542-44F2-A707-1FAA8B2B07D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696333" y="2371837"/>
            <a:ext cx="6808290" cy="2197384"/>
          </a:xfrm>
          <a:prstGeom prst="rect">
            <a:avLst/>
          </a:prstGeom>
        </p:spPr>
      </p:pic>
      <p:sp>
        <p:nvSpPr>
          <p:cNvPr id="2" name="Rectangle 1">
            <a:extLst>
              <a:ext uri="{FF2B5EF4-FFF2-40B4-BE49-F238E27FC236}">
                <a16:creationId xmlns:a16="http://schemas.microsoft.com/office/drawing/2014/main" id="{613BF0BD-1566-466A-9D8A-70A6E684B78B}"/>
              </a:ext>
            </a:extLst>
          </p:cNvPr>
          <p:cNvSpPr/>
          <p:nvPr/>
        </p:nvSpPr>
        <p:spPr>
          <a:xfrm>
            <a:off x="0" y="0"/>
            <a:ext cx="12192000" cy="1977172"/>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 name="Rectangle 2">
            <a:extLst>
              <a:ext uri="{FF2B5EF4-FFF2-40B4-BE49-F238E27FC236}">
                <a16:creationId xmlns:a16="http://schemas.microsoft.com/office/drawing/2014/main" id="{7EE755C4-51C1-468F-9CAE-6CEEDFB3E4B9}"/>
              </a:ext>
            </a:extLst>
          </p:cNvPr>
          <p:cNvSpPr/>
          <p:nvPr/>
        </p:nvSpPr>
        <p:spPr>
          <a:xfrm>
            <a:off x="0" y="4963886"/>
            <a:ext cx="12192000" cy="1894114"/>
          </a:xfrm>
          <a:prstGeom prst="rect">
            <a:avLst/>
          </a:prstGeom>
          <a:solidFill>
            <a:srgbClr val="036C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30DA9C8D-AA5A-42CC-ABCD-2F7C60D4C123}"/>
              </a:ext>
            </a:extLst>
          </p:cNvPr>
          <p:cNvGrpSpPr>
            <a:grpSpLocks/>
          </p:cNvGrpSpPr>
          <p:nvPr/>
        </p:nvGrpSpPr>
        <p:grpSpPr bwMode="auto">
          <a:xfrm>
            <a:off x="2988" y="4963886"/>
            <a:ext cx="12192000" cy="1894114"/>
            <a:chOff x="3" y="14256"/>
            <a:chExt cx="12240" cy="1584"/>
          </a:xfrm>
        </p:grpSpPr>
        <p:sp>
          <p:nvSpPr>
            <p:cNvPr id="7" name="Rectangle 6">
              <a:extLst>
                <a:ext uri="{FF2B5EF4-FFF2-40B4-BE49-F238E27FC236}">
                  <a16:creationId xmlns:a16="http://schemas.microsoft.com/office/drawing/2014/main" id="{BA2B1057-5A04-4301-82E7-1D75393D254E}"/>
                </a:ext>
              </a:extLst>
            </p:cNvPr>
            <p:cNvSpPr>
              <a:spLocks noChangeArrowheads="1"/>
            </p:cNvSpPr>
            <p:nvPr/>
          </p:nvSpPr>
          <p:spPr bwMode="auto">
            <a:xfrm>
              <a:off x="3" y="14256"/>
              <a:ext cx="12240" cy="1584"/>
            </a:xfrm>
            <a:prstGeom prst="rect">
              <a:avLst/>
            </a:prstGeom>
            <a:solidFill>
              <a:srgbClr val="016C9E"/>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US" dirty="0"/>
            </a:p>
          </p:txBody>
        </p:sp>
        <p:pic>
          <p:nvPicPr>
            <p:cNvPr id="8" name="Picture 7">
              <a:extLst>
                <a:ext uri="{FF2B5EF4-FFF2-40B4-BE49-F238E27FC236}">
                  <a16:creationId xmlns:a16="http://schemas.microsoft.com/office/drawing/2014/main" id="{2CA739FE-82A9-4D8F-ACB5-5151866E51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 y="15128"/>
              <a:ext cx="327"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8131E434-BD1E-479E-B6B8-8649D79E77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1" y="14789"/>
              <a:ext cx="327" cy="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 Box 14">
              <a:extLst>
                <a:ext uri="{FF2B5EF4-FFF2-40B4-BE49-F238E27FC236}">
                  <a16:creationId xmlns:a16="http://schemas.microsoft.com/office/drawing/2014/main" id="{7EBF2306-AAD1-4AB1-8F29-540FD4D3676D}"/>
                </a:ext>
              </a:extLst>
            </p:cNvPr>
            <p:cNvSpPr txBox="1">
              <a:spLocks noChangeArrowheads="1"/>
            </p:cNvSpPr>
            <p:nvPr/>
          </p:nvSpPr>
          <p:spPr bwMode="auto">
            <a:xfrm>
              <a:off x="1031" y="14826"/>
              <a:ext cx="5164"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err="1">
                  <a:solidFill>
                    <a:srgbClr val="EEB137"/>
                  </a:solidFill>
                  <a:effectLst/>
                  <a:latin typeface="Trebuchet MS" panose="020B0603020202020204" pitchFamily="34" charset="0"/>
                  <a:ea typeface="Calibri" panose="020F0502020204030204" pitchFamily="34" charset="0"/>
                </a:rPr>
                <a:t>facebook.com</a:t>
              </a:r>
              <a:r>
                <a:rPr lang="en-US" sz="1600" b="1" dirty="0">
                  <a:solidFill>
                    <a:srgbClr val="EEB137"/>
                  </a:solidFill>
                  <a:effectLst/>
                  <a:latin typeface="Trebuchet MS" panose="020B0603020202020204" pitchFamily="34" charset="0"/>
                  <a:ea typeface="Calibri" panose="020F0502020204030204" pitchFamily="34" charset="0"/>
                </a:rPr>
                <a:t>/</a:t>
              </a:r>
              <a:r>
                <a:rPr lang="en-US" sz="1600" b="1" dirty="0" err="1">
                  <a:solidFill>
                    <a:srgbClr val="EEB137"/>
                  </a:solidFill>
                  <a:effectLst/>
                  <a:latin typeface="Trebuchet MS" panose="020B0603020202020204" pitchFamily="34" charset="0"/>
                  <a:ea typeface="Calibri" panose="020F0502020204030204" pitchFamily="34" charset="0"/>
                </a:rPr>
                <a:t>AcctResearchCtr</a:t>
              </a:r>
              <a:r>
                <a:rPr lang="en-US" sz="1600" b="1" dirty="0">
                  <a:solidFill>
                    <a:srgbClr val="EEB137"/>
                  </a:solidFill>
                  <a:effectLst/>
                  <a:latin typeface="Trebuchet MS" panose="020B0603020202020204" pitchFamily="34" charset="0"/>
                  <a:ea typeface="Calibri" panose="020F0502020204030204" pitchFamily="34" charset="0"/>
                </a:rPr>
                <a:t>/</a:t>
              </a:r>
              <a:endParaRPr lang="en-US" sz="1600" dirty="0">
                <a:effectLst/>
                <a:latin typeface="Calibri" panose="020F0502020204030204" pitchFamily="34" charset="0"/>
                <a:ea typeface="Calibri" panose="020F0502020204030204" pitchFamily="34" charset="0"/>
              </a:endParaRPr>
            </a:p>
          </p:txBody>
        </p:sp>
        <p:sp>
          <p:nvSpPr>
            <p:cNvPr id="13" name="Text Box 13">
              <a:extLst>
                <a:ext uri="{FF2B5EF4-FFF2-40B4-BE49-F238E27FC236}">
                  <a16:creationId xmlns:a16="http://schemas.microsoft.com/office/drawing/2014/main" id="{46677A41-3837-41FD-9906-F8235ED21D9D}"/>
                </a:ext>
              </a:extLst>
            </p:cNvPr>
            <p:cNvSpPr txBox="1">
              <a:spLocks noChangeArrowheads="1"/>
            </p:cNvSpPr>
            <p:nvPr/>
          </p:nvSpPr>
          <p:spPr bwMode="auto">
            <a:xfrm>
              <a:off x="1036" y="15159"/>
              <a:ext cx="1742"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@AcctResearchCtr</a:t>
              </a:r>
              <a:endParaRPr lang="en-US" sz="1100" dirty="0">
                <a:effectLst/>
                <a:latin typeface="Calibri" panose="020F0502020204030204" pitchFamily="34" charset="0"/>
                <a:ea typeface="Calibri" panose="020F0502020204030204" pitchFamily="34" charset="0"/>
              </a:endParaRPr>
            </a:p>
          </p:txBody>
        </p:sp>
      </p:grpSp>
      <p:sp>
        <p:nvSpPr>
          <p:cNvPr id="16" name="Text Box 14">
            <a:extLst>
              <a:ext uri="{FF2B5EF4-FFF2-40B4-BE49-F238E27FC236}">
                <a16:creationId xmlns:a16="http://schemas.microsoft.com/office/drawing/2014/main" id="{DE275D57-5D10-4F01-A72E-EE0C313E7346}"/>
              </a:ext>
            </a:extLst>
          </p:cNvPr>
          <p:cNvSpPr txBox="1">
            <a:spLocks noChangeArrowheads="1"/>
          </p:cNvSpPr>
          <p:nvPr/>
        </p:nvSpPr>
        <p:spPr bwMode="auto">
          <a:xfrm>
            <a:off x="630201" y="5290354"/>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www.AccountabilityResearch.org</a:t>
            </a:r>
            <a:endParaRPr lang="en-US" sz="1600" dirty="0">
              <a:effectLst/>
              <a:latin typeface="Calibri" panose="020F0502020204030204" pitchFamily="34" charset="0"/>
              <a:ea typeface="Calibri" panose="020F0502020204030204" pitchFamily="34" charset="0"/>
            </a:endParaRPr>
          </a:p>
        </p:txBody>
      </p:sp>
      <p:sp>
        <p:nvSpPr>
          <p:cNvPr id="17" name="Text Box 14">
            <a:extLst>
              <a:ext uri="{FF2B5EF4-FFF2-40B4-BE49-F238E27FC236}">
                <a16:creationId xmlns:a16="http://schemas.microsoft.com/office/drawing/2014/main" id="{30B3BA21-B684-4437-9173-EB2726CC6085}"/>
              </a:ext>
            </a:extLst>
          </p:cNvPr>
          <p:cNvSpPr txBox="1">
            <a:spLocks noChangeArrowheads="1"/>
          </p:cNvSpPr>
          <p:nvPr/>
        </p:nvSpPr>
        <p:spPr bwMode="auto">
          <a:xfrm>
            <a:off x="8290310" y="5224377"/>
            <a:ext cx="5143749" cy="32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American University</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School of International Service</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4400 Massachusetts Ave. NW</a:t>
            </a:r>
          </a:p>
          <a:p>
            <a:pPr marL="0" marR="0">
              <a:spcBef>
                <a:spcPts val="35"/>
              </a:spcBef>
              <a:spcAft>
                <a:spcPts val="0"/>
              </a:spcAft>
            </a:pPr>
            <a:r>
              <a:rPr lang="en-US" sz="1600" b="1" dirty="0">
                <a:solidFill>
                  <a:srgbClr val="EEB137"/>
                </a:solidFill>
                <a:effectLst/>
                <a:latin typeface="Trebuchet MS" panose="020B0603020202020204" pitchFamily="34" charset="0"/>
                <a:ea typeface="Calibri" panose="020F0502020204030204" pitchFamily="34" charset="0"/>
              </a:rPr>
              <a:t>Washington, DC 20016</a:t>
            </a:r>
          </a:p>
          <a:p>
            <a:pPr marL="0" marR="0">
              <a:spcBef>
                <a:spcPts val="35"/>
              </a:spcBef>
              <a:spcAft>
                <a:spcPts val="0"/>
              </a:spcAft>
            </a:pPr>
            <a:r>
              <a:rPr lang="en-US" sz="1600" b="1" dirty="0">
                <a:solidFill>
                  <a:srgbClr val="EEB137"/>
                </a:solidFill>
                <a:latin typeface="Trebuchet MS" panose="020B0603020202020204" pitchFamily="34" charset="0"/>
                <a:ea typeface="Calibri" panose="020F0502020204030204" pitchFamily="34" charset="0"/>
              </a:rPr>
              <a:t>Email: arc@american.edu </a:t>
            </a: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324684305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ARC open government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262602" y="1472405"/>
            <a:ext cx="11451429" cy="5139869"/>
          </a:xfrm>
          <a:prstGeom prst="rect">
            <a:avLst/>
          </a:prstGeom>
          <a:noFill/>
        </p:spPr>
        <p:txBody>
          <a:bodyPr wrap="square" rtlCol="0">
            <a:spAutoFit/>
          </a:bodyPr>
          <a:lstStyle/>
          <a:p>
            <a:pPr marL="342900" indent="-342900">
              <a:buFont typeface="Arial" panose="020B0604020202020204" pitchFamily="34" charset="0"/>
              <a:buChar char="•"/>
            </a:pPr>
            <a:r>
              <a:rPr lang="en-US" sz="2200" dirty="0"/>
              <a:t>Our research is informed by the idea that open government is key to informing locally-led development </a:t>
            </a:r>
          </a:p>
          <a:p>
            <a:pPr marL="342900" indent="-342900">
              <a:buFont typeface="Arial" panose="020B0604020202020204" pitchFamily="34" charset="0"/>
              <a:buChar char="•"/>
            </a:pPr>
            <a:r>
              <a:rPr lang="en-US" sz="2200" dirty="0"/>
              <a:t>Our pilot project:</a:t>
            </a:r>
          </a:p>
          <a:p>
            <a:pPr marL="800100" lvl="1" indent="-342900">
              <a:buFont typeface="Courier New" panose="02070309020205020404" pitchFamily="49" charset="0"/>
              <a:buChar char="o"/>
            </a:pPr>
            <a:r>
              <a:rPr lang="en-US" sz="2000" dirty="0"/>
              <a:t>Has analyzed nine countries</a:t>
            </a:r>
          </a:p>
          <a:p>
            <a:pPr marL="800100" lvl="1" indent="-342900">
              <a:buFont typeface="Courier New" panose="02070309020205020404" pitchFamily="49" charset="0"/>
              <a:buChar char="o"/>
            </a:pPr>
            <a:r>
              <a:rPr lang="en-US" sz="2000" dirty="0"/>
              <a:t>Focuses on USAID, but includes analysis of foreign assistance across U.S. agencies</a:t>
            </a:r>
          </a:p>
          <a:p>
            <a:pPr marL="800100" lvl="1" indent="-342900">
              <a:buFont typeface="Courier New" panose="02070309020205020404" pitchFamily="49" charset="0"/>
              <a:buChar char="o"/>
            </a:pPr>
            <a:r>
              <a:rPr lang="en-US" sz="2000" dirty="0"/>
              <a:t>Reviews public USAID project information using an open government perspective to take stock of data availability and accessibility </a:t>
            </a:r>
          </a:p>
          <a:p>
            <a:pPr marL="800100" lvl="1" indent="-342900">
              <a:buFont typeface="Courier New" panose="02070309020205020404" pitchFamily="49" charset="0"/>
              <a:buChar char="o"/>
            </a:pPr>
            <a:r>
              <a:rPr lang="en-US" sz="2000" dirty="0"/>
              <a:t>Connects the dots across different public U.S. government data sources to analyze sectoral priorities and localization patterns of bilateral aid</a:t>
            </a:r>
          </a:p>
          <a:p>
            <a:pPr marL="342900" indent="-342900">
              <a:buFont typeface="Arial" panose="020B0604020202020204" pitchFamily="34" charset="0"/>
              <a:buChar char="•"/>
            </a:pPr>
            <a:r>
              <a:rPr lang="en-US" sz="2200" dirty="0"/>
              <a:t>Across cases we have found:</a:t>
            </a:r>
          </a:p>
          <a:p>
            <a:pPr marL="800100" lvl="1" indent="-342900">
              <a:buFont typeface="Courier New" panose="02070309020205020404" pitchFamily="49" charset="0"/>
              <a:buChar char="o"/>
            </a:pPr>
            <a:r>
              <a:rPr lang="en-US" sz="2000" dirty="0"/>
              <a:t>Public information about USAID projects is split between multiple government sites: USAID’s country mission sites provide descriptive project information, </a:t>
            </a:r>
            <a:r>
              <a:rPr lang="en-US" sz="2000" dirty="0" err="1"/>
              <a:t>ForeignAssistance.gov</a:t>
            </a:r>
            <a:r>
              <a:rPr lang="en-US" sz="2000" dirty="0"/>
              <a:t> provides consistent annual budget data, and </a:t>
            </a:r>
            <a:r>
              <a:rPr lang="en-US" sz="2000" dirty="0" err="1"/>
              <a:t>USASpending.gov</a:t>
            </a:r>
            <a:r>
              <a:rPr lang="en-US" sz="2000" dirty="0"/>
              <a:t> provides sub-recipient data</a:t>
            </a:r>
          </a:p>
          <a:p>
            <a:pPr marL="800100" lvl="1" indent="-342900">
              <a:buFont typeface="Courier New" panose="02070309020205020404" pitchFamily="49" charset="0"/>
              <a:buChar char="o"/>
            </a:pPr>
            <a:r>
              <a:rPr lang="en-US" sz="2000" b="0" i="0" dirty="0">
                <a:solidFill>
                  <a:srgbClr val="000000"/>
                </a:solidFill>
                <a:effectLst/>
              </a:rPr>
              <a:t>The U.S. category called "Peace and Security" includes different funding streams including:  security/counter-narcotics and peace-related (the latter of which typically receives less funding)</a:t>
            </a:r>
            <a:endParaRPr lang="en-US" sz="2200" dirty="0"/>
          </a:p>
        </p:txBody>
      </p:sp>
    </p:spTree>
    <p:extLst>
      <p:ext uri="{BB962C8B-B14F-4D97-AF65-F5344CB8AC3E}">
        <p14:creationId xmlns:p14="http://schemas.microsoft.com/office/powerpoint/2010/main" val="2105468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34609"/>
            <a:ext cx="10951624" cy="837796"/>
          </a:xfrm>
        </p:spPr>
        <p:txBody>
          <a:bodyPr>
            <a:noAutofit/>
          </a:bodyPr>
          <a:lstStyle/>
          <a:p>
            <a:r>
              <a:rPr lang="en-US" sz="3300" dirty="0">
                <a:solidFill>
                  <a:srgbClr val="036C9E"/>
                </a:solidFill>
                <a:latin typeface="Myriad Pro SemiCond" panose="020B0503030403020204" pitchFamily="34" charset="0"/>
              </a:rPr>
              <a:t>U.S. foreign assistance to Bangladesh: Preliminary analysis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3" name="TextBox 2">
            <a:extLst>
              <a:ext uri="{FF2B5EF4-FFF2-40B4-BE49-F238E27FC236}">
                <a16:creationId xmlns:a16="http://schemas.microsoft.com/office/drawing/2014/main" id="{B4C2AE31-C83A-6CCB-6971-9654A4BCB1CF}"/>
              </a:ext>
            </a:extLst>
          </p:cNvPr>
          <p:cNvSpPr txBox="1"/>
          <p:nvPr/>
        </p:nvSpPr>
        <p:spPr>
          <a:xfrm>
            <a:off x="477969" y="1783420"/>
            <a:ext cx="11236062" cy="5293757"/>
          </a:xfrm>
          <a:prstGeom prst="rect">
            <a:avLst/>
          </a:prstGeom>
          <a:noFill/>
        </p:spPr>
        <p:txBody>
          <a:bodyPr wrap="square" rtlCol="0">
            <a:spAutoFit/>
          </a:bodyPr>
          <a:lstStyle/>
          <a:p>
            <a:r>
              <a:rPr lang="en-US" sz="2200" b="1" dirty="0"/>
              <a:t>Our pilot project reviewed three data sources to offer preliminary analysis of U.S. funding to Bangladesh</a:t>
            </a:r>
          </a:p>
          <a:p>
            <a:pPr marL="285750" indent="-285750">
              <a:buFont typeface="Arial" panose="020B0604020202020204" pitchFamily="34" charset="0"/>
              <a:buChar char="•"/>
            </a:pPr>
            <a:r>
              <a:rPr lang="en-US" sz="2200" i="1" dirty="0"/>
              <a:t>Review of USAID Bangladesh’s official website to assess the quality and breadth of information available</a:t>
            </a:r>
          </a:p>
          <a:p>
            <a:pPr marL="800100" lvl="1" indent="-342900">
              <a:buFont typeface="Courier New" panose="02070309020205020404" pitchFamily="49" charset="0"/>
              <a:buChar char="o"/>
            </a:pPr>
            <a:r>
              <a:rPr lang="en-US" sz="2000" dirty="0"/>
              <a:t>USAID Bangladesh’s official page is missing project-level information commonly found on other mission pages analyzed in this pilot project</a:t>
            </a:r>
          </a:p>
          <a:p>
            <a:pPr marL="342900" indent="-342900">
              <a:buFont typeface="Arial" panose="020B0604020202020204" pitchFamily="34" charset="0"/>
              <a:buChar char="•"/>
            </a:pPr>
            <a:r>
              <a:rPr lang="en-US" sz="2200" i="1" dirty="0"/>
              <a:t>Review of USAID’s localization data to assess direct funding to local partners</a:t>
            </a:r>
          </a:p>
          <a:p>
            <a:pPr marL="800100" lvl="1" indent="-342900">
              <a:buFont typeface="Courier New" panose="02070309020205020404" pitchFamily="49" charset="0"/>
              <a:buChar char="o"/>
            </a:pPr>
            <a:r>
              <a:rPr lang="en-US" sz="2000" dirty="0"/>
              <a:t>USAID Bangladesh’s percentage of direct local funding are higher than USAID’s global average for FY2021 and FY2022, but below the agency’s 25% goal</a:t>
            </a:r>
            <a:endParaRPr lang="en-US" sz="2200" i="1" dirty="0"/>
          </a:p>
          <a:p>
            <a:pPr marL="285750" indent="-285750">
              <a:buFont typeface="Arial" panose="020B0604020202020204" pitchFamily="34" charset="0"/>
              <a:buChar char="•"/>
            </a:pPr>
            <a:r>
              <a:rPr lang="en-US" sz="2200" i="1" dirty="0"/>
              <a:t>Review of ForeignAssistance.gov data to assess funding trends by category and by managing agency</a:t>
            </a:r>
          </a:p>
          <a:p>
            <a:pPr marL="800100" lvl="1" indent="-342900">
              <a:buFont typeface="Courier New" panose="02070309020205020404" pitchFamily="49" charset="0"/>
              <a:buChar char="o"/>
            </a:pPr>
            <a:r>
              <a:rPr lang="en-US" sz="2000" dirty="0"/>
              <a:t>USAID manages the most U.S. foreign assistance to Bangladesh annually. Health and Humanitarian Assistance were the two largest categories of USAID funding, accounting for 31.4% and 27% of funding, respectively</a:t>
            </a:r>
          </a:p>
          <a:p>
            <a:pPr marL="800100" lvl="1" indent="-342900">
              <a:buFont typeface="Arial" panose="020B0604020202020204" pitchFamily="34" charset="0"/>
              <a:buChar char="•"/>
            </a:pPr>
            <a:endParaRPr lang="en-US" sz="2200" dirty="0"/>
          </a:p>
          <a:p>
            <a:pPr lvl="1"/>
            <a:endParaRPr lang="en-US" sz="2200" i="1" dirty="0"/>
          </a:p>
        </p:txBody>
      </p:sp>
    </p:spTree>
    <p:extLst>
      <p:ext uri="{BB962C8B-B14F-4D97-AF65-F5344CB8AC3E}">
        <p14:creationId xmlns:p14="http://schemas.microsoft.com/office/powerpoint/2010/main" val="141518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977774" y="609008"/>
            <a:ext cx="10951624" cy="837796"/>
          </a:xfrm>
        </p:spPr>
        <p:txBody>
          <a:bodyPr>
            <a:noAutofit/>
          </a:bodyPr>
          <a:lstStyle/>
          <a:p>
            <a:r>
              <a:rPr lang="en-US" sz="3500" dirty="0">
                <a:solidFill>
                  <a:srgbClr val="036C9E"/>
                </a:solidFill>
                <a:latin typeface="Myriad Pro SemiCond" panose="020B0503030403020204" pitchFamily="34" charset="0"/>
              </a:rPr>
              <a:t>USAID Bangladesh website information</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40107"/>
            <a:ext cx="575598" cy="575598"/>
          </a:xfrm>
          <a:prstGeom prst="rect">
            <a:avLst/>
          </a:prstGeom>
        </p:spPr>
      </p:pic>
      <p:sp>
        <p:nvSpPr>
          <p:cNvPr id="9" name="TextBox 8">
            <a:extLst>
              <a:ext uri="{FF2B5EF4-FFF2-40B4-BE49-F238E27FC236}">
                <a16:creationId xmlns:a16="http://schemas.microsoft.com/office/drawing/2014/main" id="{AE5D15C4-73AE-A75D-E051-FD537AA8B824}"/>
              </a:ext>
            </a:extLst>
          </p:cNvPr>
          <p:cNvSpPr txBox="1"/>
          <p:nvPr/>
        </p:nvSpPr>
        <p:spPr>
          <a:xfrm>
            <a:off x="262602" y="1446804"/>
            <a:ext cx="11461173" cy="646331"/>
          </a:xfrm>
          <a:prstGeom prst="rect">
            <a:avLst/>
          </a:prstGeom>
          <a:noFill/>
        </p:spPr>
        <p:txBody>
          <a:bodyPr wrap="square" rtlCol="0">
            <a:spAutoFit/>
          </a:bodyPr>
          <a:lstStyle/>
          <a:p>
            <a:pPr lvl="1"/>
            <a:endParaRPr lang="en-US" dirty="0"/>
          </a:p>
          <a:p>
            <a:pPr marL="285750" indent="-285750">
              <a:buFont typeface="Arial" panose="020B0604020202020204" pitchFamily="34" charset="0"/>
              <a:buChar char="•"/>
            </a:pPr>
            <a:endParaRPr lang="en-US" dirty="0"/>
          </a:p>
        </p:txBody>
      </p:sp>
      <p:sp>
        <p:nvSpPr>
          <p:cNvPr id="4" name="TextBox 3">
            <a:extLst>
              <a:ext uri="{FF2B5EF4-FFF2-40B4-BE49-F238E27FC236}">
                <a16:creationId xmlns:a16="http://schemas.microsoft.com/office/drawing/2014/main" id="{3A92BA7B-A01E-80FB-9B24-4B58F7DC4FA7}"/>
              </a:ext>
            </a:extLst>
          </p:cNvPr>
          <p:cNvSpPr txBox="1"/>
          <p:nvPr/>
        </p:nvSpPr>
        <p:spPr>
          <a:xfrm>
            <a:off x="262602" y="1446804"/>
            <a:ext cx="11461173" cy="646331"/>
          </a:xfrm>
          <a:prstGeom prst="rect">
            <a:avLst/>
          </a:prstGeom>
          <a:noFill/>
        </p:spPr>
        <p:txBody>
          <a:bodyPr wrap="square" rtlCol="0">
            <a:spAutoFit/>
          </a:bodyPr>
          <a:lstStyle/>
          <a:p>
            <a:pPr lvl="1"/>
            <a:endParaRPr lang="en-US" dirty="0"/>
          </a:p>
          <a:p>
            <a:pPr marL="742950" lvl="1"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492B65DC-14A7-FD11-08FF-F3C627A7CB67}"/>
              </a:ext>
            </a:extLst>
          </p:cNvPr>
          <p:cNvSpPr txBox="1"/>
          <p:nvPr/>
        </p:nvSpPr>
        <p:spPr>
          <a:xfrm>
            <a:off x="262602" y="1577903"/>
            <a:ext cx="11461173" cy="5024452"/>
          </a:xfrm>
          <a:prstGeom prst="rect">
            <a:avLst/>
          </a:prstGeom>
          <a:noFill/>
        </p:spPr>
        <p:txBody>
          <a:bodyPr wrap="square" rtlCol="0">
            <a:spAutoFit/>
          </a:bodyPr>
          <a:lstStyle/>
          <a:p>
            <a:pPr marL="285750" indent="-285750">
              <a:buFont typeface="Arial" panose="020B0604020202020204" pitchFamily="34" charset="0"/>
              <a:buChar char="•"/>
            </a:pPr>
            <a:r>
              <a:rPr lang="en-US" sz="2050" dirty="0"/>
              <a:t>USAID Bangladesh’s </a:t>
            </a:r>
            <a:r>
              <a:rPr lang="en-US" sz="2050" dirty="0">
                <a:hlinkClick r:id="rId7"/>
              </a:rPr>
              <a:t>website</a:t>
            </a:r>
            <a:r>
              <a:rPr lang="en-US" sz="2050" dirty="0"/>
              <a:t> provides project information across 8 different pages.  Each page provides a broad summary of the mission’s activities and accomplishments in a specific issue area</a:t>
            </a:r>
          </a:p>
          <a:p>
            <a:pPr marL="742950" lvl="1" indent="-285750">
              <a:buFont typeface="Courier New" panose="02070309020205020404" pitchFamily="49" charset="0"/>
              <a:buChar char="o"/>
            </a:pPr>
            <a:r>
              <a:rPr lang="en-US" sz="2050" dirty="0"/>
              <a:t>2 of 8 issue area pages provided specific funding totals</a:t>
            </a:r>
          </a:p>
          <a:p>
            <a:pPr marL="742950" lvl="1" indent="-285750">
              <a:buFont typeface="Courier New" panose="02070309020205020404" pitchFamily="49" charset="0"/>
              <a:buChar char="o"/>
            </a:pPr>
            <a:r>
              <a:rPr lang="en-US" sz="2050" dirty="0"/>
              <a:t>3 of 8 issue area pages discussed specific projects by name</a:t>
            </a:r>
          </a:p>
          <a:p>
            <a:pPr marL="742950" lvl="1" indent="-285750">
              <a:buFont typeface="Courier New" panose="02070309020205020404" pitchFamily="49" charset="0"/>
              <a:buChar char="o"/>
            </a:pPr>
            <a:r>
              <a:rPr lang="en-US" sz="2050" dirty="0">
                <a:solidFill>
                  <a:srgbClr val="36494D"/>
                </a:solidFill>
              </a:rPr>
              <a:t>Only 1 </a:t>
            </a:r>
            <a:r>
              <a:rPr lang="en-US" sz="2050" dirty="0">
                <a:solidFill>
                  <a:srgbClr val="36494D"/>
                </a:solidFill>
                <a:hlinkClick r:id="rId8"/>
              </a:rPr>
              <a:t>project factsheet</a:t>
            </a:r>
            <a:r>
              <a:rPr lang="en-US" sz="2050" dirty="0">
                <a:solidFill>
                  <a:srgbClr val="36494D"/>
                </a:solidFill>
              </a:rPr>
              <a:t> was linked across the 8 surveyed pages</a:t>
            </a:r>
          </a:p>
          <a:p>
            <a:pPr marL="285750" indent="-285750">
              <a:buFont typeface="Arial" panose="020B0604020202020204" pitchFamily="34" charset="0"/>
              <a:buChar char="•"/>
            </a:pPr>
            <a:r>
              <a:rPr lang="en-US" sz="2050" dirty="0">
                <a:solidFill>
                  <a:srgbClr val="36494D"/>
                </a:solidFill>
              </a:rPr>
              <a:t>USAID Bangladesh lacks information commonly disclosed by other USAID missions including:*</a:t>
            </a:r>
          </a:p>
          <a:p>
            <a:pPr marL="800100" lvl="1" indent="-342900">
              <a:buFont typeface="Courier New" panose="02070309020205020404" pitchFamily="49" charset="0"/>
              <a:buChar char="o"/>
            </a:pPr>
            <a:r>
              <a:rPr lang="en-US" sz="2050" dirty="0">
                <a:solidFill>
                  <a:srgbClr val="36494D"/>
                </a:solidFill>
              </a:rPr>
              <a:t>Project budgets</a:t>
            </a:r>
            <a:endParaRPr lang="en-US" sz="2050" i="0" dirty="0">
              <a:solidFill>
                <a:srgbClr val="36494D"/>
              </a:solidFill>
              <a:effectLst/>
            </a:endParaRPr>
          </a:p>
          <a:p>
            <a:pPr marL="800100" lvl="1" indent="-342900">
              <a:buFont typeface="Courier New" panose="02070309020205020404" pitchFamily="49" charset="0"/>
              <a:buChar char="o"/>
            </a:pPr>
            <a:r>
              <a:rPr lang="en-US" sz="2050" dirty="0">
                <a:solidFill>
                  <a:srgbClr val="36494D"/>
                </a:solidFill>
              </a:rPr>
              <a:t>Project durations (start and end date)</a:t>
            </a:r>
          </a:p>
          <a:p>
            <a:pPr marL="800100" lvl="1" indent="-342900">
              <a:buFont typeface="Courier New" panose="02070309020205020404" pitchFamily="49" charset="0"/>
              <a:buChar char="o"/>
            </a:pPr>
            <a:r>
              <a:rPr lang="en-US" sz="2050" dirty="0">
                <a:solidFill>
                  <a:srgbClr val="36494D"/>
                </a:solidFill>
              </a:rPr>
              <a:t>Clear identification of implementing partners</a:t>
            </a:r>
            <a:endParaRPr lang="en-US" sz="2050" i="0" dirty="0">
              <a:solidFill>
                <a:srgbClr val="36494D"/>
              </a:solidFill>
              <a:effectLst/>
            </a:endParaRPr>
          </a:p>
          <a:p>
            <a:pPr marL="800100" lvl="1" indent="-342900">
              <a:buFont typeface="Courier New" panose="02070309020205020404" pitchFamily="49" charset="0"/>
              <a:buChar char="o"/>
            </a:pPr>
            <a:r>
              <a:rPr lang="en-US" sz="2050" dirty="0">
                <a:solidFill>
                  <a:srgbClr val="36494D"/>
                </a:solidFill>
              </a:rPr>
              <a:t>USAID and implementing partner contacts</a:t>
            </a:r>
          </a:p>
          <a:p>
            <a:pPr marL="342900" indent="-342900">
              <a:buFont typeface="Arial" panose="020B0604020202020204" pitchFamily="34" charset="0"/>
              <a:buChar char="•"/>
            </a:pPr>
            <a:r>
              <a:rPr lang="en-US" sz="2050" i="0" dirty="0">
                <a:solidFill>
                  <a:srgbClr val="36494D"/>
                </a:solidFill>
                <a:effectLst/>
              </a:rPr>
              <a:t>USAID</a:t>
            </a:r>
            <a:r>
              <a:rPr lang="en-US" sz="2050" dirty="0">
                <a:solidFill>
                  <a:srgbClr val="36494D"/>
                </a:solidFill>
              </a:rPr>
              <a:t> Bangladesh’ issue area pages emphasize mission outcomes</a:t>
            </a:r>
          </a:p>
          <a:p>
            <a:pPr marL="800100" lvl="1" indent="-342900">
              <a:buFont typeface="Courier New" panose="02070309020205020404" pitchFamily="49" charset="0"/>
              <a:buChar char="o"/>
            </a:pPr>
            <a:r>
              <a:rPr lang="en-US" sz="2050" dirty="0">
                <a:solidFill>
                  <a:srgbClr val="36494D"/>
                </a:solidFill>
              </a:rPr>
              <a:t>6 of 8 issue area pages provided quantified results and accomplishments of USAID projects</a:t>
            </a:r>
            <a:endParaRPr lang="en-US" sz="2050" dirty="0"/>
          </a:p>
          <a:p>
            <a:pPr lvl="1"/>
            <a:endParaRPr lang="en-US" dirty="0"/>
          </a:p>
          <a:p>
            <a:pPr lvl="1"/>
            <a:endParaRPr lang="en-US" dirty="0"/>
          </a:p>
          <a:p>
            <a:pPr marL="742950" lvl="1"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9B5493C-B6DB-859E-CB46-412B865D1F4C}"/>
              </a:ext>
            </a:extLst>
          </p:cNvPr>
          <p:cNvSpPr txBox="1"/>
          <p:nvPr/>
        </p:nvSpPr>
        <p:spPr>
          <a:xfrm>
            <a:off x="92766" y="6442226"/>
            <a:ext cx="12192000" cy="400110"/>
          </a:xfrm>
          <a:prstGeom prst="rect">
            <a:avLst/>
          </a:prstGeom>
          <a:noFill/>
        </p:spPr>
        <p:txBody>
          <a:bodyPr wrap="square" rtlCol="0">
            <a:spAutoFit/>
          </a:bodyPr>
          <a:lstStyle/>
          <a:p>
            <a:r>
              <a:rPr lang="en-US" sz="1000" b="1" dirty="0"/>
              <a:t>Source</a:t>
            </a:r>
            <a:r>
              <a:rPr lang="en-US" sz="1000" dirty="0"/>
              <a:t>: </a:t>
            </a:r>
            <a:r>
              <a:rPr lang="en-US" sz="1000" dirty="0">
                <a:hlinkClick r:id="rId9"/>
              </a:rPr>
              <a:t>https://www.usaid.gov/Bangladesh</a:t>
            </a:r>
            <a:r>
              <a:rPr lang="en-US" sz="1000" dirty="0"/>
              <a:t>, accessed December 27, 2023</a:t>
            </a:r>
          </a:p>
          <a:p>
            <a:r>
              <a:rPr lang="en-US" sz="1000" b="1" dirty="0"/>
              <a:t>*Note: </a:t>
            </a:r>
            <a:r>
              <a:rPr lang="en-US" sz="1000" dirty="0"/>
              <a:t>For a comparatively robust example of project information disclosure, see USAID Tanzania: </a:t>
            </a:r>
            <a:r>
              <a:rPr lang="en-US" sz="1000" dirty="0">
                <a:hlinkClick r:id="rId10"/>
              </a:rPr>
              <a:t>https://www.usaid.gov/tanzania</a:t>
            </a:r>
            <a:r>
              <a:rPr lang="en-US" sz="1000" dirty="0"/>
              <a:t> </a:t>
            </a:r>
          </a:p>
        </p:txBody>
      </p:sp>
    </p:spTree>
    <p:extLst>
      <p:ext uri="{BB962C8B-B14F-4D97-AF65-F5344CB8AC3E}">
        <p14:creationId xmlns:p14="http://schemas.microsoft.com/office/powerpoint/2010/main" val="677051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021912" y="794656"/>
            <a:ext cx="10907486" cy="521049"/>
          </a:xfrm>
        </p:spPr>
        <p:txBody>
          <a:bodyPr>
            <a:noAutofit/>
          </a:bodyPr>
          <a:lstStyle/>
          <a:p>
            <a:r>
              <a:rPr lang="en-US" sz="3300" dirty="0">
                <a:solidFill>
                  <a:srgbClr val="036C9E"/>
                </a:solidFill>
              </a:rPr>
              <a:t>USAID localization: Bangladesh FY2021-2022</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710400" y="1412242"/>
            <a:ext cx="10907486" cy="2501016"/>
          </a:xfrm>
          <a:prstGeom prst="rect">
            <a:avLst/>
          </a:prstGeom>
          <a:noFill/>
        </p:spPr>
        <p:txBody>
          <a:bodyPr wrap="square" rtlCol="0">
            <a:noAutofit/>
          </a:bodyPr>
          <a:lstStyle/>
          <a:p>
            <a:pPr marL="285750" indent="-285750">
              <a:buFont typeface="Arial" panose="020B0604020202020204" pitchFamily="34" charset="0"/>
              <a:buChar char="•"/>
            </a:pPr>
            <a:r>
              <a:rPr lang="en-US" sz="2200" dirty="0">
                <a:solidFill>
                  <a:srgbClr val="36494D"/>
                </a:solidFill>
              </a:rPr>
              <a:t>USAID set a </a:t>
            </a:r>
            <a:r>
              <a:rPr lang="en-US" sz="2200" dirty="0">
                <a:solidFill>
                  <a:srgbClr val="36494D"/>
                </a:solidFill>
                <a:hlinkClick r:id="rId5"/>
              </a:rPr>
              <a:t>minimum 25% global target</a:t>
            </a:r>
            <a:r>
              <a:rPr lang="en-US" sz="2200" dirty="0">
                <a:solidFill>
                  <a:srgbClr val="36494D"/>
                </a:solidFill>
              </a:rPr>
              <a:t> for direct funding for national implementing partners by 2025 (starting from </a:t>
            </a:r>
            <a:r>
              <a:rPr lang="en-US" sz="2200" dirty="0">
                <a:solidFill>
                  <a:srgbClr val="36494D"/>
                </a:solidFill>
                <a:hlinkClick r:id="rId6"/>
              </a:rPr>
              <a:t>8.1% in 2020</a:t>
            </a:r>
            <a:r>
              <a:rPr lang="en-US" sz="2200" dirty="0">
                <a:solidFill>
                  <a:srgbClr val="36494D"/>
                </a:solidFill>
              </a:rPr>
              <a:t>). In 2022, USAID reported a </a:t>
            </a:r>
            <a:r>
              <a:rPr lang="en-US" sz="2200" dirty="0">
                <a:solidFill>
                  <a:srgbClr val="36494D"/>
                </a:solidFill>
                <a:hlinkClick r:id="rId6"/>
              </a:rPr>
              <a:t>global average of 10.2%</a:t>
            </a:r>
            <a:endParaRPr lang="en-US" sz="2200" dirty="0">
              <a:solidFill>
                <a:srgbClr val="36494D"/>
              </a:solidFill>
            </a:endParaRPr>
          </a:p>
          <a:p>
            <a:pPr marL="285750" indent="-285750">
              <a:buFont typeface="Arial" panose="020B0604020202020204" pitchFamily="34" charset="0"/>
              <a:buChar char="•"/>
            </a:pPr>
            <a:r>
              <a:rPr lang="en-US" sz="2200" dirty="0">
                <a:solidFill>
                  <a:srgbClr val="36494D"/>
                </a:solidFill>
              </a:rPr>
              <a:t>Country targets vary, with a higher than 25% share expected in countries where national organizations have higher capacity to manage USAID projects</a:t>
            </a:r>
          </a:p>
          <a:p>
            <a:pPr marL="285750" indent="-285750">
              <a:buFont typeface="Arial" panose="020B0604020202020204" pitchFamily="34" charset="0"/>
              <a:buChar char="•"/>
            </a:pPr>
            <a:r>
              <a:rPr lang="en-US" sz="2200" dirty="0">
                <a:solidFill>
                  <a:srgbClr val="36494D"/>
                </a:solidFill>
              </a:rPr>
              <a:t>USAID Bangladesh ranks above USAID’s global localization average, with a 12.9% direct local funding share in 2021, followed by an increase to 18% in 2022</a:t>
            </a:r>
            <a:endParaRPr lang="en-US" sz="2200"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sz="2100"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262602" y="740107"/>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607133"/>
            <a:ext cx="9789459" cy="246221"/>
          </a:xfrm>
          <a:prstGeom prst="rect">
            <a:avLst/>
          </a:prstGeom>
          <a:noFill/>
        </p:spPr>
        <p:txBody>
          <a:bodyPr wrap="square">
            <a:spAutoFit/>
          </a:bodyPr>
          <a:lstStyle/>
          <a:p>
            <a:r>
              <a:rPr lang="en-US" sz="1000" b="1" dirty="0"/>
              <a:t>Source</a:t>
            </a:r>
            <a:r>
              <a:rPr lang="en-US" sz="1000" dirty="0"/>
              <a:t>: USAID, “Moving Toward a Model of Locally Led Development,” July 2023, </a:t>
            </a:r>
            <a:r>
              <a:rPr lang="en-US" sz="1000" dirty="0">
                <a:hlinkClick r:id="rId9"/>
              </a:rPr>
              <a:t>https://www.usaid.gov/localization/fy-2022-localization-progress-report</a:t>
            </a:r>
            <a:endParaRPr lang="en-US" sz="1000" dirty="0"/>
          </a:p>
        </p:txBody>
      </p:sp>
      <p:graphicFrame>
        <p:nvGraphicFramePr>
          <p:cNvPr id="3" name="Chart 2">
            <a:extLst>
              <a:ext uri="{FF2B5EF4-FFF2-40B4-BE49-F238E27FC236}">
                <a16:creationId xmlns:a16="http://schemas.microsoft.com/office/drawing/2014/main" id="{79EC2996-F6E1-1394-001C-001C0465E53E}"/>
              </a:ext>
            </a:extLst>
          </p:cNvPr>
          <p:cNvGraphicFramePr>
            <a:graphicFrameLocks/>
          </p:cNvGraphicFramePr>
          <p:nvPr>
            <p:extLst>
              <p:ext uri="{D42A27DB-BD31-4B8C-83A1-F6EECF244321}">
                <p14:modId xmlns:p14="http://schemas.microsoft.com/office/powerpoint/2010/main" val="1486060018"/>
              </p:ext>
            </p:extLst>
          </p:nvPr>
        </p:nvGraphicFramePr>
        <p:xfrm>
          <a:off x="136286" y="3853543"/>
          <a:ext cx="12055714" cy="2657053"/>
        </p:xfrm>
        <a:graphic>
          <a:graphicData uri="http://schemas.openxmlformats.org/drawingml/2006/chart">
            <c:chart xmlns:c="http://schemas.openxmlformats.org/drawingml/2006/chart" xmlns:r="http://schemas.openxmlformats.org/officeDocument/2006/relationships" r:id="rId10"/>
          </a:graphicData>
        </a:graphic>
      </p:graphicFrame>
    </p:spTree>
    <p:extLst>
      <p:ext uri="{BB962C8B-B14F-4D97-AF65-F5344CB8AC3E}">
        <p14:creationId xmlns:p14="http://schemas.microsoft.com/office/powerpoint/2010/main" val="524590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1132114" y="864551"/>
            <a:ext cx="10907486" cy="521049"/>
          </a:xfrm>
        </p:spPr>
        <p:txBody>
          <a:bodyPr>
            <a:noAutofit/>
          </a:bodyPr>
          <a:lstStyle/>
          <a:p>
            <a:r>
              <a:rPr lang="en-US" sz="3300" dirty="0">
                <a:solidFill>
                  <a:srgbClr val="036C9E"/>
                </a:solidFill>
              </a:rPr>
              <a:t>USAID localization: Bangladesh ‘Local’ Partner Funding</a:t>
            </a:r>
            <a:endParaRPr lang="en-US" sz="3300" dirty="0">
              <a:solidFill>
                <a:srgbClr val="036C9E"/>
              </a:solidFill>
              <a:latin typeface="Myriad Pro SemiCond" panose="020B0503030403020204" pitchFamily="34" charset="0"/>
            </a:endParaRP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sp>
        <p:nvSpPr>
          <p:cNvPr id="6" name="TextBox 5">
            <a:extLst>
              <a:ext uri="{FF2B5EF4-FFF2-40B4-BE49-F238E27FC236}">
                <a16:creationId xmlns:a16="http://schemas.microsoft.com/office/drawing/2014/main" id="{9444A1A5-7B1F-45BF-8B98-CEA399D9CE62}"/>
              </a:ext>
            </a:extLst>
          </p:cNvPr>
          <p:cNvSpPr txBox="1"/>
          <p:nvPr/>
        </p:nvSpPr>
        <p:spPr>
          <a:xfrm>
            <a:off x="93406" y="1516730"/>
            <a:ext cx="12005187" cy="959486"/>
          </a:xfrm>
          <a:prstGeom prst="rect">
            <a:avLst/>
          </a:prstGeom>
          <a:noFill/>
        </p:spPr>
        <p:txBody>
          <a:bodyPr wrap="square" rtlCol="0">
            <a:noAutofit/>
          </a:bodyPr>
          <a:lstStyle/>
          <a:p>
            <a:pPr marL="285750" indent="-285750">
              <a:buFont typeface="Arial" panose="020B0604020202020204" pitchFamily="34" charset="0"/>
              <a:buChar char="•"/>
            </a:pPr>
            <a:r>
              <a:rPr lang="en-US" dirty="0">
                <a:solidFill>
                  <a:srgbClr val="36494D"/>
                </a:solidFill>
              </a:rPr>
              <a:t>USAID </a:t>
            </a:r>
            <a:r>
              <a:rPr lang="en-US" dirty="0">
                <a:solidFill>
                  <a:srgbClr val="36494D"/>
                </a:solidFill>
                <a:hlinkClick r:id="rId5"/>
              </a:rPr>
              <a:t>published FY2020-22 data</a:t>
            </a:r>
            <a:r>
              <a:rPr lang="en-US" dirty="0">
                <a:solidFill>
                  <a:srgbClr val="36494D"/>
                </a:solidFill>
              </a:rPr>
              <a:t> on partners the agency considers ‘local’ (link provides dataset download)</a:t>
            </a:r>
          </a:p>
          <a:p>
            <a:pPr marL="285750" indent="-285750">
              <a:buFont typeface="Arial" panose="020B0604020202020204" pitchFamily="34" charset="0"/>
              <a:buChar char="•"/>
            </a:pPr>
            <a:r>
              <a:rPr lang="en-US" dirty="0">
                <a:solidFill>
                  <a:srgbClr val="36494D"/>
                </a:solidFill>
                <a:latin typeface="Myriad Pro" panose="020B0503030403020204"/>
              </a:rPr>
              <a:t>Obligation totals for the top</a:t>
            </a:r>
            <a:r>
              <a:rPr lang="en-US" b="1" dirty="0">
                <a:solidFill>
                  <a:srgbClr val="36494D"/>
                </a:solidFill>
                <a:latin typeface="Myriad Pro" panose="020B0503030403020204"/>
              </a:rPr>
              <a:t> </a:t>
            </a:r>
            <a:r>
              <a:rPr lang="en-US" dirty="0">
                <a:solidFill>
                  <a:srgbClr val="36494D"/>
                </a:solidFill>
                <a:latin typeface="Myriad Pro" panose="020B0503030403020204"/>
              </a:rPr>
              <a:t>implementing partners by total obligations tagged as “local” in Bangladesh by USAID:</a:t>
            </a:r>
            <a:endParaRPr lang="en-US" b="0" i="0" dirty="0">
              <a:solidFill>
                <a:srgbClr val="36494D"/>
              </a:solidFill>
              <a:effectLst/>
              <a:latin typeface="Myriad Pro" panose="020B0503030403020204"/>
            </a:endParaRPr>
          </a:p>
          <a:p>
            <a:pPr marL="742950" lvl="1" indent="-285750">
              <a:buFont typeface="Arial" panose="020B0604020202020204" pitchFamily="34" charset="0"/>
              <a:buChar char="•"/>
            </a:pPr>
            <a:endParaRPr lang="en-US" dirty="0">
              <a:solidFill>
                <a:srgbClr val="36494D"/>
              </a:solidFill>
            </a:endParaRPr>
          </a:p>
          <a:p>
            <a:pPr marL="742950" lvl="1" indent="-285750">
              <a:buFont typeface="Arial" panose="020B0604020202020204" pitchFamily="34" charset="0"/>
              <a:buChar char="•"/>
            </a:pPr>
            <a:endParaRPr lang="en-US" sz="2000" dirty="0">
              <a:solidFill>
                <a:srgbClr val="36494D"/>
              </a:solidFill>
            </a:endParaRPr>
          </a:p>
        </p:txBody>
      </p:sp>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556516" y="802456"/>
            <a:ext cx="575598" cy="575598"/>
          </a:xfrm>
          <a:prstGeom prst="rect">
            <a:avLst/>
          </a:prstGeom>
        </p:spPr>
      </p:pic>
      <p:sp>
        <p:nvSpPr>
          <p:cNvPr id="7" name="TextBox 6">
            <a:extLst>
              <a:ext uri="{FF2B5EF4-FFF2-40B4-BE49-F238E27FC236}">
                <a16:creationId xmlns:a16="http://schemas.microsoft.com/office/drawing/2014/main" id="{32E49924-16DA-A209-8ECA-0760F2A0D378}"/>
              </a:ext>
            </a:extLst>
          </p:cNvPr>
          <p:cNvSpPr txBox="1"/>
          <p:nvPr/>
        </p:nvSpPr>
        <p:spPr>
          <a:xfrm>
            <a:off x="0" y="6357538"/>
            <a:ext cx="12039600" cy="369332"/>
          </a:xfrm>
          <a:prstGeom prst="rect">
            <a:avLst/>
          </a:prstGeom>
          <a:noFill/>
        </p:spPr>
        <p:txBody>
          <a:bodyPr wrap="square">
            <a:spAutoFit/>
          </a:bodyPr>
          <a:lstStyle/>
          <a:p>
            <a:r>
              <a:rPr lang="en-US" sz="900" b="1" dirty="0"/>
              <a:t>Note: </a:t>
            </a:r>
            <a:r>
              <a:rPr lang="en-US" sz="900" dirty="0"/>
              <a:t>Funding totals from the linked USAID dataset do not match USAID Bangladesh obligation totals on other sites. Localization figures published by USAID use proprietary methods and are not replicable using other official government sources.</a:t>
            </a:r>
          </a:p>
        </p:txBody>
      </p:sp>
      <p:pic>
        <p:nvPicPr>
          <p:cNvPr id="11" name="Picture 10">
            <a:extLst>
              <a:ext uri="{FF2B5EF4-FFF2-40B4-BE49-F238E27FC236}">
                <a16:creationId xmlns:a16="http://schemas.microsoft.com/office/drawing/2014/main" id="{A367AA6C-6C82-7CC5-B05D-877104A5A17C}"/>
              </a:ext>
            </a:extLst>
          </p:cNvPr>
          <p:cNvPicPr>
            <a:picLocks noChangeAspect="1"/>
          </p:cNvPicPr>
          <p:nvPr/>
        </p:nvPicPr>
        <p:blipFill>
          <a:blip r:embed="rId8"/>
          <a:stretch>
            <a:fillRect/>
          </a:stretch>
        </p:blipFill>
        <p:spPr>
          <a:xfrm>
            <a:off x="162773" y="2436188"/>
            <a:ext cx="12029227" cy="3508092"/>
          </a:xfrm>
          <a:prstGeom prst="rect">
            <a:avLst/>
          </a:prstGeom>
        </p:spPr>
      </p:pic>
    </p:spTree>
    <p:extLst>
      <p:ext uri="{BB962C8B-B14F-4D97-AF65-F5344CB8AC3E}">
        <p14:creationId xmlns:p14="http://schemas.microsoft.com/office/powerpoint/2010/main" val="2213613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8154A-B69B-437B-A991-98BDF7FD47FC}"/>
              </a:ext>
            </a:extLst>
          </p:cNvPr>
          <p:cNvSpPr>
            <a:spLocks noGrp="1"/>
          </p:cNvSpPr>
          <p:nvPr>
            <p:ph type="title"/>
          </p:nvPr>
        </p:nvSpPr>
        <p:spPr>
          <a:xfrm>
            <a:off x="838200" y="634609"/>
            <a:ext cx="11353800" cy="837796"/>
          </a:xfrm>
        </p:spPr>
        <p:txBody>
          <a:bodyPr>
            <a:noAutofit/>
          </a:bodyPr>
          <a:lstStyle/>
          <a:p>
            <a:r>
              <a:rPr lang="en-US" sz="3400" dirty="0">
                <a:solidFill>
                  <a:srgbClr val="036C9E"/>
                </a:solidFill>
                <a:latin typeface="Myriad Pro SemiCond" panose="020B0503030403020204" pitchFamily="34" charset="0"/>
              </a:rPr>
              <a:t>Foreign Assistance funding trends in Bangladesh: Findings</a:t>
            </a:r>
          </a:p>
        </p:txBody>
      </p:sp>
      <p:pic>
        <p:nvPicPr>
          <p:cNvPr id="5" name="Content Placeholder 4">
            <a:extLst>
              <a:ext uri="{FF2B5EF4-FFF2-40B4-BE49-F238E27FC236}">
                <a16:creationId xmlns:a16="http://schemas.microsoft.com/office/drawing/2014/main" id="{4A624F7A-4553-45CB-9990-3F31BF49B680}"/>
              </a:ext>
            </a:extLst>
          </p:cNvPr>
          <p:cNvPicPr>
            <a:picLocks noGrp="1" noChangeAspect="1"/>
          </p:cNvPicPr>
          <p:nvPr>
            <p:ph idx="1"/>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pic>
        <p:nvPicPr>
          <p:cNvPr id="8" name="Graphic 7">
            <a:extLst>
              <a:ext uri="{FF2B5EF4-FFF2-40B4-BE49-F238E27FC236}">
                <a16:creationId xmlns:a16="http://schemas.microsoft.com/office/drawing/2014/main" id="{CCBA3658-7818-4A07-A995-E29628A3018D}"/>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62602" y="765708"/>
            <a:ext cx="575598" cy="575598"/>
          </a:xfrm>
          <a:prstGeom prst="rect">
            <a:avLst/>
          </a:prstGeom>
        </p:spPr>
      </p:pic>
      <p:sp>
        <p:nvSpPr>
          <p:cNvPr id="6" name="TextBox 5">
            <a:extLst>
              <a:ext uri="{FF2B5EF4-FFF2-40B4-BE49-F238E27FC236}">
                <a16:creationId xmlns:a16="http://schemas.microsoft.com/office/drawing/2014/main" id="{8AA1295A-A071-CAF8-E42E-B8BE6DA1E753}"/>
              </a:ext>
            </a:extLst>
          </p:cNvPr>
          <p:cNvSpPr txBox="1"/>
          <p:nvPr/>
        </p:nvSpPr>
        <p:spPr>
          <a:xfrm>
            <a:off x="195379" y="1603504"/>
            <a:ext cx="11801242" cy="4247317"/>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USAID foreign assistance accounts for </a:t>
            </a:r>
            <a:r>
              <a:rPr lang="en-US" dirty="0">
                <a:solidFill>
                  <a:prstClr val="black"/>
                </a:solidFill>
                <a:latin typeface="Myriad Pro"/>
              </a:rPr>
              <a:t>74.8</a:t>
            </a:r>
            <a:r>
              <a:rPr kumimoji="0" lang="en-US" sz="1800" b="0" i="0" u="none" strike="noStrike" kern="1200" cap="none" spc="0" normalizeH="0" baseline="0" noProof="0" dirty="0">
                <a:ln>
                  <a:noFill/>
                </a:ln>
                <a:solidFill>
                  <a:prstClr val="black"/>
                </a:solidFill>
                <a:effectLst/>
                <a:uLnTx/>
                <a:uFillTx/>
                <a:latin typeface="Myriad Pro"/>
                <a:ea typeface="+mn-ea"/>
                <a:cs typeface="+mn-cs"/>
              </a:rPr>
              <a:t>% of all U.S. funding to Bangladesh between FY2012-2022</a:t>
            </a:r>
          </a:p>
          <a:p>
            <a:pPr marL="742950" lvl="1" indent="-285750">
              <a:buFont typeface="Courier New" panose="02070309020205020404" pitchFamily="49" charset="0"/>
              <a:buChar char="o"/>
              <a:defRPr/>
            </a:pPr>
            <a:r>
              <a:rPr lang="en-US" dirty="0"/>
              <a:t>Every year in this period, USAID funding constituted 60% or more of all foreign assistance</a:t>
            </a:r>
            <a:endParaRPr kumimoji="0" lang="en-US" sz="1800" b="0" i="0" u="none" strike="noStrike" kern="1200" cap="none" spc="0" normalizeH="0" baseline="0" noProof="0" dirty="0">
              <a:ln>
                <a:noFill/>
              </a:ln>
              <a:solidFill>
                <a:prstClr val="black"/>
              </a:solidFill>
              <a:effectLst/>
              <a:uLnTx/>
              <a:uFillTx/>
              <a:latin typeface="Myriad Pro"/>
              <a:ea typeface="+mn-ea"/>
              <a:cs typeface="+mn-cs"/>
            </a:endParaRPr>
          </a:p>
          <a:p>
            <a:pPr marL="742950" marR="0" lvl="1" indent="-285750" algn="l" defTabSz="914400"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kumimoji="0" lang="en-US" sz="1800" b="0" i="0" u="none" strike="noStrike" kern="1200" cap="none" spc="0" normalizeH="0" baseline="0" noProof="0" dirty="0">
                <a:ln>
                  <a:noFill/>
                </a:ln>
                <a:solidFill>
                  <a:prstClr val="black"/>
                </a:solidFill>
                <a:effectLst/>
                <a:uLnTx/>
                <a:uFillTx/>
                <a:latin typeface="Myriad Pro"/>
                <a:ea typeface="+mn-ea"/>
                <a:cs typeface="+mn-cs"/>
              </a:rPr>
              <a:t>The Department of State (16%) and the Department of Agriculture (4.7%) managed the second and third largest funding totals between this period</a:t>
            </a:r>
            <a:endParaRPr lang="en-US" dirty="0">
              <a:solidFill>
                <a:prstClr val="black"/>
              </a:solidFill>
              <a:latin typeface="Myriad Pro"/>
            </a:endParaRPr>
          </a:p>
          <a:p>
            <a:pPr marL="285750" indent="-28575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Myriad Pro"/>
                <a:ea typeface="+mn-ea"/>
                <a:cs typeface="+mn-cs"/>
              </a:rPr>
              <a:t>USAID foreign assistance </a:t>
            </a:r>
            <a:r>
              <a:rPr lang="en-US" dirty="0">
                <a:solidFill>
                  <a:prstClr val="black"/>
                </a:solidFill>
                <a:latin typeface="Myriad Pro"/>
              </a:rPr>
              <a:t>was</a:t>
            </a:r>
            <a:r>
              <a:rPr kumimoji="0" lang="en-US" b="0" i="0" u="none" strike="noStrike" kern="1200" cap="none" spc="0" normalizeH="0" baseline="0" noProof="0" dirty="0">
                <a:ln>
                  <a:noFill/>
                </a:ln>
                <a:solidFill>
                  <a:prstClr val="black"/>
                </a:solidFill>
                <a:effectLst/>
                <a:uLnTx/>
                <a:uFillTx/>
                <a:latin typeface="Myriad Pro"/>
                <a:ea typeface="+mn-ea"/>
                <a:cs typeface="+mn-cs"/>
              </a:rPr>
              <a:t> not concentrated in any one category.  </a:t>
            </a:r>
            <a:r>
              <a:rPr lang="en-US" dirty="0">
                <a:solidFill>
                  <a:prstClr val="black"/>
                </a:solidFill>
                <a:latin typeface="Myriad Pro"/>
              </a:rPr>
              <a:t>Between </a:t>
            </a:r>
            <a:r>
              <a:rPr kumimoji="0" lang="en-US" b="0" i="0" u="none" strike="noStrike" kern="1200" cap="none" spc="0" normalizeH="0" baseline="0" noProof="0" dirty="0">
                <a:ln>
                  <a:noFill/>
                </a:ln>
                <a:solidFill>
                  <a:prstClr val="black"/>
                </a:solidFill>
                <a:effectLst/>
                <a:uLnTx/>
                <a:uFillTx/>
                <a:latin typeface="Myriad Pro"/>
                <a:ea typeface="+mn-ea"/>
                <a:cs typeface="+mn-cs"/>
              </a:rPr>
              <a:t>FY2012-2022 the top 4 funded categories were:</a:t>
            </a:r>
          </a:p>
          <a:p>
            <a:pPr marL="742950" lvl="1" indent="-285750">
              <a:buFont typeface="Courier New" panose="02070309020205020404" pitchFamily="49" charset="0"/>
              <a:buChar char="o"/>
              <a:defRPr/>
            </a:pPr>
            <a:r>
              <a:rPr lang="en-US" dirty="0">
                <a:solidFill>
                  <a:prstClr val="black"/>
                </a:solidFill>
                <a:latin typeface="Myriad Pro"/>
              </a:rPr>
              <a:t>Health: 31.4% of funding</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Humanitarian Assistance: 27% of funding</a:t>
            </a:r>
          </a:p>
          <a:p>
            <a:pPr marL="742950" lvl="1" indent="-285750">
              <a:buFont typeface="Courier New" panose="02070309020205020404" pitchFamily="49" charset="0"/>
              <a:buChar char="o"/>
              <a:defRPr/>
            </a:pPr>
            <a:r>
              <a:rPr lang="en-US" dirty="0">
                <a:solidFill>
                  <a:prstClr val="black"/>
                </a:solidFill>
                <a:latin typeface="Myriad Pro"/>
              </a:rPr>
              <a:t>Economic Development: 18.3% of funding</a:t>
            </a:r>
          </a:p>
          <a:p>
            <a:pPr marL="742950" lvl="1" indent="-285750">
              <a:buFont typeface="Courier New" panose="02070309020205020404" pitchFamily="49" charset="0"/>
              <a:buChar char="o"/>
              <a:defRPr/>
            </a:pPr>
            <a:r>
              <a:rPr kumimoji="0" lang="en-US" b="0" i="0" u="none" strike="noStrike" kern="1200" cap="none" spc="0" normalizeH="0" baseline="0" noProof="0" dirty="0">
                <a:ln>
                  <a:noFill/>
                </a:ln>
                <a:solidFill>
                  <a:prstClr val="black"/>
                </a:solidFill>
                <a:effectLst/>
                <a:uLnTx/>
                <a:uFillTx/>
                <a:latin typeface="Myriad Pro"/>
                <a:ea typeface="+mn-ea"/>
                <a:cs typeface="+mn-cs"/>
              </a:rPr>
              <a:t>Program Support 9.4% of funding</a:t>
            </a:r>
          </a:p>
          <a:p>
            <a:pPr marL="285750" indent="-285750">
              <a:buFont typeface="Arial" panose="020B0604020202020204" pitchFamily="34" charset="0"/>
              <a:buChar char="•"/>
              <a:defRPr/>
            </a:pPr>
            <a:r>
              <a:rPr kumimoji="0" lang="en-US" b="0" i="0" u="none" strike="noStrike" kern="1200" cap="none" spc="0" normalizeH="0" baseline="0" noProof="0" dirty="0">
                <a:ln>
                  <a:noFill/>
                </a:ln>
                <a:solidFill>
                  <a:prstClr val="black"/>
                </a:solidFill>
                <a:effectLst/>
                <a:uLnTx/>
                <a:uFillTx/>
                <a:latin typeface="Myriad Pro"/>
                <a:ea typeface="+mn-ea"/>
                <a:cs typeface="+mn-cs"/>
              </a:rPr>
              <a:t>Funding </a:t>
            </a:r>
            <a:r>
              <a:rPr lang="en-US" dirty="0">
                <a:solidFill>
                  <a:prstClr val="black"/>
                </a:solidFill>
                <a:latin typeface="Myriad Pro"/>
              </a:rPr>
              <a:t>totals for the Humanitarian Assistance category rose dramatically beginning in FY2019, accounting for 56% of USAID disbursements to Bangladesh in FY2021 and 53% in FY2022</a:t>
            </a:r>
          </a:p>
          <a:p>
            <a:pPr marL="742950" lvl="1" indent="-285750">
              <a:buFont typeface="Courier New" panose="02070309020205020404" pitchFamily="49" charset="0"/>
              <a:buChar char="o"/>
              <a:defRPr/>
            </a:pPr>
            <a:r>
              <a:rPr lang="en-US" dirty="0">
                <a:solidFill>
                  <a:prstClr val="black"/>
                </a:solidFill>
                <a:latin typeface="Myriad Pro"/>
              </a:rPr>
              <a:t>Funding increases were driven by aid efforts designed to assist the roughly 1 million </a:t>
            </a:r>
            <a:r>
              <a:rPr lang="en-US" dirty="0"/>
              <a:t>Rohingya</a:t>
            </a:r>
            <a:r>
              <a:rPr lang="en-US" dirty="0">
                <a:solidFill>
                  <a:prstClr val="black"/>
                </a:solidFill>
                <a:latin typeface="Myriad Pro"/>
              </a:rPr>
              <a:t> refugees in Bangladesh</a:t>
            </a:r>
            <a:endParaRPr kumimoji="0" lang="en-US" b="0" i="0" u="none" strike="noStrike" kern="1200" cap="none" spc="0" normalizeH="0" baseline="0" noProof="0" dirty="0">
              <a:ln>
                <a:noFill/>
              </a:ln>
              <a:solidFill>
                <a:prstClr val="black"/>
              </a:solidFill>
              <a:effectLst/>
              <a:uLnTx/>
              <a:uFillTx/>
              <a:latin typeface="Myriad Pro"/>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kumimoji="0" lang="en-US" b="0" i="0" u="none" strike="noStrike" kern="1200" cap="none" spc="0" normalizeH="0" baseline="0" noProof="0" dirty="0">
              <a:ln>
                <a:noFill/>
              </a:ln>
              <a:solidFill>
                <a:prstClr val="black"/>
              </a:solidFill>
              <a:effectLst/>
              <a:uLnTx/>
              <a:uFillTx/>
              <a:latin typeface="Myriad Pro"/>
              <a:ea typeface="+mn-ea"/>
              <a:cs typeface="+mn-cs"/>
            </a:endParaRPr>
          </a:p>
        </p:txBody>
      </p:sp>
    </p:spTree>
    <p:extLst>
      <p:ext uri="{BB962C8B-B14F-4D97-AF65-F5344CB8AC3E}">
        <p14:creationId xmlns:p14="http://schemas.microsoft.com/office/powerpoint/2010/main" val="122724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95879B-9BAB-6596-3D58-88B185F85AC9}"/>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Bangladesh; accessed December 27, 2023).: </a:t>
            </a:r>
            <a:r>
              <a:rPr lang="en-US" sz="1000" dirty="0">
                <a:hlinkClick r:id="rId2"/>
              </a:rPr>
              <a:t>https://www.foreignassistance.gov/data#tab-query</a:t>
            </a:r>
            <a:endParaRPr lang="en-US" sz="1000" dirty="0"/>
          </a:p>
          <a:p>
            <a:r>
              <a:rPr lang="en-US" sz="1000" b="1" dirty="0"/>
              <a:t>*Note: </a:t>
            </a:r>
            <a:r>
              <a:rPr lang="en-US" sz="1000" dirty="0"/>
              <a:t>Public data is reported as not complete for FY2022.</a:t>
            </a:r>
          </a:p>
        </p:txBody>
      </p:sp>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3">
            <a:alphaModFix amt="27000"/>
            <a:extLst>
              <a:ext uri="{96DAC541-7B7A-43D3-8B79-37D633B846F1}">
                <asvg:svgBlip xmlns:asvg="http://schemas.microsoft.com/office/drawing/2016/SVG/main" r:embed="rId4"/>
              </a:ext>
            </a:extLst>
          </a:blip>
          <a:stretch>
            <a:fillRect/>
          </a:stretch>
        </p:blipFill>
        <p:spPr>
          <a:xfrm>
            <a:off x="3643424" y="4720856"/>
            <a:ext cx="8548576" cy="2137144"/>
          </a:xfrm>
          <a:prstGeom prst="rect">
            <a:avLst/>
          </a:prstGeom>
        </p:spPr>
      </p:pic>
      <p:graphicFrame>
        <p:nvGraphicFramePr>
          <p:cNvPr id="2" name="Chart 1">
            <a:extLst>
              <a:ext uri="{FF2B5EF4-FFF2-40B4-BE49-F238E27FC236}">
                <a16:creationId xmlns:a16="http://schemas.microsoft.com/office/drawing/2014/main" id="{EF69ACBF-FC3F-3659-DBA7-05791E5E1CE3}"/>
              </a:ext>
            </a:extLst>
          </p:cNvPr>
          <p:cNvGraphicFramePr>
            <a:graphicFrameLocks/>
          </p:cNvGraphicFramePr>
          <p:nvPr>
            <p:extLst>
              <p:ext uri="{D42A27DB-BD31-4B8C-83A1-F6EECF244321}">
                <p14:modId xmlns:p14="http://schemas.microsoft.com/office/powerpoint/2010/main" val="2611337515"/>
              </p:ext>
            </p:extLst>
          </p:nvPr>
        </p:nvGraphicFramePr>
        <p:xfrm>
          <a:off x="0" y="118050"/>
          <a:ext cx="12192000" cy="633984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239395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4">
            <a:extLst>
              <a:ext uri="{FF2B5EF4-FFF2-40B4-BE49-F238E27FC236}">
                <a16:creationId xmlns:a16="http://schemas.microsoft.com/office/drawing/2014/main" id="{026CBBAB-5A4D-8CEF-754B-9F2B647427E7}"/>
              </a:ext>
            </a:extLst>
          </p:cNvPr>
          <p:cNvPicPr>
            <a:picLocks noChangeAspect="1"/>
          </p:cNvPicPr>
          <p:nvPr/>
        </p:nvPicPr>
        <p:blipFill>
          <a:blip r:embed="rId2">
            <a:alphaModFix amt="27000"/>
            <a:extLst>
              <a:ext uri="{96DAC541-7B7A-43D3-8B79-37D633B846F1}">
                <asvg:svgBlip xmlns:asvg="http://schemas.microsoft.com/office/drawing/2016/SVG/main" r:embed="rId3"/>
              </a:ext>
            </a:extLst>
          </a:blip>
          <a:stretch>
            <a:fillRect/>
          </a:stretch>
        </p:blipFill>
        <p:spPr>
          <a:xfrm>
            <a:off x="3643424" y="4720856"/>
            <a:ext cx="8548576" cy="2137144"/>
          </a:xfrm>
          <a:prstGeom prst="rect">
            <a:avLst/>
          </a:prstGeom>
        </p:spPr>
      </p:pic>
      <p:sp>
        <p:nvSpPr>
          <p:cNvPr id="2" name="TextBox 1">
            <a:extLst>
              <a:ext uri="{FF2B5EF4-FFF2-40B4-BE49-F238E27FC236}">
                <a16:creationId xmlns:a16="http://schemas.microsoft.com/office/drawing/2014/main" id="{6B97E511-A9F9-5B5D-D226-0FC043EFDC53}"/>
              </a:ext>
            </a:extLst>
          </p:cNvPr>
          <p:cNvSpPr txBox="1"/>
          <p:nvPr/>
        </p:nvSpPr>
        <p:spPr>
          <a:xfrm>
            <a:off x="0" y="6457890"/>
            <a:ext cx="12192000" cy="400110"/>
          </a:xfrm>
          <a:prstGeom prst="rect">
            <a:avLst/>
          </a:prstGeom>
          <a:noFill/>
        </p:spPr>
        <p:txBody>
          <a:bodyPr wrap="square" rtlCol="0">
            <a:spAutoFit/>
          </a:bodyPr>
          <a:lstStyle/>
          <a:p>
            <a:r>
              <a:rPr lang="en-US" sz="1000" b="1" dirty="0"/>
              <a:t>Source</a:t>
            </a:r>
            <a:r>
              <a:rPr lang="en-US" sz="1000" dirty="0"/>
              <a:t>: For</a:t>
            </a:r>
            <a:r>
              <a:rPr lang="en-US" sz="1000" b="0" i="0" dirty="0">
                <a:effectLst/>
              </a:rPr>
              <a:t>eign</a:t>
            </a:r>
            <a:r>
              <a:rPr lang="en-US" sz="1000" dirty="0"/>
              <a:t>As</a:t>
            </a:r>
            <a:r>
              <a:rPr lang="en-US" sz="1000" b="0" i="0" dirty="0">
                <a:effectLst/>
              </a:rPr>
              <a:t>sistance.gov</a:t>
            </a:r>
            <a:r>
              <a:rPr lang="en-US" sz="1000" dirty="0"/>
              <a:t> (“Disbursements” – Bangladesh; accessed December 27, 2023).: </a:t>
            </a:r>
            <a:r>
              <a:rPr lang="en-US" sz="1000" dirty="0">
                <a:hlinkClick r:id="rId4"/>
              </a:rPr>
              <a:t>https://www.foreignassistance.gov/data#tab-query</a:t>
            </a:r>
            <a:endParaRPr lang="en-US" sz="1000" dirty="0"/>
          </a:p>
          <a:p>
            <a:r>
              <a:rPr lang="en-US" sz="1000" b="1" dirty="0"/>
              <a:t>*Note: </a:t>
            </a:r>
            <a:r>
              <a:rPr lang="en-US" sz="1000" dirty="0"/>
              <a:t>Public data is reported as not complete for FY2022.</a:t>
            </a:r>
          </a:p>
        </p:txBody>
      </p:sp>
      <p:sp>
        <p:nvSpPr>
          <p:cNvPr id="9" name="TextBox 1">
            <a:extLst>
              <a:ext uri="{FF2B5EF4-FFF2-40B4-BE49-F238E27FC236}">
                <a16:creationId xmlns:a16="http://schemas.microsoft.com/office/drawing/2014/main" id="{FA42B97D-9EBB-5BB0-8547-79A7CDC9D30E}"/>
              </a:ext>
            </a:extLst>
          </p:cNvPr>
          <p:cNvSpPr txBox="1"/>
          <p:nvPr/>
        </p:nvSpPr>
        <p:spPr>
          <a:xfrm>
            <a:off x="10296829" y="1713877"/>
            <a:ext cx="1703249" cy="42326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100" b="1" dirty="0"/>
              <a:t>U.S. Category names</a:t>
            </a:r>
          </a:p>
        </p:txBody>
      </p:sp>
      <p:graphicFrame>
        <p:nvGraphicFramePr>
          <p:cNvPr id="5" name="Chart 4">
            <a:extLst>
              <a:ext uri="{FF2B5EF4-FFF2-40B4-BE49-F238E27FC236}">
                <a16:creationId xmlns:a16="http://schemas.microsoft.com/office/drawing/2014/main" id="{979BD368-30D5-A4CA-55EB-94D6D563CA0B}"/>
              </a:ext>
            </a:extLst>
          </p:cNvPr>
          <p:cNvGraphicFramePr>
            <a:graphicFrameLocks/>
          </p:cNvGraphicFramePr>
          <p:nvPr>
            <p:extLst>
              <p:ext uri="{D42A27DB-BD31-4B8C-83A1-F6EECF244321}">
                <p14:modId xmlns:p14="http://schemas.microsoft.com/office/powerpoint/2010/main" val="953968898"/>
              </p:ext>
            </p:extLst>
          </p:nvPr>
        </p:nvGraphicFramePr>
        <p:xfrm>
          <a:off x="0" y="0"/>
          <a:ext cx="12192000" cy="645789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7870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Myriad Pro Cond"/>
        <a:ea typeface=""/>
        <a:cs typeface=""/>
      </a:majorFont>
      <a:minorFont>
        <a:latin typeface="Myriad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30F55FC4E86843A38ABC983CBD33D2" ma:contentTypeVersion="13" ma:contentTypeDescription="Create a new document." ma:contentTypeScope="" ma:versionID="dda13ed14b1f93f165bcd6c894e5b343">
  <xsd:schema xmlns:xsd="http://www.w3.org/2001/XMLSchema" xmlns:xs="http://www.w3.org/2001/XMLSchema" xmlns:p="http://schemas.microsoft.com/office/2006/metadata/properties" xmlns:ns3="74d6482f-e53c-4fa7-ac87-951f9f66bd4c" xmlns:ns4="a000a540-4187-4d83-9c5e-4a95f0cedd1e" targetNamespace="http://schemas.microsoft.com/office/2006/metadata/properties" ma:root="true" ma:fieldsID="7ce9560a8beef7fce386425ed45952c5" ns3:_="" ns4:_="">
    <xsd:import namespace="74d6482f-e53c-4fa7-ac87-951f9f66bd4c"/>
    <xsd:import namespace="a000a540-4187-4d83-9c5e-4a95f0cedd1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d6482f-e53c-4fa7-ac87-951f9f66bd4c"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000a540-4187-4d83-9c5e-4a95f0cedd1e"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SharingHintHash" ma:index="15"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CA9148-F537-46B4-9627-F1EF2CA17AA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F2C1F7E-6EDF-404B-A6D8-9D70EA8D81E5}">
  <ds:schemaRefs>
    <ds:schemaRef ds:uri="http://schemas.microsoft.com/sharepoint/v3/contenttype/forms"/>
  </ds:schemaRefs>
</ds:datastoreItem>
</file>

<file path=customXml/itemProps3.xml><?xml version="1.0" encoding="utf-8"?>
<ds:datastoreItem xmlns:ds="http://schemas.openxmlformats.org/officeDocument/2006/customXml" ds:itemID="{58D01F6E-1641-4996-AF01-273CF6262E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d6482f-e53c-4fa7-ac87-951f9f66bd4c"/>
    <ds:schemaRef ds:uri="a000a540-4187-4d83-9c5e-4a95f0cedd1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53184</TotalTime>
  <Words>1092</Words>
  <Application>Microsoft Macintosh PowerPoint</Application>
  <PresentationFormat>Widescreen</PresentationFormat>
  <Paragraphs>90</Paragraphs>
  <Slides>10</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Courier New</vt:lpstr>
      <vt:lpstr>Myriad Pro</vt:lpstr>
      <vt:lpstr>Myriad Pro Cond</vt:lpstr>
      <vt:lpstr>Myriad Pro SemiCond</vt:lpstr>
      <vt:lpstr>Trebuchet MS</vt:lpstr>
      <vt:lpstr>Office Theme</vt:lpstr>
      <vt:lpstr>U.S. Foreign Assistance to Bangladesh A Preliminary overview of Publicly Available data</vt:lpstr>
      <vt:lpstr>ARC open government analysis</vt:lpstr>
      <vt:lpstr>U.S. foreign assistance to Bangladesh: Preliminary analysis</vt:lpstr>
      <vt:lpstr>USAID Bangladesh website information</vt:lpstr>
      <vt:lpstr>USAID localization: Bangladesh FY2021-2022</vt:lpstr>
      <vt:lpstr>USAID localization: Bangladesh ‘Local’ Partner Funding</vt:lpstr>
      <vt:lpstr>Foreign Assistance funding trends in Bangladesh: Findings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John-Paul Roederer</dc:creator>
  <cp:lastModifiedBy>Jeffrey Hallock</cp:lastModifiedBy>
  <cp:revision>252</cp:revision>
  <dcterms:created xsi:type="dcterms:W3CDTF">2020-11-08T22:12:38Z</dcterms:created>
  <dcterms:modified xsi:type="dcterms:W3CDTF">2024-02-22T19:02:06Z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0x010100F230F55FC4E86843A38ABC983CBD33D2</vt:lpwstr>
  </property>
</Properties>
</file>