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52" r:id="rId3"/>
    <p:sldId id="356" r:id="rId4"/>
    <p:sldId id="346" r:id="rId5"/>
    <p:sldId id="353" r:id="rId6"/>
    <p:sldId id="351" r:id="rId7"/>
    <p:sldId id="349" r:id="rId8"/>
    <p:sldId id="350" r:id="rId9"/>
    <p:sldId id="355" r:id="rId10"/>
    <p:sldId id="348" r:id="rId11"/>
    <p:sldId id="34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ffreyhallock/Documents/Written%20Work%20and%20Projects/Jonthan%20Work%20Folder/Objectives%20Coding/Objectives%20Coding%20by%20Year%20FA.gov%20Disbursements%20FY2001-2023%20Final%20Downloaded%20May%2031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700" dirty="0"/>
              <a:t>USAID Colombia</a:t>
            </a:r>
            <a:r>
              <a:rPr lang="en-US" sz="2700" baseline="0" dirty="0"/>
              <a:t> </a:t>
            </a:r>
            <a:r>
              <a:rPr lang="en-US" sz="2700" dirty="0"/>
              <a:t>Ethnic Inclusion Projects: FY2012-2023*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Sheet4!$A$17</c:f>
              <c:strCache>
                <c:ptCount val="1"/>
                <c:pt idx="0">
                  <c:v>Activa Buenaventura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Sheet4!$B$16:$M$16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Sheet4!$B$17:$M$17</c:f>
              <c:numCache>
                <c:formatCode>General</c:formatCode>
                <c:ptCount val="12"/>
                <c:pt idx="7" formatCode="&quot;$&quot;#,##0">
                  <c:v>195887</c:v>
                </c:pt>
                <c:pt idx="8" formatCode="&quot;$&quot;#,##0">
                  <c:v>539071</c:v>
                </c:pt>
                <c:pt idx="9" formatCode="&quot;$&quot;#,##0">
                  <c:v>650481</c:v>
                </c:pt>
                <c:pt idx="10" formatCode="&quot;$&quot;#,##0">
                  <c:v>586576</c:v>
                </c:pt>
                <c:pt idx="11" formatCode="&quot;$&quot;#,##0">
                  <c:v>211196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DB-E841-95FF-7E99B33253F2}"/>
            </c:ext>
          </c:extLst>
        </c:ser>
        <c:ser>
          <c:idx val="1"/>
          <c:order val="1"/>
          <c:tx>
            <c:strRef>
              <c:f>Sheet4!$A$18</c:f>
              <c:strCache>
                <c:ptCount val="1"/>
                <c:pt idx="0">
                  <c:v>Afro-Colombian and Indigenous Program (ACIP)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Sheet4!$B$16:$M$16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Sheet4!$B$18:$M$18</c:f>
              <c:numCache>
                <c:formatCode>"$"#,##0</c:formatCode>
                <c:ptCount val="12"/>
                <c:pt idx="0">
                  <c:v>5345791</c:v>
                </c:pt>
                <c:pt idx="1">
                  <c:v>14300982</c:v>
                </c:pt>
                <c:pt idx="2">
                  <c:v>15589378</c:v>
                </c:pt>
                <c:pt idx="3">
                  <c:v>11845127</c:v>
                </c:pt>
                <c:pt idx="4">
                  <c:v>13627200</c:v>
                </c:pt>
                <c:pt idx="5">
                  <c:v>452940</c:v>
                </c:pt>
                <c:pt idx="6">
                  <c:v>45653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DB-E841-95FF-7E99B33253F2}"/>
            </c:ext>
          </c:extLst>
        </c:ser>
        <c:ser>
          <c:idx val="2"/>
          <c:order val="2"/>
          <c:tx>
            <c:strRef>
              <c:f>Sheet4!$A$19</c:f>
              <c:strCache>
                <c:ptCount val="1"/>
                <c:pt idx="0">
                  <c:v>Inclusion for Peace Activity (IPA)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Sheet4!$B$16:$M$16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Sheet4!$B$19:$M$19</c:f>
              <c:numCache>
                <c:formatCode>General</c:formatCode>
                <c:ptCount val="12"/>
                <c:pt idx="5" formatCode="&quot;$&quot;#,##0">
                  <c:v>4300000</c:v>
                </c:pt>
                <c:pt idx="6" formatCode="&quot;$&quot;#,##0">
                  <c:v>13550001</c:v>
                </c:pt>
                <c:pt idx="7" formatCode="&quot;$&quot;#,##0">
                  <c:v>6400000</c:v>
                </c:pt>
                <c:pt idx="8" formatCode="&quot;$&quot;#,##0">
                  <c:v>11127838</c:v>
                </c:pt>
                <c:pt idx="9" formatCode="&quot;$&quot;#,##0">
                  <c:v>14622162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DB-E841-95FF-7E99B33253F2}"/>
            </c:ext>
          </c:extLst>
        </c:ser>
        <c:ser>
          <c:idx val="3"/>
          <c:order val="3"/>
          <c:tx>
            <c:strRef>
              <c:f>Sheet4!$A$20</c:f>
              <c:strCache>
                <c:ptCount val="1"/>
                <c:pt idx="0">
                  <c:v>Indigenous Peoples and Afro-colombian Empowerment Activity (IPACE)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Sheet4!$B$16:$M$16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Sheet4!$B$20:$M$20</c:f>
              <c:numCache>
                <c:formatCode>General</c:formatCode>
                <c:ptCount val="12"/>
                <c:pt idx="10" formatCode="&quot;$&quot;#,##0">
                  <c:v>3820894</c:v>
                </c:pt>
                <c:pt idx="11" formatCode="&quot;$&quot;#,##0">
                  <c:v>1539377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DB-E841-95FF-7E99B33253F2}"/>
            </c:ext>
          </c:extLst>
        </c:ser>
        <c:ser>
          <c:idx val="4"/>
          <c:order val="4"/>
          <c:tx>
            <c:strRef>
              <c:f>Sheet4!$A$21</c:f>
              <c:strCache>
                <c:ptCount val="1"/>
                <c:pt idx="0">
                  <c:v>Inter-Ethnic Alliance for Peace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Sheet4!$B$16:$M$16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Sheet4!$B$21:$M$21</c:f>
              <c:numCache>
                <c:formatCode>General</c:formatCode>
                <c:ptCount val="12"/>
                <c:pt idx="9" formatCode="&quot;$&quot;#,##0">
                  <c:v>1650000</c:v>
                </c:pt>
                <c:pt idx="10" formatCode="&quot;$&quot;#,##0">
                  <c:v>1950000</c:v>
                </c:pt>
                <c:pt idx="11" formatCode="&quot;$&quot;#,##0">
                  <c:v>350000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DB-E841-95FF-7E99B33253F2}"/>
            </c:ext>
          </c:extLst>
        </c:ser>
        <c:ser>
          <c:idx val="5"/>
          <c:order val="5"/>
          <c:tx>
            <c:strRef>
              <c:f>Sheet4!$A$22</c:f>
              <c:strCache>
                <c:ptCount val="1"/>
                <c:pt idx="0">
                  <c:v>Manos Visibles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Sheet4!$B$16:$M$16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Sheet4!$B$22:$M$22</c:f>
              <c:numCache>
                <c:formatCode>General</c:formatCode>
                <c:ptCount val="12"/>
                <c:pt idx="8" formatCode="&quot;$&quot;#,##0">
                  <c:v>380000</c:v>
                </c:pt>
                <c:pt idx="9" formatCode="&quot;$&quot;#,##0">
                  <c:v>1514413</c:v>
                </c:pt>
                <c:pt idx="10" formatCode="&quot;$&quot;#,##0">
                  <c:v>339999</c:v>
                </c:pt>
                <c:pt idx="11" formatCode="&quot;$&quot;#,##0">
                  <c:v>273554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9DB-E841-95FF-7E99B3325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7266495"/>
        <c:axId val="1497288703"/>
      </c:barChart>
      <c:catAx>
        <c:axId val="14972664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/>
                  <a:t>Project Name</a:t>
                </a:r>
              </a:p>
            </c:rich>
          </c:tx>
          <c:layout>
            <c:manualLayout>
              <c:xMode val="edge"/>
              <c:yMode val="edge"/>
              <c:x val="0.40968130254904578"/>
              <c:y val="0.80464429751159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7288703"/>
        <c:crosses val="autoZero"/>
        <c:auto val="1"/>
        <c:lblAlgn val="ctr"/>
        <c:lblOffset val="100"/>
        <c:noMultiLvlLbl val="0"/>
      </c:catAx>
      <c:valAx>
        <c:axId val="1497288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u="none" strike="noStrike" kern="1200" baseline="0" noProof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Total Amount in 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7266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479069353618929E-2"/>
          <c:y val="0.84666520343493645"/>
          <c:w val="0.89857858445660399"/>
          <c:h val="0.139397514335098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+mn-lt"/>
              </a:rPr>
              <a:t>Primary Objectives of USAID Colombia Funding: FY2012-2022*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49112704930729"/>
          <c:y val="0.12222186847935984"/>
          <c:w val="0.87165128051388441"/>
          <c:h val="0.656970077656118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'Update Objectives++'!$A$2</c:f>
              <c:strCache>
                <c:ptCount val="1"/>
                <c:pt idx="0">
                  <c:v>Peace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D6DED3E-4590-444D-A633-722909B2EDF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F15C-9E4E-BCAD-C2EA5C6B38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E43694C-3863-8E44-B809-78986AA6719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15C-9E4E-BCAD-C2EA5C6B38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1FCD4AE-0BCF-624C-B185-A77F242E9C2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15C-9E4E-BCAD-C2EA5C6B38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8510CBB-01D0-3845-93D6-276AB082383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F15C-9E4E-BCAD-C2EA5C6B38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EA077B6-5A72-DC41-810A-5BA8E730D29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F15C-9E4E-BCAD-C2EA5C6B38B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DAA2277-AA27-9A42-B531-FE6DFBF8AC9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F15C-9E4E-BCAD-C2EA5C6B38B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36DCACC-992D-8949-AACA-721A250A2F9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F15C-9E4E-BCAD-C2EA5C6B38B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9901DE6-3631-EA47-98C3-9D55507D04F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F15C-9E4E-BCAD-C2EA5C6B38B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0F8CF54-AC29-B642-868C-10C76EB3C7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F15C-9E4E-BCAD-C2EA5C6B38B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25EB9F6-BB0D-CD40-80C3-D5BADEFF55D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F15C-9E4E-BCAD-C2EA5C6B38B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1504D3D-4367-514C-A81F-1C2D33E68E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F15C-9E4E-BCAD-C2EA5C6B3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Objectives++'!$B$2:$L$2</c:f>
              <c:numCache>
                <c:formatCode>"$"#,##0</c:formatCode>
                <c:ptCount val="11"/>
                <c:pt idx="0">
                  <c:v>30084449</c:v>
                </c:pt>
                <c:pt idx="1">
                  <c:v>53596216</c:v>
                </c:pt>
                <c:pt idx="2">
                  <c:v>50945799</c:v>
                </c:pt>
                <c:pt idx="3">
                  <c:v>49523803</c:v>
                </c:pt>
                <c:pt idx="4">
                  <c:v>49887222</c:v>
                </c:pt>
                <c:pt idx="5">
                  <c:v>73286972</c:v>
                </c:pt>
                <c:pt idx="6">
                  <c:v>73393359</c:v>
                </c:pt>
                <c:pt idx="7">
                  <c:v>89659528</c:v>
                </c:pt>
                <c:pt idx="8">
                  <c:v>75847538</c:v>
                </c:pt>
                <c:pt idx="9">
                  <c:v>71627756</c:v>
                </c:pt>
                <c:pt idx="10">
                  <c:v>44720718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'Update Objectives++'!$B$15:$L$15</c15:f>
                <c15:dlblRangeCache>
                  <c:ptCount val="11"/>
                  <c:pt idx="0">
                    <c:v>22%</c:v>
                  </c:pt>
                  <c:pt idx="1">
                    <c:v>34%</c:v>
                  </c:pt>
                  <c:pt idx="2">
                    <c:v>29%</c:v>
                  </c:pt>
                  <c:pt idx="3">
                    <c:v>28%</c:v>
                  </c:pt>
                  <c:pt idx="4">
                    <c:v>31%</c:v>
                  </c:pt>
                  <c:pt idx="5">
                    <c:v>45%</c:v>
                  </c:pt>
                  <c:pt idx="6">
                    <c:v>41%</c:v>
                  </c:pt>
                  <c:pt idx="7">
                    <c:v>38%</c:v>
                  </c:pt>
                  <c:pt idx="8">
                    <c:v>26%</c:v>
                  </c:pt>
                  <c:pt idx="9">
                    <c:v>17%</c:v>
                  </c:pt>
                  <c:pt idx="10">
                    <c:v>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F15C-9E4E-BCAD-C2EA5C6B38BF}"/>
            </c:ext>
          </c:extLst>
        </c:ser>
        <c:ser>
          <c:idx val="1"/>
          <c:order val="1"/>
          <c:tx>
            <c:strRef>
              <c:f>'Update Objectives++'!$A$3</c:f>
              <c:strCache>
                <c:ptCount val="1"/>
                <c:pt idx="0">
                  <c:v>Peace &amp; Land Rights</c:v>
                </c:pt>
              </c:strCache>
            </c:strRef>
          </c:tx>
          <c:spPr>
            <a:pattFill prst="wdUpDiag">
              <a:fgClr>
                <a:schemeClr val="accent4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F15C-9E4E-BCAD-C2EA5C6B38B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5C-9E4E-BCAD-C2EA5C6B38B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15C-9E4E-BCAD-C2EA5C6B38B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15C-9E4E-BCAD-C2EA5C6B38B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15C-9E4E-BCAD-C2EA5C6B38B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15C-9E4E-BCAD-C2EA5C6B38B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15C-9E4E-BCAD-C2EA5C6B38B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15C-9E4E-BCAD-C2EA5C6B38B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15C-9E4E-BCAD-C2EA5C6B38B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15C-9E4E-BCAD-C2EA5C6B38B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15C-9E4E-BCAD-C2EA5C6B38BF}"/>
                </c:ext>
              </c:extLst>
            </c:dLbl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Objectives++'!$B$3:$L$3</c:f>
              <c:numCache>
                <c:formatCode>"$"#,##0</c:formatCode>
                <c:ptCount val="11"/>
                <c:pt idx="1">
                  <c:v>82996</c:v>
                </c:pt>
                <c:pt idx="2">
                  <c:v>7482243</c:v>
                </c:pt>
                <c:pt idx="3">
                  <c:v>11993327</c:v>
                </c:pt>
                <c:pt idx="4">
                  <c:v>14210103</c:v>
                </c:pt>
                <c:pt idx="5">
                  <c:v>18243316</c:v>
                </c:pt>
                <c:pt idx="6">
                  <c:v>16266643</c:v>
                </c:pt>
                <c:pt idx="7">
                  <c:v>7391768</c:v>
                </c:pt>
                <c:pt idx="8">
                  <c:v>6321555</c:v>
                </c:pt>
                <c:pt idx="9">
                  <c:v>19333174</c:v>
                </c:pt>
                <c:pt idx="10">
                  <c:v>21991201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'Update Objectives++'!$B$16:$L$16</c15:f>
                <c15:dlblRangeCache>
                  <c:ptCount val="11"/>
                  <c:pt idx="0">
                    <c:v>0%</c:v>
                  </c:pt>
                  <c:pt idx="1">
                    <c:v>0%</c:v>
                  </c:pt>
                  <c:pt idx="2">
                    <c:v>4%</c:v>
                  </c:pt>
                  <c:pt idx="3">
                    <c:v>7%</c:v>
                  </c:pt>
                  <c:pt idx="4">
                    <c:v>9%</c:v>
                  </c:pt>
                  <c:pt idx="5">
                    <c:v>11%</c:v>
                  </c:pt>
                  <c:pt idx="6">
                    <c:v>9%</c:v>
                  </c:pt>
                  <c:pt idx="7">
                    <c:v>3%</c:v>
                  </c:pt>
                  <c:pt idx="8">
                    <c:v>2%</c:v>
                  </c:pt>
                  <c:pt idx="9">
                    <c:v>5%</c:v>
                  </c:pt>
                  <c:pt idx="10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7-F15C-9E4E-BCAD-C2EA5C6B38BF}"/>
            </c:ext>
          </c:extLst>
        </c:ser>
        <c:ser>
          <c:idx val="2"/>
          <c:order val="2"/>
          <c:tx>
            <c:strRef>
              <c:f>'Update Objectives++'!$A$4</c:f>
              <c:strCache>
                <c:ptCount val="1"/>
                <c:pt idx="0">
                  <c:v>Peace &amp; Environment</c:v>
                </c:pt>
              </c:strCache>
            </c:strRef>
          </c:tx>
          <c:spPr>
            <a:pattFill prst="wdUpDiag">
              <a:fgClr>
                <a:schemeClr val="accent4"/>
              </a:fgClr>
              <a:bgClr>
                <a:schemeClr val="accent6"/>
              </a:bgClr>
            </a:pattFill>
            <a:ln>
              <a:noFill/>
            </a:ln>
            <a:effectLst/>
          </c:spPr>
          <c:invertIfNegative val="0"/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Objectives++'!$B$4:$L$4</c:f>
              <c:numCache>
                <c:formatCode>"$"#,##0</c:formatCode>
                <c:ptCount val="11"/>
                <c:pt idx="0">
                  <c:v>4120554</c:v>
                </c:pt>
                <c:pt idx="1">
                  <c:v>2322711</c:v>
                </c:pt>
                <c:pt idx="2">
                  <c:v>2271834</c:v>
                </c:pt>
                <c:pt idx="3">
                  <c:v>4452999</c:v>
                </c:pt>
                <c:pt idx="4">
                  <c:v>5334187</c:v>
                </c:pt>
                <c:pt idx="5">
                  <c:v>4787848</c:v>
                </c:pt>
                <c:pt idx="6">
                  <c:v>3681406</c:v>
                </c:pt>
                <c:pt idx="7">
                  <c:v>6931699</c:v>
                </c:pt>
                <c:pt idx="8">
                  <c:v>10542174</c:v>
                </c:pt>
                <c:pt idx="9">
                  <c:v>10810299</c:v>
                </c:pt>
                <c:pt idx="10">
                  <c:v>12838780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F15C-9E4E-BCAD-C2EA5C6B38BF}"/>
            </c:ext>
          </c:extLst>
        </c:ser>
        <c:ser>
          <c:idx val="3"/>
          <c:order val="3"/>
          <c:tx>
            <c:strRef>
              <c:f>'Update Objectives++'!$A$5</c:f>
              <c:strCache>
                <c:ptCount val="1"/>
                <c:pt idx="0">
                  <c:v>Peace &amp; Humanitarian</c:v>
                </c:pt>
              </c:strCache>
            </c:strRef>
          </c:tx>
          <c:spPr>
            <a:pattFill prst="wdUpDiag">
              <a:fgClr>
                <a:schemeClr val="accent4"/>
              </a:fgClr>
              <a:bgClr>
                <a:srgbClr val="7030A0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15C-9E4E-BCAD-C2EA5C6B38B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15C-9E4E-BCAD-C2EA5C6B38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96C860B-4241-4C42-9A36-C3423585FD1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F15C-9E4E-BCAD-C2EA5C6B38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071FB33-8C10-1344-9864-6AFD16C9D24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F15C-9E4E-BCAD-C2EA5C6B38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AE44ED2-F778-D541-851D-83383001FA0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F15C-9E4E-BCAD-C2EA5C6B38B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15C-9E4E-BCAD-C2EA5C6B38B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15C-9E4E-BCAD-C2EA5C6B38B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15C-9E4E-BCAD-C2EA5C6B38B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15C-9E4E-BCAD-C2EA5C6B38B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15C-9E4E-BCAD-C2EA5C6B38B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15C-9E4E-BCAD-C2EA5C6B38BF}"/>
                </c:ext>
              </c:extLst>
            </c:dLbl>
            <c:spPr>
              <a:solidFill>
                <a:srgbClr val="7030A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Objectives++'!$B$5:$L$5</c:f>
              <c:numCache>
                <c:formatCode>"$"#,##0</c:formatCode>
                <c:ptCount val="11"/>
                <c:pt idx="0">
                  <c:v>15505546</c:v>
                </c:pt>
                <c:pt idx="1">
                  <c:v>18784858</c:v>
                </c:pt>
                <c:pt idx="2">
                  <c:v>26019606</c:v>
                </c:pt>
                <c:pt idx="3">
                  <c:v>36146651</c:v>
                </c:pt>
                <c:pt idx="4">
                  <c:v>25521786</c:v>
                </c:pt>
                <c:pt idx="5">
                  <c:v>7562548</c:v>
                </c:pt>
                <c:pt idx="6">
                  <c:v>8089264</c:v>
                </c:pt>
                <c:pt idx="7">
                  <c:v>10920268</c:v>
                </c:pt>
                <c:pt idx="8">
                  <c:v>13998812</c:v>
                </c:pt>
                <c:pt idx="9">
                  <c:v>13669633</c:v>
                </c:pt>
                <c:pt idx="10">
                  <c:v>21894998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'Update Objectives++'!$B$18:$L$18</c15:f>
                <c15:dlblRangeCache>
                  <c:ptCount val="11"/>
                  <c:pt idx="0">
                    <c:v>12%</c:v>
                  </c:pt>
                  <c:pt idx="1">
                    <c:v>12%</c:v>
                  </c:pt>
                  <c:pt idx="2">
                    <c:v>15%</c:v>
                  </c:pt>
                  <c:pt idx="3">
                    <c:v>20%</c:v>
                  </c:pt>
                  <c:pt idx="4">
                    <c:v>16%</c:v>
                  </c:pt>
                  <c:pt idx="5">
                    <c:v>5%</c:v>
                  </c:pt>
                  <c:pt idx="6">
                    <c:v>5%</c:v>
                  </c:pt>
                  <c:pt idx="7">
                    <c:v>5%</c:v>
                  </c:pt>
                  <c:pt idx="8">
                    <c:v>5%</c:v>
                  </c:pt>
                  <c:pt idx="9">
                    <c:v>3%</c:v>
                  </c:pt>
                  <c:pt idx="10">
                    <c:v>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4-F15C-9E4E-BCAD-C2EA5C6B38BF}"/>
            </c:ext>
          </c:extLst>
        </c:ser>
        <c:ser>
          <c:idx val="4"/>
          <c:order val="4"/>
          <c:tx>
            <c:strRef>
              <c:f>'Update Objectives++'!$A$6</c:f>
              <c:strCache>
                <c:ptCount val="1"/>
                <c:pt idx="0">
                  <c:v>Humanitarian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15C-9E4E-BCAD-C2EA5C6B38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F15C-9E4E-BCAD-C2EA5C6B38B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15C-9E4E-BCAD-C2EA5C6B38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F15C-9E4E-BCAD-C2EA5C6B38B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15C-9E4E-BCAD-C2EA5C6B38B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15C-9E4E-BCAD-C2EA5C6B38B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15C-9E4E-BCAD-C2EA5C6B38B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4D97BFE9-0423-D04F-B843-1F55FCC41AA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F15C-9E4E-BCAD-C2EA5C6B38B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CEE1498-8F95-0141-B029-E36A1A901A5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F15C-9E4E-BCAD-C2EA5C6B38B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99D3144F-559F-C54B-8096-1D856CDEA40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F15C-9E4E-BCAD-C2EA5C6B38B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CE3AC869-AE38-9744-AF7A-AB78309A393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F15C-9E4E-BCAD-C2EA5C6B3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Objectives++'!$B$6:$L$6</c:f>
              <c:numCache>
                <c:formatCode>General</c:formatCode>
                <c:ptCount val="11"/>
                <c:pt idx="0" formatCode="&quot;$&quot;#,##0">
                  <c:v>9819473</c:v>
                </c:pt>
                <c:pt idx="2" formatCode="&quot;$&quot;#,##0">
                  <c:v>250000</c:v>
                </c:pt>
                <c:pt idx="4" formatCode="&quot;$&quot;#,##0">
                  <c:v>49684</c:v>
                </c:pt>
                <c:pt idx="5" formatCode="&quot;$&quot;#,##0">
                  <c:v>503561</c:v>
                </c:pt>
                <c:pt idx="6" formatCode="&quot;$&quot;#,##0">
                  <c:v>4401624</c:v>
                </c:pt>
                <c:pt idx="7" formatCode="&quot;$&quot;#,##0">
                  <c:v>36279520</c:v>
                </c:pt>
                <c:pt idx="8" formatCode="&quot;$&quot;#,##0">
                  <c:v>95860293</c:v>
                </c:pt>
                <c:pt idx="9" formatCode="&quot;$&quot;#,##0">
                  <c:v>187932598</c:v>
                </c:pt>
                <c:pt idx="10" formatCode="&quot;$&quot;#,##0">
                  <c:v>190026914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'Update Objectives++'!$B$19:$M$19</c15:f>
                <c15:dlblRangeCache>
                  <c:ptCount val="12"/>
                  <c:pt idx="0">
                    <c:v>7%</c:v>
                  </c:pt>
                  <c:pt idx="1">
                    <c:v>0%</c:v>
                  </c:pt>
                  <c:pt idx="2">
                    <c:v>0%</c:v>
                  </c:pt>
                  <c:pt idx="3">
                    <c:v>0%</c:v>
                  </c:pt>
                  <c:pt idx="4">
                    <c:v>0%</c:v>
                  </c:pt>
                  <c:pt idx="5">
                    <c:v>0%</c:v>
                  </c:pt>
                  <c:pt idx="6">
                    <c:v>2%</c:v>
                  </c:pt>
                  <c:pt idx="7">
                    <c:v>16%</c:v>
                  </c:pt>
                  <c:pt idx="8">
                    <c:v>33%</c:v>
                  </c:pt>
                  <c:pt idx="9">
                    <c:v>44%</c:v>
                  </c:pt>
                  <c:pt idx="10">
                    <c:v>44%</c:v>
                  </c:pt>
                  <c:pt idx="11">
                    <c:v>21%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0-F15C-9E4E-BCAD-C2EA5C6B38BF}"/>
            </c:ext>
          </c:extLst>
        </c:ser>
        <c:ser>
          <c:idx val="5"/>
          <c:order val="5"/>
          <c:tx>
            <c:strRef>
              <c:f>'Update Objectives++'!$A$7</c:f>
              <c:strCache>
                <c:ptCount val="1"/>
                <c:pt idx="0">
                  <c:v>Good Governance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strRef>
                  <c:f>'Update Objectives++'!$B$20</c:f>
                  <c:strCache>
                    <c:ptCount val="1"/>
                    <c:pt idx="0">
                      <c:v>16%</c:v>
                    </c:pt>
                  </c:strCache>
                </c:strRef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{FB14F589-24FC-844B-884E-E88656AB32EC}</c15:txfldGUID>
                      <c15:f>'Update Objectives++'!$B$20</c15:f>
                      <c15:dlblFieldTableCache>
                        <c:ptCount val="1"/>
                        <c:pt idx="0">
                          <c:v>16%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31-F15C-9E4E-BCAD-C2EA5C6B3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Objectives++'!$B$7:$L$7</c:f>
              <c:numCache>
                <c:formatCode>"$"#,##0</c:formatCode>
                <c:ptCount val="11"/>
                <c:pt idx="0">
                  <c:v>21556451</c:v>
                </c:pt>
                <c:pt idx="1">
                  <c:v>9963844</c:v>
                </c:pt>
                <c:pt idx="2">
                  <c:v>11001131</c:v>
                </c:pt>
                <c:pt idx="3">
                  <c:v>6336240</c:v>
                </c:pt>
                <c:pt idx="4">
                  <c:v>4907421</c:v>
                </c:pt>
                <c:pt idx="5">
                  <c:v>6403209</c:v>
                </c:pt>
                <c:pt idx="6">
                  <c:v>1669056</c:v>
                </c:pt>
                <c:pt idx="7">
                  <c:v>1466957</c:v>
                </c:pt>
                <c:pt idx="8">
                  <c:v>1444776</c:v>
                </c:pt>
                <c:pt idx="9">
                  <c:v>6930176</c:v>
                </c:pt>
                <c:pt idx="10">
                  <c:v>20633668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2-F15C-9E4E-BCAD-C2EA5C6B38BF}"/>
            </c:ext>
          </c:extLst>
        </c:ser>
        <c:ser>
          <c:idx val="6"/>
          <c:order val="6"/>
          <c:tx>
            <c:strRef>
              <c:f>'Update Objectives++'!$A$8</c:f>
              <c:strCache>
                <c:ptCount val="1"/>
                <c:pt idx="0">
                  <c:v>Human Rights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Objectives++'!$B$8:$L$8</c:f>
              <c:numCache>
                <c:formatCode>"$"#,##0</c:formatCode>
                <c:ptCount val="11"/>
                <c:pt idx="0">
                  <c:v>4523620</c:v>
                </c:pt>
                <c:pt idx="1">
                  <c:v>9953540</c:v>
                </c:pt>
                <c:pt idx="2">
                  <c:v>9493980</c:v>
                </c:pt>
                <c:pt idx="3">
                  <c:v>8878754</c:v>
                </c:pt>
                <c:pt idx="4">
                  <c:v>4816855</c:v>
                </c:pt>
                <c:pt idx="5">
                  <c:v>7440181</c:v>
                </c:pt>
                <c:pt idx="6">
                  <c:v>7933780</c:v>
                </c:pt>
                <c:pt idx="7">
                  <c:v>7317396</c:v>
                </c:pt>
                <c:pt idx="8">
                  <c:v>7359254</c:v>
                </c:pt>
                <c:pt idx="9">
                  <c:v>9748860</c:v>
                </c:pt>
                <c:pt idx="10">
                  <c:v>3837049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F15C-9E4E-BCAD-C2EA5C6B38BF}"/>
            </c:ext>
          </c:extLst>
        </c:ser>
        <c:ser>
          <c:idx val="7"/>
          <c:order val="7"/>
          <c:tx>
            <c:strRef>
              <c:f>'Update Objectives++'!$A$9</c:f>
              <c:strCache>
                <c:ptCount val="1"/>
                <c:pt idx="0">
                  <c:v>Ethnic Inclusion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Objectives++'!$B$9:$L$9</c:f>
              <c:numCache>
                <c:formatCode>"$"#,##0</c:formatCode>
                <c:ptCount val="11"/>
                <c:pt idx="0">
                  <c:v>5345791</c:v>
                </c:pt>
                <c:pt idx="1">
                  <c:v>14300982</c:v>
                </c:pt>
                <c:pt idx="2">
                  <c:v>15589378</c:v>
                </c:pt>
                <c:pt idx="3">
                  <c:v>11845127</c:v>
                </c:pt>
                <c:pt idx="4">
                  <c:v>13627200</c:v>
                </c:pt>
                <c:pt idx="5">
                  <c:v>4752940</c:v>
                </c:pt>
                <c:pt idx="6">
                  <c:v>13595654</c:v>
                </c:pt>
                <c:pt idx="7">
                  <c:v>6595887</c:v>
                </c:pt>
                <c:pt idx="8">
                  <c:v>12046909</c:v>
                </c:pt>
                <c:pt idx="9">
                  <c:v>18437056</c:v>
                </c:pt>
                <c:pt idx="10">
                  <c:v>6697469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F15C-9E4E-BCAD-C2EA5C6B38BF}"/>
            </c:ext>
          </c:extLst>
        </c:ser>
        <c:ser>
          <c:idx val="8"/>
          <c:order val="8"/>
          <c:tx>
            <c:strRef>
              <c:f>'Update Objectives++'!$A$10</c:f>
              <c:strCache>
                <c:ptCount val="1"/>
                <c:pt idx="0">
                  <c:v>All Other Funding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CB14838-6FBC-1845-AB11-6A3FE187B7D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F15C-9E4E-BCAD-C2EA5C6B38B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2115C32-2E9E-E54C-863C-7BBBDD5B09A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F15C-9E4E-BCAD-C2EA5C6B38B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3214CCD-AB70-914B-AED3-1E162D3276D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F15C-9E4E-BCAD-C2EA5C6B38B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0203049-06A1-7942-A313-98EF25726A5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F15C-9E4E-BCAD-C2EA5C6B38B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3AB1F6C-9889-3246-8FED-D98247A5056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F15C-9E4E-BCAD-C2EA5C6B38B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E61F934-9D4C-2747-9985-23885FF7AE5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F15C-9E4E-BCAD-C2EA5C6B38B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BC75D46-ABF7-8A43-A24B-89CCD216317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F15C-9E4E-BCAD-C2EA5C6B38B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3817C9E-67C1-B24A-96FC-650BCD4FFA9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F15C-9E4E-BCAD-C2EA5C6B38B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0F0984BB-D0DE-AC41-ACC0-C54975BAB91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F15C-9E4E-BCAD-C2EA5C6B38B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A933652-31F5-4E46-9ED9-BFB3B273C84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E-F15C-9E4E-BCAD-C2EA5C6B38B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788A8A62-2874-7849-AEA7-F39290D99F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F-F15C-9E4E-BCAD-C2EA5C6B3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'Update Objectives++'!$B$1:$L$1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'Update Objectives++'!$B$10:$L$10</c:f>
              <c:numCache>
                <c:formatCode>"$"#,##0</c:formatCode>
                <c:ptCount val="11"/>
                <c:pt idx="0">
                  <c:v>43243810</c:v>
                </c:pt>
                <c:pt idx="1">
                  <c:v>47215713</c:v>
                </c:pt>
                <c:pt idx="2">
                  <c:v>49785425</c:v>
                </c:pt>
                <c:pt idx="3">
                  <c:v>50511156</c:v>
                </c:pt>
                <c:pt idx="4">
                  <c:v>42858728</c:v>
                </c:pt>
                <c:pt idx="5">
                  <c:v>38964844</c:v>
                </c:pt>
                <c:pt idx="6">
                  <c:v>48663729</c:v>
                </c:pt>
                <c:pt idx="7">
                  <c:v>66506082</c:v>
                </c:pt>
                <c:pt idx="8">
                  <c:v>70615570</c:v>
                </c:pt>
                <c:pt idx="9">
                  <c:v>85226749</c:v>
                </c:pt>
                <c:pt idx="10">
                  <c:v>104737042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'Update Objectives++'!$B$23:$L$23</c15:f>
                <c15:dlblRangeCache>
                  <c:ptCount val="11"/>
                  <c:pt idx="0">
                    <c:v>32%</c:v>
                  </c:pt>
                  <c:pt idx="1">
                    <c:v>30%</c:v>
                  </c:pt>
                  <c:pt idx="2">
                    <c:v>29%</c:v>
                  </c:pt>
                  <c:pt idx="3">
                    <c:v>28%</c:v>
                  </c:pt>
                  <c:pt idx="4">
                    <c:v>27%</c:v>
                  </c:pt>
                  <c:pt idx="5">
                    <c:v>24%</c:v>
                  </c:pt>
                  <c:pt idx="6">
                    <c:v>27%</c:v>
                  </c:pt>
                  <c:pt idx="7">
                    <c:v>29%</c:v>
                  </c:pt>
                  <c:pt idx="8">
                    <c:v>24%</c:v>
                  </c:pt>
                  <c:pt idx="9">
                    <c:v>20%</c:v>
                  </c:pt>
                  <c:pt idx="10">
                    <c:v>25%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40-F15C-9E4E-BCAD-C2EA5C6B3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1204223"/>
        <c:axId val="1021205951"/>
      </c:barChart>
      <c:catAx>
        <c:axId val="10212042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600" b="1" i="0" u="none" strike="noStrike" kern="1200" baseline="0" noProof="0" dirty="0">
                    <a:solidFill>
                      <a:srgbClr val="36494D"/>
                    </a:solidFill>
                  </a:rPr>
                  <a:t>Project Objective</a:t>
                </a:r>
              </a:p>
            </c:rich>
          </c:tx>
          <c:layout>
            <c:manualLayout>
              <c:xMode val="edge"/>
              <c:yMode val="edge"/>
              <c:x val="0.45771028277344761"/>
              <c:y val="0.828621679179125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205951"/>
        <c:crosses val="autoZero"/>
        <c:auto val="1"/>
        <c:lblAlgn val="ctr"/>
        <c:lblOffset val="100"/>
        <c:noMultiLvlLbl val="0"/>
      </c:catAx>
      <c:valAx>
        <c:axId val="1021205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u="none" strike="noStrike" kern="1200" baseline="0" noProof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Total Amount in 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204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6736378898374489E-2"/>
          <c:y val="0.87477664926222753"/>
          <c:w val="0.88042538964328843"/>
          <c:h val="0.11097825660237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DF8ED-2936-2A41-B761-489CF9604A61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9392E-41B4-BB4D-95CE-915B275E9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7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2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9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20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7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84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5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1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19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60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0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938A0-EDE8-F173-D865-E5B5B5910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EBB45-CAEE-ED0B-8A19-868045917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DD73FF-3CE8-A05B-5152-68486D11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20792-F560-647C-2F9A-8527ACBD0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7840E-7BD5-8712-C1ED-C9D09182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6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B2BA3-91D5-135E-9A7F-98F06C95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42533-34C9-ECB9-1C9B-E75B44716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35F95-7568-8D79-0890-D0FE2059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D2011-E5FD-A2EE-4EB6-40AE9BBF3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C5A6F-ED20-1ABD-D0E1-55F75880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6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3C2B0B-1CEC-22C2-DB6D-F50FBBD7C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D9460-5D35-94A8-283C-07180CE15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5C77F-04B9-EC69-C008-0393CC692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23180-BD48-70C1-E62F-E019CC30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FD96D-0B90-CDC7-9000-2A82DB3B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EF65D-F797-F153-960A-B766D2C5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83C50-BCA7-BD26-2A2C-EA8DCB90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E5EAD-8F6C-21F9-99EA-2C8B66BC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72393-F808-A354-8D50-D345CD27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DD2F9-8D41-B864-0F80-15DB05604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A1244-549E-0401-5C6C-E367B1670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AA239-A3DB-88A5-4EA5-E26FAF894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5BEC2-72B5-868C-D5BC-D8F7A07BD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BEB1D-2B9A-6518-DEB7-C8538E0A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4CB31-9134-AF52-9A62-439DB955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27013-2C79-A2DB-2BA6-DDAC1477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F084-4A70-D52B-56CD-3D57A3143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90F2F-4B0A-FDF0-B715-04B453D11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29BC6-7FDE-5584-8587-1CD2DEA0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C7BF6-5FAA-A3B0-DB32-16BC835F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52814-CF7E-E84F-4C34-C9E54AFC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1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47F1B-DCED-7032-1767-4B413504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16913-771A-D727-6F4F-123EEC43E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6F1F4-2843-2047-9B9D-4E4A6E1E6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17A352-C1BA-8C69-A4FD-477537ABC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78B6A-5D00-5902-DCFA-FD080176A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C4035-5BD6-7A61-CBA5-F5254CE8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C8685-23C9-B6A5-18A4-24C3026D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1933B8-D191-72E7-16FA-5DFB22D6B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9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8409-D1E8-DEE0-CF5F-F7696FA5A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F6E7EB-AC8E-4A44-C9DE-05249F95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FEB32-AD94-0B68-D6ED-7F266900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70D5A-EF9E-6D33-B8F3-41C6844CB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0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1B3F9-02E5-8F05-3434-B237DA01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CC195A-7E21-EDCA-B2A9-7F80D126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E1588-2CF0-0923-7C73-E3511EFAB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6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0D7DF-7670-DA39-B49C-5252BE00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257E0-2A75-E7E9-53F4-1234F13F7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A3859-6D2F-C7F4-AC9F-FE4162930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A7555-F433-8B01-0B3F-1C9769396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A247C-3544-49B4-44F1-4A3FBD45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DBCA0-483A-7756-CEAA-D39F681A9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4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234B-8F79-2CB0-AE4B-DC4E3E32E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2D416-8508-CD30-3C53-DE93540C4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BE773-26EE-AEC2-D23C-9F76148B4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FFA26-430C-C4D4-C650-AA049AC7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71BEE-A18A-B8AA-6D21-8FABF666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A45C-D680-D436-DE06-A76E0EFA5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21237-5AE7-CD37-70B3-BBAD0E44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1E955-C65C-EAD1-BA19-793E4EF5B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8FA3D-1347-D152-CF0D-68338FE7F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3C55-C017-3A49-A5B7-9CE1898C3E64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E268A-0644-410E-C7AC-01778C661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44546-2ABC-7FFF-0AD6-14C1E270E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20A1-56C7-CF4F-AAB5-B1008E6B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abilityresearch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spending.gov/award/ASST_NON_72052719CA00004_7200" TargetMode="External"/><Relationship Id="rId13" Type="http://schemas.openxmlformats.org/officeDocument/2006/relationships/hyperlink" Target="https://www.pnglgp.org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orkwithusaid.gov/blog/celebrating-innovative-partnerships-with-indigenous-led-organizations" TargetMode="External"/><Relationship Id="rId12" Type="http://schemas.openxmlformats.org/officeDocument/2006/relationships/hyperlink" Target="https://www.usaspending.gov/award/ASST_NON_72049219CA00008_720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hyperlink" Target="https://www.usaid.gov/sites/default/files/2022-05/ARISA_Fact_Sheet_-_June_2021.pdf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usaspending.gov/award/ASST_NON_72067419LA00002_7200" TargetMode="External"/><Relationship Id="rId4" Type="http://schemas.openxmlformats.org/officeDocument/2006/relationships/image" Target="../media/image3.svg"/><Relationship Id="rId9" Type="http://schemas.openxmlformats.org/officeDocument/2006/relationships/hyperlink" Target="https://2017-2020.usaid.gov/sites/default/files/documents/Amazon_Rights_and_Resources_7.9.2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workwithusaid.gov/blog/celebrating-innovative-partnerships-with-indigenous-led-organizations" TargetMode="Externa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id.gov/sites/default/files/2023-01/IPACE_FactSheet_Espanol_7.10.22.docx_1.pdf" TargetMode="External"/><Relationship Id="rId13" Type="http://schemas.openxmlformats.org/officeDocument/2006/relationships/hyperlink" Target="https://www.acdivoca.org/2022/11/a-look-at-usaids-indigenous-peoples-afro-colombian-empowerment-activity/" TargetMode="External"/><Relationship Id="rId18" Type="http://schemas.openxmlformats.org/officeDocument/2006/relationships/hyperlink" Target="https://www.afrodescolombia.org/" TargetMode="External"/><Relationship Id="rId3" Type="http://schemas.openxmlformats.org/officeDocument/2006/relationships/image" Target="../media/image3.svg"/><Relationship Id="rId21" Type="http://schemas.openxmlformats.org/officeDocument/2006/relationships/hyperlink" Target="https://conpapaz.org/" TargetMode="External"/><Relationship Id="rId7" Type="http://schemas.openxmlformats.org/officeDocument/2006/relationships/hyperlink" Target="http://acdivoca.org.co/" TargetMode="External"/><Relationship Id="rId12" Type="http://schemas.openxmlformats.org/officeDocument/2006/relationships/hyperlink" Target="https://www.acdivoca.org.co/" TargetMode="External"/><Relationship Id="rId17" Type="http://schemas.openxmlformats.org/officeDocument/2006/relationships/hyperlink" Target="https://www.opiac.org.co/" TargetMode="External"/><Relationship Id="rId25" Type="http://schemas.openxmlformats.org/officeDocument/2006/relationships/image" Target="../media/image5.svg"/><Relationship Id="rId2" Type="http://schemas.openxmlformats.org/officeDocument/2006/relationships/image" Target="../media/image2.png"/><Relationship Id="rId16" Type="http://schemas.openxmlformats.org/officeDocument/2006/relationships/hyperlink" Target="http://onic.org.co/en/" TargetMode="External"/><Relationship Id="rId20" Type="http://schemas.openxmlformats.org/officeDocument/2006/relationships/hyperlink" Target="https://cocomacia.org.c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untanzaetnica.acdivoca.org.co/" TargetMode="External"/><Relationship Id="rId11" Type="http://schemas.openxmlformats.org/officeDocument/2006/relationships/hyperlink" Target="https://www.usaid.gov/colombia/work-with-us/partnership-opportunities" TargetMode="External"/><Relationship Id="rId24" Type="http://schemas.openxmlformats.org/officeDocument/2006/relationships/image" Target="../media/image4.png"/><Relationship Id="rId5" Type="http://schemas.openxmlformats.org/officeDocument/2006/relationships/hyperlink" Target="https://www.usaspending.gov/award/ASST_NON_72051422CA00001_7200" TargetMode="External"/><Relationship Id="rId15" Type="http://schemas.openxmlformats.org/officeDocument/2006/relationships/hyperlink" Target="https://twitter.com/ctcsierranevada?lang=en" TargetMode="External"/><Relationship Id="rId23" Type="http://schemas.openxmlformats.org/officeDocument/2006/relationships/hyperlink" Target="https://renacientes.net/" TargetMode="External"/><Relationship Id="rId10" Type="http://schemas.openxmlformats.org/officeDocument/2006/relationships/hyperlink" Target="https://www.usaid.gov/colombia/fact-sheets/pgo-indigenous-peoples-and-afro-colombian-empowerment-activity-ipace" TargetMode="External"/><Relationship Id="rId19" Type="http://schemas.openxmlformats.org/officeDocument/2006/relationships/hyperlink" Target="https://www.movimientocimarron.org/" TargetMode="External"/><Relationship Id="rId4" Type="http://schemas.openxmlformats.org/officeDocument/2006/relationships/hyperlink" Target="https://www.grants.gov/custom/viewOppDetails.jsp?oppId=328565#relatedDocumentsTab" TargetMode="External"/><Relationship Id="rId9" Type="http://schemas.openxmlformats.org/officeDocument/2006/relationships/hyperlink" Target="https://www.usaid.gov/sites/default/files/2023-03/IPACE_English_FactSheet_2.22.23.pdf" TargetMode="External"/><Relationship Id="rId14" Type="http://schemas.openxmlformats.org/officeDocument/2006/relationships/hyperlink" Target="https://www.cric-colombia.org/portal/" TargetMode="External"/><Relationship Id="rId22" Type="http://schemas.openxmlformats.org/officeDocument/2006/relationships/hyperlink" Target="https://convergenciacnoa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oreignassistance.gov/data?country=Colombia&amp;fiscal_year=2020&amp;transaction_type_name=obligations#tab-query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eignassistance.gov/data?country=Colombia&amp;fiscal_year=2020&amp;transaction_type_name=obligations#tab-quer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FB9316-D9EF-44FC-B002-D3914B76D064}"/>
              </a:ext>
            </a:extLst>
          </p:cNvPr>
          <p:cNvSpPr/>
          <p:nvPr/>
        </p:nvSpPr>
        <p:spPr>
          <a:xfrm>
            <a:off x="0" y="2188028"/>
            <a:ext cx="12200389" cy="2460171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227B7-CA59-40CB-B18F-4F9433591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480" y="2264229"/>
            <a:ext cx="12272806" cy="2188028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cap="small" dirty="0">
                <a:solidFill>
                  <a:schemeClr val="bg1"/>
                </a:solidFill>
              </a:rPr>
              <a:t>Open Government Analysis of USAID Indigenous Peoples Projects</a:t>
            </a:r>
            <a:endParaRPr lang="en-US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SemiCond" panose="020B05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32E057-68E2-42D5-9590-31A34E35C9A4}"/>
              </a:ext>
            </a:extLst>
          </p:cNvPr>
          <p:cNvSpPr txBox="1"/>
          <p:nvPr/>
        </p:nvSpPr>
        <p:spPr>
          <a:xfrm>
            <a:off x="1534886" y="4931229"/>
            <a:ext cx="91875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Accountability Research Center (</a:t>
            </a:r>
            <a:r>
              <a:rPr lang="en-US" sz="2000" dirty="0">
                <a:hlinkClick r:id="rId3"/>
              </a:rPr>
              <a:t>Homepage Link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Draft (11/29/2023)</a:t>
            </a:r>
          </a:p>
          <a:p>
            <a:pPr algn="ctr"/>
            <a:r>
              <a:rPr lang="en-US" sz="2000" dirty="0"/>
              <a:t>Comments Welcome</a:t>
            </a:r>
          </a:p>
          <a:p>
            <a:pPr algn="ctr"/>
            <a:r>
              <a:rPr lang="en-US" sz="2000" dirty="0"/>
              <a:t>E-mail: jh1227a@american.edu</a:t>
            </a:r>
          </a:p>
          <a:p>
            <a:pPr algn="ctr"/>
            <a:endParaRPr lang="en-US" sz="2000" dirty="0"/>
          </a:p>
        </p:txBody>
      </p:sp>
      <p:pic>
        <p:nvPicPr>
          <p:cNvPr id="5" name="Picture 4" descr="ARC_logo_rgb_300dpi">
            <a:extLst>
              <a:ext uri="{FF2B5EF4-FFF2-40B4-BE49-F238E27FC236}">
                <a16:creationId xmlns:a16="http://schemas.microsoft.com/office/drawing/2014/main" id="{48E501E9-0ED2-4BED-8258-B7B6AF885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097" y="371505"/>
            <a:ext cx="2797175" cy="1146175"/>
          </a:xfrm>
          <a:prstGeom prst="rect">
            <a:avLst/>
          </a:prstGeom>
          <a:solidFill>
            <a:srgbClr val="EDB137"/>
          </a:solidFill>
        </p:spPr>
      </p:pic>
    </p:spTree>
    <p:extLst>
      <p:ext uri="{BB962C8B-B14F-4D97-AF65-F5344CB8AC3E}">
        <p14:creationId xmlns:p14="http://schemas.microsoft.com/office/powerpoint/2010/main" val="338440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Methods: Assessing Ethnic Inclusion in Colombia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402119" y="1856918"/>
            <a:ext cx="11114377" cy="4260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2000" dirty="0">
                <a:solidFill>
                  <a:srgbClr val="36494D"/>
                </a:solidFill>
              </a:rPr>
              <a:t>ARC c</a:t>
            </a:r>
            <a:r>
              <a:rPr lang="en-US" sz="2000" i="0" dirty="0">
                <a:solidFill>
                  <a:srgbClr val="36494D"/>
                </a:solidFill>
                <a:effectLst/>
              </a:rPr>
              <a:t>oding for Colombia ethnic inclusion projects:</a:t>
            </a:r>
          </a:p>
          <a:p>
            <a:pPr algn="l">
              <a:spcAft>
                <a:spcPts val="600"/>
              </a:spcAft>
            </a:pPr>
            <a:endParaRPr lang="en-US" sz="2000" b="1" dirty="0">
              <a:solidFill>
                <a:srgbClr val="36494D"/>
              </a:solidFill>
            </a:endParaRPr>
          </a:p>
          <a:p>
            <a:pPr algn="l">
              <a:spcAft>
                <a:spcPts val="600"/>
              </a:spcAft>
            </a:pPr>
            <a:r>
              <a:rPr lang="en-US" sz="2000" b="1" i="0" dirty="0">
                <a:solidFill>
                  <a:srgbClr val="36494D"/>
                </a:solidFill>
                <a:effectLst/>
              </a:rPr>
              <a:t>Ethnic Inclusion</a:t>
            </a:r>
            <a:r>
              <a:rPr lang="en-US" sz="2000" i="0" dirty="0">
                <a:solidFill>
                  <a:srgbClr val="36494D"/>
                </a:solidFill>
                <a:effectLst/>
              </a:rPr>
              <a:t>: Includes projects designed to support Afro-Colombian and Indigenous populations, typically through rights protections, economic development, and aiding in the development of greater capacity for self-governance.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0" dirty="0">
                <a:solidFill>
                  <a:srgbClr val="36494D"/>
                </a:solidFill>
                <a:effectLst/>
              </a:rPr>
              <a:t>Example. Foster Social and Economic Inclusion of Afro-Colombian and Indigenous communities–Through this activity, USAID seeks to support the efforts of an organization to foster social and economic inclusion of Afro-Colombian and Indigenous communities that have been severely affected by conflict, with a special emphasis within that community on people with disabilities, LGBTI population, and victims of gender-based violence</a:t>
            </a:r>
            <a:r>
              <a:rPr lang="en-US" i="0" dirty="0">
                <a:solidFill>
                  <a:srgbClr val="36494D"/>
                </a:solidFill>
                <a:effectLst/>
              </a:rPr>
              <a:t>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500" b="1" i="0" dirty="0">
              <a:solidFill>
                <a:srgbClr val="36494D"/>
              </a:solidFill>
              <a:effectLst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37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Topline Data of Select Indigenous Peoples Projects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6FB0B9-ABB5-B1A0-006B-3BB96115D78B}"/>
              </a:ext>
            </a:extLst>
          </p:cNvPr>
          <p:cNvSpPr txBox="1"/>
          <p:nvPr/>
        </p:nvSpPr>
        <p:spPr>
          <a:xfrm>
            <a:off x="370702" y="1472581"/>
            <a:ext cx="11664779" cy="42265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1">
              <a:spcAft>
                <a:spcPts val="1200"/>
              </a:spcAft>
            </a:pPr>
            <a:r>
              <a:rPr lang="en-US" sz="2500" b="1" i="0" dirty="0">
                <a:solidFill>
                  <a:srgbClr val="36494D"/>
                </a:solidFill>
                <a:effectLst/>
                <a:hlinkClick r:id="rId7"/>
              </a:rPr>
              <a:t>USAID: Celebrating Innovative Partnerships with Indigenous-Led Organizations</a:t>
            </a:r>
            <a:endParaRPr lang="en-US" sz="2500" b="1" i="0" dirty="0">
              <a:solidFill>
                <a:srgbClr val="36494D"/>
              </a:solidFill>
              <a:effectLst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000" u="sng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8" tooltip="https://www.usaspending.gov/award/ASST_NON_72052719CA00004_7200"/>
              </a:rPr>
              <a:t>Amazon Indigenous Rights and Resources Activity</a:t>
            </a: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(</a:t>
            </a:r>
            <a:r>
              <a:rPr lang="en-US" sz="2000" u="sng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9"/>
              </a:rPr>
              <a:t>AIRR</a:t>
            </a: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)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Disbursed amount: $11,497,379.61/Obligated amount: $16,615,000.00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Total sub-awards: 10 transactions (7 unique sub-awardees)/$7,720,000 obligated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Implementing partner: World Wildlife Fund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Grant start/end date: August 23, 2019-August 22, 2024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000" u="sng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10" tooltip="https://www.usaspending.gov/award/ASST_NON_72067419LA00002_7200"/>
              </a:rPr>
              <a:t>Advancing Rights in Southern Africa</a:t>
            </a: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(</a:t>
            </a:r>
            <a:r>
              <a:rPr lang="en-US" sz="2000" u="sng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11"/>
              </a:rPr>
              <a:t>ARISA</a:t>
            </a: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)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Disbursed amount: $8,637,593.99/Obligated amount: $11,519,692.00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Total sub-awards: 23 transactions (11 unique sub-awardees)/$6,040,000 obligated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Implementing partner: Freedom House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Grant start/end date: October 22, 2018-October 22, 2023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fontAlgn="base">
              <a:spcBef>
                <a:spcPts val="0"/>
              </a:spcBef>
              <a:spcAft>
                <a:spcPts val="0"/>
              </a:spcAft>
            </a:pPr>
            <a:r>
              <a:rPr lang="en-US" sz="2000" u="sng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12" tooltip="https://www.usaspending.gov/award/ASST_NON_72049219CA00008_7200"/>
              </a:rPr>
              <a:t>PNG Lukautim Graun Program</a:t>
            </a: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(</a:t>
            </a:r>
            <a:r>
              <a:rPr lang="en-US" sz="2000" u="sng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13"/>
              </a:rPr>
              <a:t>LGP</a:t>
            </a: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)</a:t>
            </a:r>
            <a:endParaRPr lang="en-US" sz="20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Disbursed amount: $15,692,660.10/Obligated amount: $19,000,000.00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Total sub-awards: 7 transactions (5 unique sub-awardees)/$835,000 obligated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Implementing partner: </a:t>
            </a:r>
            <a:r>
              <a:rPr lang="en-US" sz="2000" kern="0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Cardno</a:t>
            </a: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 Emerging Markets USA, Ltd. - a DT Global Company</a:t>
            </a:r>
            <a:endParaRPr lang="en-US" sz="2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US" sz="20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Grant start/end date: July 24, 2019- July 23, 2024</a:t>
            </a:r>
            <a:endParaRPr lang="en-US" sz="2000" b="1" i="0" dirty="0">
              <a:solidFill>
                <a:srgbClr val="36494D"/>
              </a:solidFill>
              <a:effectLst/>
            </a:endParaRPr>
          </a:p>
          <a:p>
            <a:pPr lvl="2">
              <a:spcAft>
                <a:spcPts val="1200"/>
              </a:spcAft>
            </a:pPr>
            <a:endParaRPr lang="en-US" sz="2500" b="1" i="0" dirty="0">
              <a:solidFill>
                <a:srgbClr val="36494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4068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Accountability Research Center logo: Three overlaping arcs in yellow, bleu and dark gray that look like bridges.">
            <a:extLst>
              <a:ext uri="{FF2B5EF4-FFF2-40B4-BE49-F238E27FC236}">
                <a16:creationId xmlns:a16="http://schemas.microsoft.com/office/drawing/2014/main" id="{A5E35978-D542-44F2-A707-1FAA8B2B0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6333" y="2371837"/>
            <a:ext cx="6808290" cy="219738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3BF0BD-1566-466A-9D8A-70A6E684B78B}"/>
              </a:ext>
            </a:extLst>
          </p:cNvPr>
          <p:cNvSpPr/>
          <p:nvPr/>
        </p:nvSpPr>
        <p:spPr>
          <a:xfrm>
            <a:off x="0" y="0"/>
            <a:ext cx="12192000" cy="1977172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E755C4-51C1-468F-9CAE-6CEEDFB3E4B9}"/>
              </a:ext>
            </a:extLst>
          </p:cNvPr>
          <p:cNvSpPr/>
          <p:nvPr/>
        </p:nvSpPr>
        <p:spPr>
          <a:xfrm>
            <a:off x="0" y="4963886"/>
            <a:ext cx="12192000" cy="1894114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DA9C8D-AA5A-42CC-ABCD-2F7C60D4C123}"/>
              </a:ext>
            </a:extLst>
          </p:cNvPr>
          <p:cNvGrpSpPr>
            <a:grpSpLocks/>
          </p:cNvGrpSpPr>
          <p:nvPr/>
        </p:nvGrpSpPr>
        <p:grpSpPr bwMode="auto">
          <a:xfrm>
            <a:off x="2988" y="4963886"/>
            <a:ext cx="12192000" cy="1894114"/>
            <a:chOff x="3" y="14256"/>
            <a:chExt cx="12240" cy="15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2B1057-5A04-4301-82E7-1D75393D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14256"/>
              <a:ext cx="12240" cy="1584"/>
            </a:xfrm>
            <a:prstGeom prst="rect">
              <a:avLst/>
            </a:prstGeom>
            <a:solidFill>
              <a:srgbClr val="016C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CA739FE-82A9-4D8F-ACB5-5151866E51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" y="15128"/>
              <a:ext cx="32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131E434-BD1E-479E-B6B8-8649D79E77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" y="14789"/>
              <a:ext cx="327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4">
              <a:extLst>
                <a:ext uri="{FF2B5EF4-FFF2-40B4-BE49-F238E27FC236}">
                  <a16:creationId xmlns:a16="http://schemas.microsoft.com/office/drawing/2014/main" id="{7EBF2306-AAD1-4AB1-8F29-540FD4D36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1" y="14826"/>
              <a:ext cx="516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35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facebook.com/Accountability-Research-Center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46677A41-3837-41FD-9906-F8235ED21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" y="15159"/>
              <a:ext cx="174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35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@AcctResearchCtr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DE275D57-5D10-4F01-A72E-EE0C313E7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01" y="5290354"/>
            <a:ext cx="5143749" cy="32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www.AccountabilityResearch.org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30B3BA21-B684-4437-9173-EB2726CC6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0310" y="5224377"/>
            <a:ext cx="5143749" cy="32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American University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School of International Service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4400 Massachusetts Ave. NW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Washington, DC 20016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Email: arc@american.edu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36C9E"/>
                </a:solidFill>
                <a:latin typeface="Myriad Pro SemiCond" panose="020B0503030403020204" pitchFamily="34" charset="0"/>
              </a:rPr>
              <a:t>Scaling Open Government Analysis of USAID Indigenous Peoples Projects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262602" y="2388847"/>
            <a:ext cx="10718961" cy="42265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36494D"/>
                </a:solidFill>
              </a:rPr>
              <a:t>Our aim is to understand the scope of </a:t>
            </a:r>
            <a:r>
              <a:rPr lang="en-US" sz="2700" dirty="0">
                <a:solidFill>
                  <a:srgbClr val="36494D"/>
                </a:solidFill>
                <a:hlinkClick r:id="rId5"/>
              </a:rPr>
              <a:t>USAID’s Indigenous Peoples projects</a:t>
            </a:r>
            <a:endParaRPr lang="en-US" sz="2700" i="0" dirty="0">
              <a:solidFill>
                <a:srgbClr val="36494D"/>
              </a:solidFill>
              <a:effectLst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i="0" dirty="0">
                <a:solidFill>
                  <a:srgbClr val="36494D"/>
                </a:solidFill>
                <a:effectLst/>
              </a:rPr>
              <a:t>Two pathways to project assessment</a:t>
            </a:r>
          </a:p>
          <a:p>
            <a:pPr marL="1371600" lvl="2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rgbClr val="36494D"/>
                </a:solidFill>
              </a:rPr>
              <a:t>Systematic overview of project locations and funding weights</a:t>
            </a:r>
          </a:p>
          <a:p>
            <a:pPr marL="1828800" lvl="3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700" dirty="0">
                <a:solidFill>
                  <a:srgbClr val="36494D"/>
                </a:solidFill>
              </a:rPr>
              <a:t>Existence of data repository or digital map? </a:t>
            </a:r>
          </a:p>
          <a:p>
            <a:pPr marL="1371600" lvl="2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700" i="0" dirty="0">
                <a:solidFill>
                  <a:srgbClr val="36494D"/>
                </a:solidFill>
                <a:effectLst/>
              </a:rPr>
              <a:t>Country specific pages with d</a:t>
            </a:r>
            <a:r>
              <a:rPr lang="en-US" sz="2700" dirty="0">
                <a:solidFill>
                  <a:srgbClr val="36494D"/>
                </a:solidFill>
              </a:rPr>
              <a:t>ata disclosures to bolster the local agenda</a:t>
            </a:r>
            <a:endParaRPr lang="en-US" sz="2700" i="0" dirty="0">
              <a:solidFill>
                <a:srgbClr val="36494D"/>
              </a:solidFill>
              <a:effectLst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36494D"/>
                </a:solidFill>
              </a:rPr>
              <a:t>Our initial data review indicates the process requires time intensive data triangulation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500" b="1" i="0" dirty="0">
              <a:solidFill>
                <a:srgbClr val="36494D"/>
              </a:solidFill>
              <a:effectLst/>
            </a:endParaRPr>
          </a:p>
          <a:p>
            <a:pPr lvl="2">
              <a:spcAft>
                <a:spcPts val="1200"/>
              </a:spcAft>
            </a:pPr>
            <a:endParaRPr lang="en-US" sz="2500" b="1" i="0" dirty="0">
              <a:solidFill>
                <a:srgbClr val="36494D"/>
              </a:solidFill>
              <a:effectLst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7B1C4E-3C3B-AFD5-5189-EFF114E5A2B2}"/>
              </a:ext>
            </a:extLst>
          </p:cNvPr>
          <p:cNvSpPr txBox="1"/>
          <p:nvPr/>
        </p:nvSpPr>
        <p:spPr>
          <a:xfrm>
            <a:off x="407504" y="1709530"/>
            <a:ext cx="11380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This research is part of a broader pilot application of open government analysis, intended to contribute to USAID's localization &amp; locally-led development goals</a:t>
            </a:r>
          </a:p>
        </p:txBody>
      </p:sp>
    </p:spTree>
    <p:extLst>
      <p:ext uri="{BB962C8B-B14F-4D97-AF65-F5344CB8AC3E}">
        <p14:creationId xmlns:p14="http://schemas.microsoft.com/office/powerpoint/2010/main" val="380396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Data Access Challenge #1: Project Name Inconsistency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02C2E0F-EA47-0404-BA3D-B2A11CC2726A}"/>
              </a:ext>
            </a:extLst>
          </p:cNvPr>
          <p:cNvSpPr txBox="1"/>
          <p:nvPr/>
        </p:nvSpPr>
        <p:spPr>
          <a:xfrm>
            <a:off x="550401" y="1774695"/>
            <a:ext cx="10718961" cy="5680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36494D"/>
                </a:solidFill>
              </a:rPr>
              <a:t>Projects are not consistently labeled across sites</a:t>
            </a:r>
          </a:p>
          <a:p>
            <a:pPr lvl="2">
              <a:spcAft>
                <a:spcPts val="1200"/>
              </a:spcAft>
            </a:pPr>
            <a:endParaRPr lang="en-US" sz="2500" b="1" i="0" dirty="0">
              <a:solidFill>
                <a:srgbClr val="36494D"/>
              </a:solidFill>
              <a:effectLst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D3CF5B-1183-9D1C-3F2E-AA6DAE75E8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13307"/>
              </p:ext>
            </p:extLst>
          </p:nvPr>
        </p:nvGraphicFramePr>
        <p:xfrm>
          <a:off x="668864" y="2530602"/>
          <a:ext cx="10482033" cy="3587291"/>
        </p:xfrm>
        <a:graphic>
          <a:graphicData uri="http://schemas.openxmlformats.org/drawingml/2006/table">
            <a:tbl>
              <a:tblPr/>
              <a:tblGrid>
                <a:gridCol w="2949496">
                  <a:extLst>
                    <a:ext uri="{9D8B030D-6E8A-4147-A177-3AD203B41FA5}">
                      <a16:colId xmlns:a16="http://schemas.microsoft.com/office/drawing/2014/main" val="1874803588"/>
                    </a:ext>
                  </a:extLst>
                </a:gridCol>
                <a:gridCol w="3944511">
                  <a:extLst>
                    <a:ext uri="{9D8B030D-6E8A-4147-A177-3AD203B41FA5}">
                      <a16:colId xmlns:a16="http://schemas.microsoft.com/office/drawing/2014/main" val="3181130948"/>
                    </a:ext>
                  </a:extLst>
                </a:gridCol>
                <a:gridCol w="3588026">
                  <a:extLst>
                    <a:ext uri="{9D8B030D-6E8A-4147-A177-3AD203B41FA5}">
                      <a16:colId xmlns:a16="http://schemas.microsoft.com/office/drawing/2014/main" val="680267546"/>
                    </a:ext>
                  </a:extLst>
                </a:gridCol>
              </a:tblGrid>
              <a:tr h="1128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USAID.gov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ForeignAssisstance.gov</a:t>
                      </a:r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328766"/>
                  </a:ext>
                </a:extLst>
              </a:tr>
              <a:tr h="1047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Papua New Guinea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PNG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Lukautim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Graun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Program (LGP)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PNG Biodiversity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60209"/>
                  </a:ext>
                </a:extLst>
              </a:tr>
              <a:tr h="14107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South Africa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Advancing Rights in Southern Africa (ARISA)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Southern Africa Regional Human Rights Program in South Africa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90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658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Data Access Challenge #2: No “Indigenous” Coding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F2D7BE-7A3E-3B81-058E-DB6DAEF291A1}"/>
              </a:ext>
            </a:extLst>
          </p:cNvPr>
          <p:cNvSpPr txBox="1"/>
          <p:nvPr/>
        </p:nvSpPr>
        <p:spPr>
          <a:xfrm>
            <a:off x="550401" y="1525268"/>
            <a:ext cx="10718961" cy="8377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36494D"/>
                </a:solidFill>
              </a:rPr>
              <a:t>Government databases do not have “indigenous” category labels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6494D"/>
                </a:solidFill>
              </a:rPr>
              <a:t>Term searches dependent on “indigenous” in ‘Activity Name’ or description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B7D6502-51D6-9756-9FC5-C204C0D88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669133"/>
              </p:ext>
            </p:extLst>
          </p:nvPr>
        </p:nvGraphicFramePr>
        <p:xfrm>
          <a:off x="604042" y="2439079"/>
          <a:ext cx="10611677" cy="4268113"/>
        </p:xfrm>
        <a:graphic>
          <a:graphicData uri="http://schemas.openxmlformats.org/drawingml/2006/table">
            <a:tbl>
              <a:tblPr/>
              <a:tblGrid>
                <a:gridCol w="3149858">
                  <a:extLst>
                    <a:ext uri="{9D8B030D-6E8A-4147-A177-3AD203B41FA5}">
                      <a16:colId xmlns:a16="http://schemas.microsoft.com/office/drawing/2014/main" val="376151733"/>
                    </a:ext>
                  </a:extLst>
                </a:gridCol>
                <a:gridCol w="1906046">
                  <a:extLst>
                    <a:ext uri="{9D8B030D-6E8A-4147-A177-3AD203B41FA5}">
                      <a16:colId xmlns:a16="http://schemas.microsoft.com/office/drawing/2014/main" val="195679243"/>
                    </a:ext>
                  </a:extLst>
                </a:gridCol>
                <a:gridCol w="2200362">
                  <a:extLst>
                    <a:ext uri="{9D8B030D-6E8A-4147-A177-3AD203B41FA5}">
                      <a16:colId xmlns:a16="http://schemas.microsoft.com/office/drawing/2014/main" val="2652833593"/>
                    </a:ext>
                  </a:extLst>
                </a:gridCol>
                <a:gridCol w="1736923">
                  <a:extLst>
                    <a:ext uri="{9D8B030D-6E8A-4147-A177-3AD203B41FA5}">
                      <a16:colId xmlns:a16="http://schemas.microsoft.com/office/drawing/2014/main" val="201942578"/>
                    </a:ext>
                  </a:extLst>
                </a:gridCol>
                <a:gridCol w="1618488">
                  <a:extLst>
                    <a:ext uri="{9D8B030D-6E8A-4147-A177-3AD203B41FA5}">
                      <a16:colId xmlns:a16="http://schemas.microsoft.com/office/drawing/2014/main" val="548166789"/>
                    </a:ext>
                  </a:extLst>
                </a:gridCol>
              </a:tblGrid>
              <a:tr h="10042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Activity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International Category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International Sector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US Category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US Sector Name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258319"/>
                  </a:ext>
                </a:extLst>
              </a:tr>
              <a:tr h="9325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Afro-Colombian and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Indigenous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Program (ACIP)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Agriculture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Agriculture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Peace and Security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Counter-Narcotics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731116"/>
                  </a:ext>
                </a:extLst>
              </a:tr>
              <a:tr h="1255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Afro-Colombian and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Indigenous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Program (ACIP)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Governance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Government and Civil Society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Democracy, Human Rights, and Governance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Good Governance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82798"/>
                  </a:ext>
                </a:extLst>
              </a:tr>
              <a:tr h="1075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Afro-Colombian and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Indigenous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Program (ACIP)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Governance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Other Social Infrastructure and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Education and Social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Policies, Regulations, and Systems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15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82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FB9316-D9EF-44FC-B002-D3914B76D064}"/>
              </a:ext>
            </a:extLst>
          </p:cNvPr>
          <p:cNvSpPr/>
          <p:nvPr/>
        </p:nvSpPr>
        <p:spPr>
          <a:xfrm>
            <a:off x="0" y="2188028"/>
            <a:ext cx="12200389" cy="2460171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227B7-CA59-40CB-B18F-4F9433591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480" y="2264229"/>
            <a:ext cx="12272806" cy="2188028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cap="small" dirty="0">
                <a:solidFill>
                  <a:schemeClr val="bg1"/>
                </a:solidFill>
              </a:rPr>
              <a:t>ARC Analysis of Colombia Ethnic Inclusion Projects</a:t>
            </a:r>
            <a:endParaRPr lang="en-US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 SemiCond" panose="020B0503030403020204" pitchFamily="34" charset="0"/>
            </a:endParaRPr>
          </a:p>
        </p:txBody>
      </p:sp>
      <p:pic>
        <p:nvPicPr>
          <p:cNvPr id="5" name="Picture 4" descr="ARC_logo_rgb_300dpi">
            <a:extLst>
              <a:ext uri="{FF2B5EF4-FFF2-40B4-BE49-F238E27FC236}">
                <a16:creationId xmlns:a16="http://schemas.microsoft.com/office/drawing/2014/main" id="{48E501E9-0ED2-4BED-8258-B7B6AF885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097" y="371505"/>
            <a:ext cx="2797175" cy="1146175"/>
          </a:xfrm>
          <a:prstGeom prst="rect">
            <a:avLst/>
          </a:prstGeom>
          <a:solidFill>
            <a:srgbClr val="EDB137"/>
          </a:solidFill>
        </p:spPr>
      </p:pic>
    </p:spTree>
    <p:extLst>
      <p:ext uri="{BB962C8B-B14F-4D97-AF65-F5344CB8AC3E}">
        <p14:creationId xmlns:p14="http://schemas.microsoft.com/office/powerpoint/2010/main" val="117084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912" y="767381"/>
            <a:ext cx="10907486" cy="521049"/>
          </a:xfrm>
        </p:spPr>
        <p:txBody>
          <a:bodyPr>
            <a:noAutofit/>
          </a:bodyPr>
          <a:lstStyle/>
          <a:p>
            <a:r>
              <a:rPr lang="en-US" sz="2600" i="0" dirty="0">
                <a:solidFill>
                  <a:srgbClr val="036C9E"/>
                </a:solidFill>
                <a:effectLst/>
              </a:rPr>
              <a:t>Project Spotlight: Indigenous Peoples and Afro-Colombian Empowerment Activity (IPACE, </a:t>
            </a:r>
            <a:r>
              <a:rPr lang="en-US" sz="2600" i="1" dirty="0">
                <a:solidFill>
                  <a:srgbClr val="036C9E"/>
                </a:solidFill>
                <a:effectLst/>
              </a:rPr>
              <a:t>Juntanza </a:t>
            </a:r>
            <a:r>
              <a:rPr lang="en-US" sz="2600" i="1" dirty="0">
                <a:solidFill>
                  <a:srgbClr val="036C9E"/>
                </a:solidFill>
              </a:rPr>
              <a:t>Étnica</a:t>
            </a:r>
            <a:r>
              <a:rPr lang="en-US" sz="2600" dirty="0">
                <a:solidFill>
                  <a:srgbClr val="036C9E"/>
                </a:solidFill>
              </a:rPr>
              <a:t> in Spanish</a:t>
            </a:r>
            <a:r>
              <a:rPr lang="en-US" sz="2600" i="0" dirty="0">
                <a:solidFill>
                  <a:srgbClr val="036C9E"/>
                </a:solidFill>
                <a:effectLst/>
              </a:rPr>
              <a:t>)</a:t>
            </a:r>
            <a:endParaRPr lang="en-US" sz="2600" dirty="0">
              <a:solidFill>
                <a:srgbClr val="036C9E"/>
              </a:solidFill>
              <a:latin typeface="Myriad Pro SemiCond" panose="020B0503030403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27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262602" y="1699908"/>
            <a:ext cx="11809655" cy="51474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>
                <a:solidFill>
                  <a:srgbClr val="36494D"/>
                </a:solidFill>
              </a:rPr>
              <a:t>The Indigenous Peoples and Afro-Colombian Empowerment Activity (IPACE), implemented by Agricultural Cooperative Development International and Volunteers in Overseas Cooperative Assistance (ACDI/VOCA), “contributes to indigenous and Afro-Colombians communities’ self-determined development by strengthening ethnic organizations’ institutional and advocacy capacity.”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6494D"/>
                </a:solidFill>
              </a:rPr>
              <a:t>IPACE is scheduled to run from December 1, 2021-November 30, 2026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</a:rPr>
              <a:t>USAID estimated the IPACE project budget would total </a:t>
            </a:r>
            <a:r>
              <a:rPr lang="en-US" sz="1350" dirty="0">
                <a:solidFill>
                  <a:srgbClr val="36494D"/>
                </a:solidFill>
                <a:hlinkClick r:id="rId4"/>
              </a:rPr>
              <a:t>“$50-70 million (plus an additional estimated 10-30% cost share)</a:t>
            </a:r>
            <a:r>
              <a:rPr lang="en-US" sz="1350" dirty="0">
                <a:solidFill>
                  <a:srgbClr val="36494D"/>
                </a:solidFill>
              </a:rPr>
              <a:t>”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</a:rPr>
              <a:t>USASpending.gov lists the project’s </a:t>
            </a:r>
            <a:r>
              <a:rPr lang="en-US" sz="1350" dirty="0">
                <a:solidFill>
                  <a:srgbClr val="36494D"/>
                </a:solidFill>
                <a:hlinkClick r:id="rId5"/>
              </a:rPr>
              <a:t>“Total Funding” as $18.9m</a:t>
            </a:r>
            <a:r>
              <a:rPr lang="en-US" sz="1350" dirty="0">
                <a:solidFill>
                  <a:srgbClr val="36494D"/>
                </a:solidFill>
              </a:rPr>
              <a:t> 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1350" dirty="0">
                <a:solidFill>
                  <a:srgbClr val="36494D"/>
                </a:solidFill>
              </a:rPr>
              <a:t>There is no clear indication for the $30m-$50m difference between the original projected budget and publicly available funding totals for the project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  <a:hlinkClick r:id="rId5"/>
              </a:rPr>
              <a:t>As of July 2023</a:t>
            </a:r>
            <a:r>
              <a:rPr lang="en-US" sz="1350" dirty="0">
                <a:solidFill>
                  <a:srgbClr val="36494D"/>
                </a:solidFill>
              </a:rPr>
              <a:t>, $18.9m in project funds have been obligated and $8.8m in project funds have been disbursed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</a:rPr>
              <a:t>The project has provided $3.4m in sub-awards, with top sub-awardees Fabiola </a:t>
            </a:r>
            <a:r>
              <a:rPr lang="en-US" sz="1350" dirty="0" err="1">
                <a:solidFill>
                  <a:srgbClr val="36494D"/>
                </a:solidFill>
              </a:rPr>
              <a:t>Morera</a:t>
            </a:r>
            <a:r>
              <a:rPr lang="en-US" sz="1350" dirty="0">
                <a:solidFill>
                  <a:srgbClr val="36494D"/>
                </a:solidFill>
              </a:rPr>
              <a:t> Comunicaciones (Bogotá) receiving $1.4m, World Wildlife </a:t>
            </a:r>
            <a:r>
              <a:rPr lang="en-US" sz="1300" dirty="0">
                <a:solidFill>
                  <a:srgbClr val="36494D"/>
                </a:solidFill>
              </a:rPr>
              <a:t>Fund-Colombia (Bogotá) receiving $705,000, and Terra Global (Oakland, CA) receiving $274,000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6494D"/>
                </a:solidFill>
              </a:rPr>
              <a:t>ACDI/VOCA has a Spanish language page for </a:t>
            </a:r>
            <a:r>
              <a:rPr lang="en-US" sz="1400" i="1" dirty="0">
                <a:solidFill>
                  <a:srgbClr val="36494D"/>
                </a:solidFill>
                <a:hlinkClick r:id="rId6"/>
              </a:rPr>
              <a:t>Juntanza Étnica</a:t>
            </a:r>
            <a:r>
              <a:rPr lang="en-US" sz="1400" i="1" dirty="0">
                <a:solidFill>
                  <a:srgbClr val="36494D"/>
                </a:solidFill>
              </a:rPr>
              <a:t> </a:t>
            </a:r>
            <a:r>
              <a:rPr lang="en-US" sz="1400" dirty="0">
                <a:solidFill>
                  <a:srgbClr val="36494D"/>
                </a:solidFill>
              </a:rPr>
              <a:t>on </a:t>
            </a:r>
            <a:r>
              <a:rPr lang="en-US" sz="1400" dirty="0">
                <a:solidFill>
                  <a:srgbClr val="36494D"/>
                </a:solidFill>
                <a:hlinkClick r:id="rId7"/>
              </a:rPr>
              <a:t>acdivoca.org.co</a:t>
            </a:r>
            <a:r>
              <a:rPr lang="en-US" sz="1400" dirty="0">
                <a:solidFill>
                  <a:srgbClr val="36494D"/>
                </a:solidFill>
              </a:rPr>
              <a:t>, providing project details and press releases for project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6494D"/>
                </a:solidFill>
              </a:rPr>
              <a:t>The USAID website contains two fact sheets for IPACE, from </a:t>
            </a:r>
            <a:r>
              <a:rPr lang="en-US" sz="1400" dirty="0">
                <a:solidFill>
                  <a:srgbClr val="36494D"/>
                </a:solidFill>
                <a:hlinkClick r:id="rId8"/>
              </a:rPr>
              <a:t>2022</a:t>
            </a:r>
            <a:r>
              <a:rPr lang="en-US" sz="1400" dirty="0">
                <a:solidFill>
                  <a:srgbClr val="36494D"/>
                </a:solidFill>
              </a:rPr>
              <a:t> and from </a:t>
            </a:r>
            <a:r>
              <a:rPr lang="en-US" sz="1400" dirty="0">
                <a:solidFill>
                  <a:srgbClr val="36494D"/>
                </a:solidFill>
                <a:hlinkClick r:id="rId9"/>
              </a:rPr>
              <a:t>2023</a:t>
            </a:r>
            <a:r>
              <a:rPr lang="en-US" sz="1400" dirty="0">
                <a:solidFill>
                  <a:srgbClr val="36494D"/>
                </a:solidFill>
              </a:rPr>
              <a:t>. The fact sheet </a:t>
            </a:r>
            <a:r>
              <a:rPr lang="en-US" sz="1400" dirty="0">
                <a:solidFill>
                  <a:srgbClr val="36494D"/>
                </a:solidFill>
                <a:hlinkClick r:id="rId10"/>
              </a:rPr>
              <a:t>portal page</a:t>
            </a:r>
            <a:r>
              <a:rPr lang="en-US" sz="1400" dirty="0">
                <a:solidFill>
                  <a:srgbClr val="36494D"/>
                </a:solidFill>
              </a:rPr>
              <a:t> lists a partner e-mail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</a:rPr>
              <a:t>The fact sheets do not provide information about total funding for the project, but note the intent to award “over USD $20 million in sub-awards to local organizations for capacity-building and self determined initiatives”, underscoring the projected budget total and publicly available data </a:t>
            </a:r>
            <a:r>
              <a:rPr lang="en-US" sz="1350" dirty="0" err="1">
                <a:solidFill>
                  <a:srgbClr val="36494D"/>
                </a:solidFill>
              </a:rPr>
              <a:t>discrpancy</a:t>
            </a:r>
            <a:endParaRPr lang="en-US" sz="1350" dirty="0">
              <a:solidFill>
                <a:srgbClr val="36494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6494D"/>
                </a:solidFill>
              </a:rPr>
              <a:t>ACDI/VOCA is not listed on the USAID fact sheets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</a:rPr>
              <a:t>ACDI/VOCA is listed as IPACE’s implementing partner on the “</a:t>
            </a:r>
            <a:r>
              <a:rPr lang="en-US" sz="1350" dirty="0">
                <a:solidFill>
                  <a:srgbClr val="36494D"/>
                </a:solidFill>
                <a:hlinkClick r:id="rId11"/>
              </a:rPr>
              <a:t>Partnership Opportunities</a:t>
            </a:r>
            <a:r>
              <a:rPr lang="en-US" sz="1350" dirty="0">
                <a:solidFill>
                  <a:srgbClr val="36494D"/>
                </a:solidFill>
              </a:rPr>
              <a:t>” tab found on USAID Colombia’s ”Work with Us” tab on the homepage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1300" dirty="0">
                <a:solidFill>
                  <a:srgbClr val="36494D"/>
                </a:solidFill>
              </a:rPr>
              <a:t>Selecting the “</a:t>
            </a:r>
            <a:r>
              <a:rPr lang="en-US" sz="1300" dirty="0">
                <a:solidFill>
                  <a:srgbClr val="36494D"/>
                </a:solidFill>
                <a:hlinkClick r:id="rId12"/>
              </a:rPr>
              <a:t>ACDI/VOCA</a:t>
            </a:r>
            <a:r>
              <a:rPr lang="en-US" sz="1300" dirty="0">
                <a:solidFill>
                  <a:srgbClr val="36494D"/>
                </a:solidFill>
              </a:rPr>
              <a:t>” link on the USAID “Partnership Opportunities” page leads to the company’s Colombia homepage</a:t>
            </a:r>
            <a:endParaRPr lang="en-US" sz="1400" dirty="0">
              <a:solidFill>
                <a:srgbClr val="36494D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36494D"/>
                </a:solidFill>
              </a:rPr>
              <a:t>ACDI/VOCA partners with </a:t>
            </a:r>
            <a:r>
              <a:rPr lang="en-US" sz="1400" dirty="0">
                <a:solidFill>
                  <a:srgbClr val="36494D"/>
                </a:solidFill>
                <a:hlinkClick r:id="rId13"/>
              </a:rPr>
              <a:t>10 local organizations</a:t>
            </a:r>
            <a:r>
              <a:rPr lang="en-US" sz="1400" dirty="0">
                <a:solidFill>
                  <a:srgbClr val="36494D"/>
                </a:solidFill>
              </a:rPr>
              <a:t> for IPACE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</a:rPr>
              <a:t>The four indigenous organizations include: </a:t>
            </a:r>
            <a:r>
              <a:rPr lang="en-US" sz="1350" dirty="0">
                <a:solidFill>
                  <a:srgbClr val="36494D"/>
                </a:solidFill>
                <a:hlinkClick r:id="rId14"/>
              </a:rPr>
              <a:t>CRIC</a:t>
            </a:r>
            <a:r>
              <a:rPr lang="en-US" sz="1350" dirty="0">
                <a:solidFill>
                  <a:srgbClr val="36494D"/>
                </a:solidFill>
              </a:rPr>
              <a:t>, </a:t>
            </a:r>
            <a:r>
              <a:rPr lang="en-US" sz="1350" dirty="0">
                <a:solidFill>
                  <a:srgbClr val="36494D"/>
                </a:solidFill>
                <a:hlinkClick r:id="rId15"/>
              </a:rPr>
              <a:t>CTC</a:t>
            </a:r>
            <a:r>
              <a:rPr lang="en-US" sz="1350" dirty="0">
                <a:solidFill>
                  <a:srgbClr val="36494D"/>
                </a:solidFill>
              </a:rPr>
              <a:t>, </a:t>
            </a:r>
            <a:r>
              <a:rPr lang="en-US" sz="1350" dirty="0">
                <a:solidFill>
                  <a:srgbClr val="36494D"/>
                </a:solidFill>
                <a:hlinkClick r:id="rId16"/>
              </a:rPr>
              <a:t>ONIC</a:t>
            </a:r>
            <a:r>
              <a:rPr lang="en-US" sz="1350" dirty="0">
                <a:solidFill>
                  <a:srgbClr val="36494D"/>
                </a:solidFill>
              </a:rPr>
              <a:t>, &amp; </a:t>
            </a:r>
            <a:r>
              <a:rPr lang="en-US" sz="1350" dirty="0">
                <a:solidFill>
                  <a:srgbClr val="36494D"/>
                </a:solidFill>
                <a:hlinkClick r:id="rId17"/>
              </a:rPr>
              <a:t>OPIAC</a:t>
            </a:r>
            <a:endParaRPr lang="en-US" sz="1350" dirty="0">
              <a:solidFill>
                <a:srgbClr val="36494D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rgbClr val="36494D"/>
                </a:solidFill>
              </a:rPr>
              <a:t>The six Afro-Colombia organizations include: </a:t>
            </a:r>
            <a:r>
              <a:rPr lang="en-US" sz="1350" dirty="0">
                <a:solidFill>
                  <a:srgbClr val="36494D"/>
                </a:solidFill>
                <a:hlinkClick r:id="rId18"/>
              </a:rPr>
              <a:t>AFRODES</a:t>
            </a:r>
            <a:r>
              <a:rPr lang="en-US" sz="1350" dirty="0">
                <a:solidFill>
                  <a:srgbClr val="36494D"/>
                </a:solidFill>
              </a:rPr>
              <a:t>, </a:t>
            </a:r>
            <a:r>
              <a:rPr lang="en-US" sz="1350" dirty="0">
                <a:solidFill>
                  <a:srgbClr val="36494D"/>
                </a:solidFill>
                <a:hlinkClick r:id="rId19"/>
              </a:rPr>
              <a:t>CIMARRÓN</a:t>
            </a:r>
            <a:r>
              <a:rPr lang="en-US" sz="1350" dirty="0">
                <a:solidFill>
                  <a:srgbClr val="36494D"/>
                </a:solidFill>
              </a:rPr>
              <a:t>, </a:t>
            </a:r>
            <a:r>
              <a:rPr lang="en-US" sz="1350" dirty="0">
                <a:solidFill>
                  <a:srgbClr val="36494D"/>
                </a:solidFill>
                <a:hlinkClick r:id="rId20"/>
              </a:rPr>
              <a:t>COCOMACIA</a:t>
            </a:r>
            <a:r>
              <a:rPr lang="en-US" sz="1350" dirty="0">
                <a:solidFill>
                  <a:srgbClr val="36494D"/>
                </a:solidFill>
              </a:rPr>
              <a:t>, </a:t>
            </a:r>
            <a:r>
              <a:rPr lang="en-US" sz="1350" dirty="0">
                <a:solidFill>
                  <a:srgbClr val="36494D"/>
                </a:solidFill>
                <a:hlinkClick r:id="rId21"/>
              </a:rPr>
              <a:t>CONPA</a:t>
            </a:r>
            <a:r>
              <a:rPr lang="en-US" sz="1350" dirty="0">
                <a:solidFill>
                  <a:srgbClr val="36494D"/>
                </a:solidFill>
              </a:rPr>
              <a:t>, </a:t>
            </a:r>
            <a:r>
              <a:rPr lang="en-US" sz="1350" dirty="0">
                <a:solidFill>
                  <a:srgbClr val="36494D"/>
                </a:solidFill>
                <a:hlinkClick r:id="rId22"/>
              </a:rPr>
              <a:t>CNOA</a:t>
            </a:r>
            <a:r>
              <a:rPr lang="en-US" sz="1350" dirty="0">
                <a:solidFill>
                  <a:srgbClr val="36494D"/>
                </a:solidFill>
              </a:rPr>
              <a:t>, &amp; </a:t>
            </a:r>
            <a:r>
              <a:rPr lang="en-US" sz="1350" dirty="0">
                <a:solidFill>
                  <a:srgbClr val="36494D"/>
                </a:solidFill>
                <a:hlinkClick r:id="rId23"/>
              </a:rPr>
              <a:t>PCN</a:t>
            </a:r>
            <a:endParaRPr lang="en-US" sz="1350" dirty="0">
              <a:solidFill>
                <a:srgbClr val="36494D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1300" dirty="0">
                <a:solidFill>
                  <a:srgbClr val="36494D"/>
                </a:solidFill>
              </a:rPr>
              <a:t>IPACE has not disbursed sub-awards to any of these 10 partner organizations, according to USASpending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36494D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740549-895C-E1FC-FA21-7AFA2D4A8CEF}"/>
              </a:ext>
            </a:extLst>
          </p:cNvPr>
          <p:cNvSpPr txBox="1"/>
          <p:nvPr/>
        </p:nvSpPr>
        <p:spPr>
          <a:xfrm>
            <a:off x="1021912" y="1433567"/>
            <a:ext cx="109074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36C9E"/>
                </a:solidFill>
                <a:effectLst/>
              </a:rPr>
              <a:t>USAID Colombia’s website does not clearly disclose the project’s total funding amount or allocation of funding, but funding data are available on USASpending.gov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299031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77D030A-A346-6D81-E13D-A491754A39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0295787"/>
              </p:ext>
            </p:extLst>
          </p:nvPr>
        </p:nvGraphicFramePr>
        <p:xfrm>
          <a:off x="135923" y="308919"/>
          <a:ext cx="11837773" cy="568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45FE217-F91A-6099-6BA5-89EEA82B4304}"/>
              </a:ext>
            </a:extLst>
          </p:cNvPr>
          <p:cNvSpPr txBox="1"/>
          <p:nvPr/>
        </p:nvSpPr>
        <p:spPr>
          <a:xfrm>
            <a:off x="0" y="599622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</a:t>
            </a:r>
            <a:r>
              <a:rPr lang="en-US" sz="1000" b="0" i="0" dirty="0">
                <a:effectLst/>
              </a:rPr>
              <a:t>ForeignAssistance.gov</a:t>
            </a:r>
            <a:r>
              <a:rPr lang="en-US" sz="1000" dirty="0"/>
              <a:t> (“Disbursements” – Colombia; accessed May 31, 2023). </a:t>
            </a:r>
            <a:r>
              <a:rPr lang="en-US" sz="1000" u="sng" dirty="0">
                <a:solidFill>
                  <a:srgbClr val="2499C2"/>
                </a:solidFill>
                <a:hlinkClick r:id="rId6"/>
              </a:rPr>
              <a:t>https://www.foreignassistance.gov/data?country=Colombia&amp;fiscal_year=2020&amp;transaction_type_name=obligations#tab-query</a:t>
            </a:r>
            <a:r>
              <a:rPr lang="en-US" sz="1000" u="sng" dirty="0">
                <a:solidFill>
                  <a:srgbClr val="2499C2"/>
                </a:solidFill>
              </a:rPr>
              <a:t>.</a:t>
            </a:r>
            <a:r>
              <a:rPr lang="en-US" sz="1000" dirty="0"/>
              <a:t> </a:t>
            </a:r>
          </a:p>
          <a:p>
            <a:r>
              <a:rPr lang="en-US" sz="1000" b="1" dirty="0"/>
              <a:t>*Note</a:t>
            </a:r>
            <a:r>
              <a:rPr lang="en-US" sz="1000" dirty="0"/>
              <a:t>: Public data is reported as not complete for FY2022.</a:t>
            </a:r>
          </a:p>
          <a:p>
            <a:r>
              <a:rPr lang="en-US" sz="1000" b="1" dirty="0"/>
              <a:t>*Note</a:t>
            </a:r>
            <a:r>
              <a:rPr lang="en-US" sz="1000" dirty="0"/>
              <a:t>: ARC analyzed and coded USAID projects into nine groupings based on ”Activity Descriptions” provided by </a:t>
            </a:r>
            <a:r>
              <a:rPr lang="en-US" sz="1000" dirty="0" err="1"/>
              <a:t>ForeignAssistance.gov</a:t>
            </a:r>
            <a:r>
              <a:rPr lang="en-US" sz="1000" dirty="0"/>
              <a:t>  ‘Ethnic Inclusion’ reflates to supporting Afro-Colombian and Indigenous populations; ’All Other Projects’ refers to projects not listed in the eight previous categories, inclusive of administrative, logistical, and monitoring and evaluation-related funding. </a:t>
            </a:r>
            <a:r>
              <a:rPr lang="en-US" sz="1000" i="1" dirty="0"/>
              <a:t>For more detailed information on the coding process, see “Methods Annex III: ARC Objectives Coding”. </a:t>
            </a:r>
            <a:r>
              <a:rPr lang="en-US" sz="1000" dirty="0"/>
              <a:t>Percentage is displayed if annual objective funding equals 15% or greater.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4636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95879B-9BAB-6596-3D58-88B185F85AC9}"/>
              </a:ext>
            </a:extLst>
          </p:cNvPr>
          <p:cNvSpPr txBox="1"/>
          <p:nvPr/>
        </p:nvSpPr>
        <p:spPr>
          <a:xfrm>
            <a:off x="0" y="5996226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</a:t>
            </a:r>
            <a:r>
              <a:rPr lang="en-US" sz="1000" b="0" i="0" dirty="0">
                <a:effectLst/>
              </a:rPr>
              <a:t>ForeignAssistance.gov</a:t>
            </a:r>
            <a:r>
              <a:rPr lang="en-US" sz="1000" dirty="0"/>
              <a:t> (“Disbursements” – Colombia; accessed May 31, 2023). </a:t>
            </a:r>
            <a:r>
              <a:rPr lang="en-US" sz="1000" u="sng" dirty="0">
                <a:solidFill>
                  <a:srgbClr val="2499C2"/>
                </a:solidFill>
                <a:hlinkClick r:id="rId3"/>
              </a:rPr>
              <a:t>https://www.foreignassistance.gov/data?country=Colombia&amp;fiscal_year=2020&amp;transaction_type_name=obligations#tab-query</a:t>
            </a:r>
            <a:r>
              <a:rPr lang="en-US" sz="1000" u="sng" dirty="0">
                <a:solidFill>
                  <a:srgbClr val="2499C2"/>
                </a:solidFill>
              </a:rPr>
              <a:t>.</a:t>
            </a:r>
            <a:r>
              <a:rPr lang="en-US" sz="1000" dirty="0"/>
              <a:t> </a:t>
            </a:r>
          </a:p>
          <a:p>
            <a:r>
              <a:rPr lang="en-US" sz="1000" b="1" dirty="0"/>
              <a:t>*Note</a:t>
            </a:r>
            <a:r>
              <a:rPr lang="en-US" sz="1000" dirty="0"/>
              <a:t>: Public data is reported as not complete for FY2022.</a:t>
            </a:r>
          </a:p>
          <a:p>
            <a:r>
              <a:rPr lang="en-US" sz="1000" b="1" dirty="0"/>
              <a:t>*Note</a:t>
            </a:r>
            <a:r>
              <a:rPr lang="en-US" sz="1000" dirty="0"/>
              <a:t>: ARC analyzed and coded USAID projects into nine groupings based on ”Activity Descriptions” provided by </a:t>
            </a:r>
            <a:r>
              <a:rPr lang="en-US" sz="1000" dirty="0" err="1"/>
              <a:t>ForeignAssistance.gov</a:t>
            </a:r>
            <a:r>
              <a:rPr lang="en-US" sz="1000" dirty="0"/>
              <a:t>  ‘Ethnic Inclusion’ reflates to supporting Afro-Colombian and Indigenous populations; ’All Other Projects’ refers to projects not listed in the eight previous categories, inclusive of administrative, logistical, and monitoring and evaluation-related funding. </a:t>
            </a:r>
            <a:r>
              <a:rPr lang="en-US" sz="1000" i="1" dirty="0"/>
              <a:t>For more detailed information on the coding process, see “Methods Annex III: ARC Objectives Coding”. </a:t>
            </a:r>
            <a:r>
              <a:rPr lang="en-US" sz="1000" dirty="0"/>
              <a:t>Percentage is displayed if annual objective funding equals 15% or greater.</a:t>
            </a:r>
            <a:endParaRPr lang="en-US" sz="1000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AFD75B0-7C92-3826-28F4-5EC530573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234904"/>
              </p:ext>
            </p:extLst>
          </p:nvPr>
        </p:nvGraphicFramePr>
        <p:xfrm>
          <a:off x="130433" y="135924"/>
          <a:ext cx="11781481" cy="5860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46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Findings: Ethnic Inclusion in Colombia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402119" y="1638257"/>
            <a:ext cx="11114377" cy="4260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dirty="0">
                <a:solidFill>
                  <a:srgbClr val="36494D"/>
                </a:solidFill>
                <a:effectLst/>
              </a:rPr>
              <a:t>Context specific knowledge is needed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6494D"/>
                </a:solidFill>
              </a:rPr>
              <a:t>As in other countries, specific local knowledge of ethnic groups may improve keyword searches such as “Afro-Colombian”</a:t>
            </a:r>
            <a:endParaRPr lang="en-US" sz="2200" i="0" dirty="0">
              <a:solidFill>
                <a:srgbClr val="36494D"/>
              </a:solidFill>
              <a:effectLst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36494D"/>
                </a:solidFill>
              </a:rPr>
              <a:t>The U.S. government recently reiterated its commitment to supporting implementation of the Ethnic Chapter of the 2016 Peace Accord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6494D"/>
                </a:solidFill>
              </a:rPr>
              <a:t>Accord stresses the cross-cutting nature of support for ethnic rights, to contribute to addressing underlying causes of the conflict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36494D"/>
                </a:solidFill>
              </a:rPr>
              <a:t>Without re-coding the official data, changes in this priority issue area would be invisible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36494D"/>
                </a:solidFill>
              </a:rPr>
              <a:t>Ethnic inclusion-related aid dropped from an annual average of $11.8m between 2012 and 2015 to $11.5m between 2016 and 2021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97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11004</TotalTime>
  <Words>1512</Words>
  <Application>Microsoft Macintosh PowerPoint</Application>
  <PresentationFormat>Widescreen</PresentationFormat>
  <Paragraphs>126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Courier New</vt:lpstr>
      <vt:lpstr>Myriad Pro SemiCond</vt:lpstr>
      <vt:lpstr>Symbol</vt:lpstr>
      <vt:lpstr>Times New Roman</vt:lpstr>
      <vt:lpstr>Trebuchet MS</vt:lpstr>
      <vt:lpstr>Wingdings</vt:lpstr>
      <vt:lpstr>Office Theme</vt:lpstr>
      <vt:lpstr>Open Government Analysis of USAID Indigenous Peoples Projects</vt:lpstr>
      <vt:lpstr>Scaling Open Government Analysis of USAID Indigenous Peoples Projects</vt:lpstr>
      <vt:lpstr>Data Access Challenge #1: Project Name Inconsistency</vt:lpstr>
      <vt:lpstr>Data Access Challenge #2: No “Indigenous” Coding</vt:lpstr>
      <vt:lpstr>ARC Analysis of Colombia Ethnic Inclusion Projects</vt:lpstr>
      <vt:lpstr>Project Spotlight: Indigenous Peoples and Afro-Colombian Empowerment Activity (IPACE, Juntanza Étnica in Spanish)</vt:lpstr>
      <vt:lpstr>PowerPoint Presentation</vt:lpstr>
      <vt:lpstr>PowerPoint Presentation</vt:lpstr>
      <vt:lpstr>Findings: Ethnic Inclusion in Colombia</vt:lpstr>
      <vt:lpstr>Methods: Assessing Ethnic Inclusion in Colombia</vt:lpstr>
      <vt:lpstr>Topline Data of Select Indigenous Peoples Projects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Government Analysis of USAID Indigenous Peoples Projects</dc:title>
  <dc:creator>Jeffrey Hallock</dc:creator>
  <cp:lastModifiedBy>Jeffrey Hallock</cp:lastModifiedBy>
  <cp:revision>18</cp:revision>
  <dcterms:created xsi:type="dcterms:W3CDTF">2023-11-19T03:00:03Z</dcterms:created>
  <dcterms:modified xsi:type="dcterms:W3CDTF">2023-11-29T21:20:21Z</dcterms:modified>
</cp:coreProperties>
</file>