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9" r:id="rId33"/>
    <p:sldId id="317" r:id="rId34"/>
    <p:sldId id="351" r:id="rId35"/>
    <p:sldId id="290" r:id="rId36"/>
    <p:sldId id="291" r:id="rId37"/>
    <p:sldId id="292" r:id="rId38"/>
    <p:sldId id="293" r:id="rId39"/>
    <p:sldId id="294" r:id="rId40"/>
    <p:sldId id="295" r:id="rId41"/>
    <p:sldId id="296" r:id="rId42"/>
  </p:sldIdLst>
  <p:sldSz cx="12192000" cy="6858000"/>
  <p:notesSz cx="6858000" cy="9144000"/>
  <p:embeddedFontLst>
    <p:embeddedFont>
      <p:font typeface="Open Sans" panose="020B0606030504020204" pitchFamily="34" charset="0"/>
      <p:regular r:id="rId44"/>
      <p:bold r:id="rId45"/>
      <p:italic r:id="rId46"/>
      <p:boldItalic r:id="rId47"/>
    </p:embeddedFont>
    <p:embeddedFont>
      <p:font typeface="Trebuchet MS" panose="020B0703020202090204" pitchFamily="34" charset="0"/>
      <p:regular r:id="rId48"/>
      <p:bold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mduesBf2+66j9hohp7qfeve/R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1DD4AE-DEE8-4C8E-9FBB-EED955A32516}">
  <a:tblStyle styleId="{431DD4AE-DEE8-4C8E-9FBB-EED955A325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62FAA7C-1A85-48C5-84E7-D24C1BA951D8}" styleName="Table_1">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Myriad Pro"/>
          <a:ea typeface="Myriad Pro"/>
          <a:cs typeface="Myriad Pro"/>
        </a:font>
        <a:schemeClr val="lt1"/>
      </a:tcTxStyle>
      <a:tcStyle>
        <a:tcBdr/>
        <a:fill>
          <a:solidFill>
            <a:schemeClr val="accent1"/>
          </a:solidFill>
        </a:fill>
      </a:tcStyle>
    </a:lastCol>
    <a:firstCol>
      <a:tcTxStyle b="on" i="off">
        <a:font>
          <a:latin typeface="Myriad Pro"/>
          <a:ea typeface="Myriad Pro"/>
          <a:cs typeface="Myriad Pro"/>
        </a:font>
        <a:schemeClr val="lt1"/>
      </a:tcTxStyle>
      <a:tcStyle>
        <a:tcBdr/>
        <a:fill>
          <a:solidFill>
            <a:schemeClr val="accent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solidFill>
                <a:srgbClr val="36494D"/>
              </a:solidFill>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EAF367-0DC0-4B6F-A57F-CA86DE39F693}" type="slidenum">
              <a:rPr lang="en-US" smtClean="0"/>
              <a:t>32</a:t>
            </a:fld>
            <a:endParaRPr lang="en-US"/>
          </a:p>
        </p:txBody>
      </p:sp>
    </p:spTree>
    <p:extLst>
      <p:ext uri="{BB962C8B-B14F-4D97-AF65-F5344CB8AC3E}">
        <p14:creationId xmlns:p14="http://schemas.microsoft.com/office/powerpoint/2010/main" val="1634333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EAF367-0DC0-4B6F-A57F-CA86DE39F693}" type="slidenum">
              <a:rPr lang="en-US" smtClean="0"/>
              <a:t>33</a:t>
            </a:fld>
            <a:endParaRPr lang="en-US"/>
          </a:p>
        </p:txBody>
      </p:sp>
    </p:spTree>
    <p:extLst>
      <p:ext uri="{BB962C8B-B14F-4D97-AF65-F5344CB8AC3E}">
        <p14:creationId xmlns:p14="http://schemas.microsoft.com/office/powerpoint/2010/main" val="131867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fld id="{C3EAF367-0DC0-4B6F-A57F-CA86DE39F693}" type="slidenum">
              <a:rPr lang="en-US" smtClean="0"/>
              <a:t>34</a:t>
            </a:fld>
            <a:endParaRPr lang="en-US"/>
          </a:p>
        </p:txBody>
      </p:sp>
    </p:spTree>
    <p:extLst>
      <p:ext uri="{BB962C8B-B14F-4D97-AF65-F5344CB8AC3E}">
        <p14:creationId xmlns:p14="http://schemas.microsoft.com/office/powerpoint/2010/main" val="1468056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b93beb34ff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2b93beb34ff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5"/>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countabilityresearc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usaid.gov/colombia" TargetMode="External"/><Relationship Id="rId7" Type="http://schemas.openxmlformats.org/officeDocument/2006/relationships/hyperlink" Target="https://www.usaid.gov/evaluation/evaluations-usaid-dashboar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ec.usaid.gov/dec/home/Default.aspx" TargetMode="External"/><Relationship Id="rId5" Type="http://schemas.openxmlformats.org/officeDocument/2006/relationships/hyperlink" Target="http://usaspending.gov/" TargetMode="External"/><Relationship Id="rId4" Type="http://schemas.openxmlformats.org/officeDocument/2006/relationships/hyperlink" Target="http://foreignassistance.gov/" TargetMode="Externa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devex.com/news/samantha-power-lays-out-her-vision-for-usaid-102003" TargetMode="External"/><Relationship Id="rId7" Type="http://schemas.openxmlformats.org/officeDocument/2006/relationships/hyperlink" Target="https://www.devex.com/news/as-usaid-looks-to-define-local-here-s-where-it-can-start-10256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foreign.senate.gov/imo/media/doc/932017fb-aa45-7599-2ba2-14f96c796a19/030923_Steiger_Testimony1.pdf" TargetMode="External"/><Relationship Id="rId5" Type="http://schemas.openxmlformats.org/officeDocument/2006/relationships/hyperlink" Target="https://www.usaid.gov/sites/default/files/2023-03/USAID-AA-Strategy-Report.pdf" TargetMode="External"/><Relationship Id="rId4" Type="http://schemas.openxmlformats.org/officeDocument/2006/relationships/hyperlink" Target="https://www.usaid.gov/sites/default/files/2023-06/FY%202022%20Localization%20Progress%20Report-June-12-23_vFINAL_1.pdf" TargetMode="Externa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said.gov/sites/default/files/2023-06/FY%202022%20Localization%20Progress%20Report-June-12-23_vFINAL_1.pdf" TargetMode="External"/><Relationship Id="rId7" Type="http://schemas.openxmlformats.org/officeDocument/2006/relationships/hyperlink" Target="https://www.publishwhatyoufund.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reliefweb.int/report/world/usaid-forward-progress-report-201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shwhatyoufund.org/"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publishwhatyoufund.org/app/uploads/dlm_uploads/2023/02/Metrics-Matter-Full-Research-Paper.pdf"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hyperlink" Target="https://www.publishwhatyoufund.org/app/uploads/dlm_uploads/2023/02/Metrics-Matter-Full-Research-Paper.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hyperlink" Target="https://www.publishwhatyoufund.org/app/uploads/dlm_uploads/2023/02/Metrics-Matter-Full-Research-Pape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usaid.gov/sites/default/files/2023-04/Key-Performance-Indicators-Direct-AA-Funding-Localizat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usaid.gov/sites/default/files/2023-10/Locally%20Led%20Programs%20Indicator%20%28EXTERNAL%29_1.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s://www.foreignassistance.gov/" TargetMode="External"/><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usaspending.gov/" TargetMode="External"/><Relationship Id="rId4" Type="http://schemas.openxmlformats.org/officeDocument/2006/relationships/hyperlink" Target="https://www.usaid.gov/colombi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usaid.gov/colombia" TargetMode="External"/><Relationship Id="rId7" Type="http://schemas.openxmlformats.org/officeDocument/2006/relationships/hyperlink" Target="https://dec.usaid.gov/dec/home/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usaid.gov/evaluation/evaluations-usaid-dashboard" TargetMode="External"/><Relationship Id="rId5" Type="http://schemas.openxmlformats.org/officeDocument/2006/relationships/hyperlink" Target="https://www.usaspending.gov/" TargetMode="External"/><Relationship Id="rId4" Type="http://schemas.openxmlformats.org/officeDocument/2006/relationships/hyperlink" Target="https://www.foreignassistance.gov/" TargetMode="Externa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iatistandard.org/en/" TargetMode="External"/><Relationship Id="rId7" Type="http://schemas.openxmlformats.org/officeDocument/2006/relationships/hyperlink" Target="https://acdivoca.org.co/"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dai.com/our-work/projects/colombia-partners-for-transparency" TargetMode="External"/><Relationship Id="rId5" Type="http://schemas.openxmlformats.org/officeDocument/2006/relationships/hyperlink" Target="https://www.wfp.org/operations/annual-country-report?operation_id=CO02&amp;year=2021#/22180" TargetMode="External"/><Relationship Id="rId4" Type="http://schemas.openxmlformats.org/officeDocument/2006/relationships/hyperlink" Target="https://www.wfp.org/operations/annual-country-report?operation_id=CO02&amp;year=2021#/22179" TargetMode="Externa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said.gov/colombia/newsroom/fact-sheets" TargetMode="External"/><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usaid.gov/evaluation/evaluations-usaid-dashboard" TargetMode="External"/><Relationship Id="rId5" Type="http://schemas.openxmlformats.org/officeDocument/2006/relationships/hyperlink" Target="https://dec.usaid.gov/dec/home/Default.aspx" TargetMode="External"/><Relationship Id="rId4" Type="http://schemas.openxmlformats.org/officeDocument/2006/relationships/hyperlink" Target="https://www.usaid.gov/colombia/work-with-us/partnership-opportunities"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www.usaid.gov/evaluation/evaluations-usaid-dashboar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foreignassistance.gov/data#tab-query" TargetMode="External"/><Relationship Id="rId5" Type="http://schemas.openxmlformats.org/officeDocument/2006/relationships/hyperlink" Target="https://www.usaid.gov/colombia" TargetMode="External"/><Relationship Id="rId4" Type="http://schemas.openxmlformats.org/officeDocument/2006/relationships/hyperlink" Target="https://www.usaid.gov/colombia/newsroom/fact-sheets" TargetMode="Externa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colombiapeace.org/u-s-aid-to-colombi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foreignassistance.gov/data#tab-query" TargetMode="External"/></Relationships>
</file>

<file path=ppt/slides/_rels/slide30.xml.rels><?xml version="1.0" encoding="UTF-8" standalone="yes"?>
<Relationships xmlns="http://schemas.openxmlformats.org/package/2006/relationships"><Relationship Id="rId13" Type="http://schemas.openxmlformats.org/officeDocument/2006/relationships/hyperlink" Target="https://www.usaspending.gov/award/CONT_AWD_72051421F00001_7200_7200AA18D00008_7200" TargetMode="External"/><Relationship Id="rId18" Type="http://schemas.openxmlformats.org/officeDocument/2006/relationships/hyperlink" Target="https://www.usaid.gov/colombia/fact-sheets/oti-colombia-transforma" TargetMode="External"/><Relationship Id="rId26" Type="http://schemas.openxmlformats.org/officeDocument/2006/relationships/hyperlink" Target="https://www.usaid.gov/colombia/fact-sheets/pgo-victims-participation-and-collective-reparation" TargetMode="External"/><Relationship Id="rId39" Type="http://schemas.openxmlformats.org/officeDocument/2006/relationships/hyperlink" Target="https://www.usaspending.gov/award/CONT_IDV_72051421D00005_7200" TargetMode="External"/><Relationship Id="rId21" Type="http://schemas.openxmlformats.org/officeDocument/2006/relationships/hyperlink" Target="https://www.usaspending.gov/award/ASST_NON_72051422CA00001_7200" TargetMode="External"/><Relationship Id="rId34" Type="http://schemas.openxmlformats.org/officeDocument/2006/relationships/hyperlink" Target="https://www.usaid.gov/colombia/fact-sheets/pgo-partners-transparency" TargetMode="External"/><Relationship Id="rId42" Type="http://schemas.openxmlformats.org/officeDocument/2006/relationships/hyperlink" Target="https://www.usaid.gov/colombia/fact-sheet/seed-equitable-finance" TargetMode="External"/><Relationship Id="rId7" Type="http://schemas.openxmlformats.org/officeDocument/2006/relationships/hyperlink" Target="https://www.usaspending.gov/award/CONT_IDV_AID514H1700002_7200" TargetMode="External"/><Relationship Id="rId2" Type="http://schemas.openxmlformats.org/officeDocument/2006/relationships/notesSlide" Target="../notesSlides/notesSlide30.xml"/><Relationship Id="rId16" Type="http://schemas.openxmlformats.org/officeDocument/2006/relationships/hyperlink" Target="https://www.usaid.gov/colombia/fact-sheet/pgo-inclusive-justice" TargetMode="External"/><Relationship Id="rId20" Type="http://schemas.openxmlformats.org/officeDocument/2006/relationships/hyperlink" Target="https://www.usaid.gov/colombia/fact-sheets/pgo-indigenous-peoples-and-afro-colombian-empowerment-activity-ipace" TargetMode="External"/><Relationship Id="rId29" Type="http://schemas.openxmlformats.org/officeDocument/2006/relationships/hyperlink" Target="https://www.usaspending.gov/award/ASST_NON_7200AA21CA00003_7200" TargetMode="External"/><Relationship Id="rId41" Type="http://schemas.openxmlformats.org/officeDocument/2006/relationships/hyperlink" Target="https://www.usaspending.gov/award/ASST_NON_72051423IO00001_7200" TargetMode="External"/><Relationship Id="rId1" Type="http://schemas.openxmlformats.org/officeDocument/2006/relationships/slideLayout" Target="../slideLayouts/slideLayout2.xml"/><Relationship Id="rId6" Type="http://schemas.openxmlformats.org/officeDocument/2006/relationships/hyperlink" Target="https://www.usaid.gov/colombia/fact-sheets/red-community-development-and-licit-opportunities-cdlo" TargetMode="External"/><Relationship Id="rId11" Type="http://schemas.openxmlformats.org/officeDocument/2006/relationships/hyperlink" Target="https://www.usaspending.gov/award/ASST_NON_72051418IO00005_7200" TargetMode="External"/><Relationship Id="rId24" Type="http://schemas.openxmlformats.org/officeDocument/2006/relationships/hyperlink" Target="https://www.usaid.gov/colombia/fact-sheets/pgo-weaving-lives-and-hope-activity-wlh" TargetMode="External"/><Relationship Id="rId32" Type="http://schemas.openxmlformats.org/officeDocument/2006/relationships/hyperlink" Target="https://www.usaid.gov/colombia/fact-sheets/env-amazon-indigenous-rights-and-resources-activity-airr" TargetMode="External"/><Relationship Id="rId37" Type="http://schemas.openxmlformats.org/officeDocument/2006/relationships/hyperlink" Target="https://www.usaspending.gov/award/ASST_NON_72051421IO00001_7200" TargetMode="External"/><Relationship Id="rId40" Type="http://schemas.openxmlformats.org/officeDocument/2006/relationships/hyperlink" Target="https://www.usaid.gov/colombia/fact-sheet/pgo-restoring-our-future" TargetMode="External"/><Relationship Id="rId5" Type="http://schemas.openxmlformats.org/officeDocument/2006/relationships/hyperlink" Target="https://www.usaspending.gov/award/CONT_AWD_72051419F00015_7200_7200AA18D00003_7200" TargetMode="External"/><Relationship Id="rId15" Type="http://schemas.openxmlformats.org/officeDocument/2006/relationships/hyperlink" Target="https://www.usaspending.gov/award/ASST_NON_72051420CA00002_7200" TargetMode="External"/><Relationship Id="rId23" Type="http://schemas.openxmlformats.org/officeDocument/2006/relationships/hyperlink" Target="https://www.usaspending.gov/award/ASST_NON_72051421CA00001_7200" TargetMode="External"/><Relationship Id="rId28" Type="http://schemas.openxmlformats.org/officeDocument/2006/relationships/hyperlink" Target="https://www.usaid.gov/colombia/fact-sheets/vrio-juntos-aprendemos" TargetMode="External"/><Relationship Id="rId36" Type="http://schemas.openxmlformats.org/officeDocument/2006/relationships/hyperlink" Target="https://www.usaid.gov/colombia/fact-sheets/vrio-reactivation-colombia" TargetMode="External"/><Relationship Id="rId10" Type="http://schemas.openxmlformats.org/officeDocument/2006/relationships/hyperlink" Target="https://www.usaid.gov/colombia/fact-sheets/vrio-community-stabilization-activity-csa" TargetMode="External"/><Relationship Id="rId19" Type="http://schemas.openxmlformats.org/officeDocument/2006/relationships/hyperlink" Target="https://www.usaspending.gov/award/CONT_AWD_7200AA21F00007_7200_7200AA19D00031_7200" TargetMode="External"/><Relationship Id="rId31" Type="http://schemas.openxmlformats.org/officeDocument/2006/relationships/hyperlink" Target="https://www.usaspending.gov/award/CONT_AWD_72051421F00018_7200_72051421D00008_7200" TargetMode="External"/><Relationship Id="rId44" Type="http://schemas.openxmlformats.org/officeDocument/2006/relationships/image" Target="../media/image3.png"/><Relationship Id="rId4" Type="http://schemas.openxmlformats.org/officeDocument/2006/relationships/hyperlink" Target="https://www.usaid.gov/colombia/fact-sheets/red-land-prosperity" TargetMode="External"/><Relationship Id="rId9" Type="http://schemas.openxmlformats.org/officeDocument/2006/relationships/hyperlink" Target="https://www.usaspending.gov/award/CONT_IDV_72051418D00001_7200" TargetMode="External"/><Relationship Id="rId14" Type="http://schemas.openxmlformats.org/officeDocument/2006/relationships/hyperlink" Target="https://www.usaid.gov/colombia/fact-sheets/pgo-resilient-communities" TargetMode="External"/><Relationship Id="rId22" Type="http://schemas.openxmlformats.org/officeDocument/2006/relationships/hyperlink" Target="https://www.usaid.gov/colombia/fact-sheets/pgo-youth-resilience" TargetMode="External"/><Relationship Id="rId27" Type="http://schemas.openxmlformats.org/officeDocument/2006/relationships/hyperlink" Target="https://www.usaspending.gov/award/ASST_NON_AID514A1400006_7200" TargetMode="External"/><Relationship Id="rId30" Type="http://schemas.openxmlformats.org/officeDocument/2006/relationships/hyperlink" Target="https://www.usaid.gov/colombia/fact-sheets/vrio-integra" TargetMode="External"/><Relationship Id="rId35" Type="http://schemas.openxmlformats.org/officeDocument/2006/relationships/hyperlink" Target="https://www.usaspending.gov/award/ASST_NON_72051420CA00001_7200" TargetMode="External"/><Relationship Id="rId43" Type="http://schemas.openxmlformats.org/officeDocument/2006/relationships/hyperlink" Target="https://www.usaspending.gov/award/CONT_IDV_72051422D00003_7200" TargetMode="External"/><Relationship Id="rId8" Type="http://schemas.openxmlformats.org/officeDocument/2006/relationships/hyperlink" Target="https://www.usaid.gov/colombia/fact-sheets/env-paramos-and-forests-activity" TargetMode="External"/><Relationship Id="rId3" Type="http://schemas.openxmlformats.org/officeDocument/2006/relationships/image" Target="../media/image2.png"/><Relationship Id="rId12" Type="http://schemas.openxmlformats.org/officeDocument/2006/relationships/hyperlink" Target="https://www.usaid.gov/colombia/fact-sheets/pgo-responsive-governance" TargetMode="External"/><Relationship Id="rId17" Type="http://schemas.openxmlformats.org/officeDocument/2006/relationships/hyperlink" Target="https://www.usaspending.gov/award/CONT_IDV_72051422D00001_7200" TargetMode="External"/><Relationship Id="rId25" Type="http://schemas.openxmlformats.org/officeDocument/2006/relationships/hyperlink" Target="https://www.usaspending.gov/award/ASST_NON_72051421IO00002_7200" TargetMode="External"/><Relationship Id="rId33" Type="http://schemas.openxmlformats.org/officeDocument/2006/relationships/hyperlink" Target="https://www.usaspending.gov/award/ASST_NON_72052719CA00004_7200" TargetMode="External"/><Relationship Id="rId38" Type="http://schemas.openxmlformats.org/officeDocument/2006/relationships/hyperlink" Target="https://www.usaid.gov/colombia/fact-sheets/env-amazon-aliv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usaid.gov/evaluation/evaluations-usaid-dashboard" TargetMode="External"/><Relationship Id="rId7" Type="http://schemas.openxmlformats.org/officeDocument/2006/relationships/hyperlink" Target="https://pdf.usaid.gov/pdf_docs/PA00X83N.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ec.usaid.gov/dec/search/SearchResults.aspx?q=KERvY3VtZW50cy5Eb2N1bWVudF9UaXRsZTooUmVnaW9uYWwgR292ZXJuYW5jZSBBY3Rpdml0eSkpIEFORCAoRG9jdW1lbnRzLkRlc2NyaXB0b3JzX0dlb2dyYXBoaWM9KCJDb2xvbWJpYSIpKQ==&amp;qcf=ODVhZjk4NWQtM2YyMi00YjRmLTkxNjktZTcxMjM2NDBmY2Uy" TargetMode="External"/><Relationship Id="rId5" Type="http://schemas.openxmlformats.org/officeDocument/2006/relationships/hyperlink" Target="https://pdf.usaid.gov/pdf_docs/pa00mzpd.pdf" TargetMode="External"/><Relationship Id="rId10" Type="http://schemas.openxmlformats.org/officeDocument/2006/relationships/image" Target="../media/image3.png"/><Relationship Id="rId4" Type="http://schemas.openxmlformats.org/officeDocument/2006/relationships/hyperlink" Target="https://dec.usaid.gov/dec/home/Default.aspx" TargetMode="External"/><Relationship Id="rId9" Type="http://schemas.openxmlformats.org/officeDocument/2006/relationships/hyperlink" Target="https://www.foreignassistance.gov/data?country=Colombia&amp;fiscal_year=2020&amp;transaction_type_name=obligations#tab-query"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usaid.gov/colombia/work-with-us/partnership-opportunities" TargetMode="External"/><Relationship Id="rId13" Type="http://schemas.openxmlformats.org/officeDocument/2006/relationships/hyperlink" Target="https://www.land-links.org/evaluation/evaluation-of-the-land-for-prosperity-lfp-activity-in-colombia-baseline-report/" TargetMode="External"/><Relationship Id="rId3" Type="http://schemas.openxmlformats.org/officeDocument/2006/relationships/image" Target="../media/image16.png"/><Relationship Id="rId7" Type="http://schemas.openxmlformats.org/officeDocument/2006/relationships/hyperlink" Target="https://www.usaid.gov/colombia/fact-sheets/red-land-prosperity" TargetMode="External"/><Relationship Id="rId12" Type="http://schemas.openxmlformats.org/officeDocument/2006/relationships/hyperlink" Target="https://www.land-links.org/evaluations-and-research/" TargetMode="External"/><Relationship Id="rId2" Type="http://schemas.openxmlformats.org/officeDocument/2006/relationships/notesSlide" Target="../notesSlides/notesSlide32.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hyperlink" Target="https://www.usaid.gov/sites/default/files/2022-05/Land_for_Propsperity_FactSheet_7.13.21.pdf" TargetMode="External"/><Relationship Id="rId11" Type="http://schemas.openxmlformats.org/officeDocument/2006/relationships/hyperlink" Target="https://www.land-links.org/project/land-for-prosperity-activity/" TargetMode="External"/><Relationship Id="rId5" Type="http://schemas.openxmlformats.org/officeDocument/2006/relationships/hyperlink" Target="https://www.usaid.gov/sites/default/files/2022-05/Land_for_Propsperity_FactSheet_12.3.2019.pdf" TargetMode="External"/><Relationship Id="rId15" Type="http://schemas.openxmlformats.org/officeDocument/2006/relationships/image" Target="../media/image2.png"/><Relationship Id="rId10" Type="http://schemas.openxmlformats.org/officeDocument/2006/relationships/hyperlink" Target="https://www.tetratech.com/en/projects/land-for-prosperity-colombia" TargetMode="External"/><Relationship Id="rId4" Type="http://schemas.openxmlformats.org/officeDocument/2006/relationships/image" Target="../media/image17.svg"/><Relationship Id="rId9" Type="http://schemas.openxmlformats.org/officeDocument/2006/relationships/hyperlink" Target="https://www.tetratech.com/" TargetMode="External"/><Relationship Id="rId14" Type="http://schemas.openxmlformats.org/officeDocument/2006/relationships/hyperlink" Target="https://www.land-links.org/wp-content/uploads/2022/07/NORC_CEL_LandForProsperityImpactEvaluation_BaselineReport.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usaid.gov/colombia/work-with-us/partnership-opportunities" TargetMode="External"/><Relationship Id="rId13" Type="http://schemas.openxmlformats.org/officeDocument/2006/relationships/hyperlink" Target="https://pdf.usaid.gov/pdf_docs/PA00TVV6.pdf" TargetMode="External"/><Relationship Id="rId3" Type="http://schemas.openxmlformats.org/officeDocument/2006/relationships/image" Target="../media/image16.png"/><Relationship Id="rId7" Type="http://schemas.openxmlformats.org/officeDocument/2006/relationships/hyperlink" Target="https://www.usaid.gov/sites/default/files/2023-03/Partners%20for%20Transparency_English_FactSheet_2.22.23.pdf" TargetMode="External"/><Relationship Id="rId12" Type="http://schemas.openxmlformats.org/officeDocument/2006/relationships/hyperlink" Target="https://pdf.usaid.gov/pdf_docs/PA00ZC7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usaid.gov/sites/default/files/2022-05/Partners_for_Transparency_7.30.21.pdf" TargetMode="External"/><Relationship Id="rId11" Type="http://schemas.openxmlformats.org/officeDocument/2006/relationships/hyperlink" Target="https://pdf.usaid.gov/pdf_docs/PA00Z6G9.pdf" TargetMode="External"/><Relationship Id="rId5" Type="http://schemas.openxmlformats.org/officeDocument/2006/relationships/hyperlink" Target="https://www.usaid.gov/sites/default/files/2023-03/Responsive%20Governance_English_FactSheet_2.22.23.pdf" TargetMode="External"/><Relationship Id="rId15" Type="http://schemas.openxmlformats.org/officeDocument/2006/relationships/image" Target="../media/image18.svg"/><Relationship Id="rId10" Type="http://schemas.openxmlformats.org/officeDocument/2006/relationships/hyperlink" Target="https://www.dai.com/our-work/projects/colombia-partners-for-transparency" TargetMode="External"/><Relationship Id="rId4" Type="http://schemas.openxmlformats.org/officeDocument/2006/relationships/image" Target="../media/image17.svg"/><Relationship Id="rId9" Type="http://schemas.openxmlformats.org/officeDocument/2006/relationships/hyperlink" Target="https://www.dai.com/" TargetMode="External"/><Relationship Id="rId1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hyperlink" Target="http://acdivoca.org.co/" TargetMode="External"/><Relationship Id="rId13" Type="http://schemas.openxmlformats.org/officeDocument/2006/relationships/hyperlink" Target="https://www.usaid.gov/sites/default/files/2023-01/IPACE_FactSheet_Espanol_7.10.22.docx_1.pdf" TargetMode="External"/><Relationship Id="rId18" Type="http://schemas.openxmlformats.org/officeDocument/2006/relationships/hyperlink" Target="https://www.acdivoca.org/2022/11/a-look-at-usaids-indigenous-peoples-afro-colombian-empowerment-activity/" TargetMode="External"/><Relationship Id="rId26" Type="http://schemas.openxmlformats.org/officeDocument/2006/relationships/hyperlink" Target="https://conpapaz.org/" TargetMode="External"/><Relationship Id="rId3" Type="http://schemas.openxmlformats.org/officeDocument/2006/relationships/image" Target="../media/image16.png"/><Relationship Id="rId21" Type="http://schemas.openxmlformats.org/officeDocument/2006/relationships/hyperlink" Target="http://onic.org.co/en/" TargetMode="External"/><Relationship Id="rId7" Type="http://schemas.openxmlformats.org/officeDocument/2006/relationships/hyperlink" Target="https://www.acdivoca.org.co/portfolio-posts/programa-empoderamiento-de-pueblos-indigenas-y-afrocolombianos/" TargetMode="External"/><Relationship Id="rId12" Type="http://schemas.openxmlformats.org/officeDocument/2006/relationships/hyperlink" Target="https://flipbooklets.com/pdfflipbooklets/programa-juntanza-etnica#page1" TargetMode="External"/><Relationship Id="rId17" Type="http://schemas.openxmlformats.org/officeDocument/2006/relationships/hyperlink" Target="https://www.acdivoca.org.co/" TargetMode="External"/><Relationship Id="rId25" Type="http://schemas.openxmlformats.org/officeDocument/2006/relationships/hyperlink" Target="https://cocomacia.org.co/" TargetMode="External"/><Relationship Id="rId2" Type="http://schemas.openxmlformats.org/officeDocument/2006/relationships/notesSlide" Target="../notesSlides/notesSlide34.xml"/><Relationship Id="rId16" Type="http://schemas.openxmlformats.org/officeDocument/2006/relationships/hyperlink" Target="https://www.usaid.gov/colombia/work-with-us/partnership-opportunities" TargetMode="External"/><Relationship Id="rId20" Type="http://schemas.openxmlformats.org/officeDocument/2006/relationships/hyperlink" Target="https://twitter.com/ctcsierranevada?lang=en" TargetMode="External"/><Relationship Id="rId29"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saspending.gov/award/ASST_NON_72051422CA00001_7200" TargetMode="External"/><Relationship Id="rId11" Type="http://schemas.openxmlformats.org/officeDocument/2006/relationships/hyperlink" Target="https://flipbooklets.com/pdfflipbooklets/juntanza-etnica-ingles#page2" TargetMode="External"/><Relationship Id="rId24" Type="http://schemas.openxmlformats.org/officeDocument/2006/relationships/hyperlink" Target="https://www.movimientocimarron.org/" TargetMode="External"/><Relationship Id="rId5" Type="http://schemas.openxmlformats.org/officeDocument/2006/relationships/hyperlink" Target="https://www.grants.gov/custom/viewOppDetails.jsp?oppId=328565#relatedDocumentsTab" TargetMode="External"/><Relationship Id="rId15" Type="http://schemas.openxmlformats.org/officeDocument/2006/relationships/hyperlink" Target="https://www.usaid.gov/colombia/fact-sheets/pgo-indigenous-peoples-and-afro-colombian-empowerment-activity-ipace" TargetMode="External"/><Relationship Id="rId23" Type="http://schemas.openxmlformats.org/officeDocument/2006/relationships/hyperlink" Target="https://www.afrodescolombia.org/" TargetMode="External"/><Relationship Id="rId28" Type="http://schemas.openxmlformats.org/officeDocument/2006/relationships/hyperlink" Target="https://renacientes.net/" TargetMode="External"/><Relationship Id="rId10" Type="http://schemas.openxmlformats.org/officeDocument/2006/relationships/hyperlink" Target="https://acdivoca.org.co/wp-content/uploads/2023/01/FNL-Informe_Corregimiento-N-8.pdf" TargetMode="External"/><Relationship Id="rId19" Type="http://schemas.openxmlformats.org/officeDocument/2006/relationships/hyperlink" Target="https://www.cric-colombia.org/portal/" TargetMode="External"/><Relationship Id="rId4" Type="http://schemas.openxmlformats.org/officeDocument/2006/relationships/image" Target="../media/image17.svg"/><Relationship Id="rId9" Type="http://schemas.openxmlformats.org/officeDocument/2006/relationships/hyperlink" Target="https://www.acdivoca.org.co/documentos-juntanza-etnica/" TargetMode="External"/><Relationship Id="rId14" Type="http://schemas.openxmlformats.org/officeDocument/2006/relationships/hyperlink" Target="https://www.usaid.gov/sites/default/files/2023-03/IPACE_English_FactSheet_2.22.23.pdf" TargetMode="External"/><Relationship Id="rId22" Type="http://schemas.openxmlformats.org/officeDocument/2006/relationships/hyperlink" Target="https://www.opiac.org.co/" TargetMode="External"/><Relationship Id="rId27" Type="http://schemas.openxmlformats.org/officeDocument/2006/relationships/hyperlink" Target="https://convergenciacnoa.org/" TargetMode="External"/><Relationship Id="rId30"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iatistandard.org/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colombiapeace.org/u-s-aid-to-colombi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www.foreignassistance.gov/data?country=Colombia&amp;fiscal_year=2020&amp;transaction_type_name=obligations#tab-que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said.gov/sites/default/files/2022-05/Colombia_CDCS_Narrative_Public-Oc7-2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2188028"/>
            <a:ext cx="12200389" cy="2460171"/>
          </a:xfrm>
          <a:prstGeom prst="rect">
            <a:avLst/>
          </a:prstGeom>
          <a:solidFill>
            <a:srgbClr val="036C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Open Sans"/>
              <a:ea typeface="Open Sans"/>
              <a:cs typeface="Open Sans"/>
              <a:sym typeface="Open Sans"/>
            </a:endParaRPr>
          </a:p>
        </p:txBody>
      </p:sp>
      <p:sp>
        <p:nvSpPr>
          <p:cNvPr id="90" name="Google Shape;90;p1"/>
          <p:cNvSpPr txBox="1">
            <a:spLocks noGrp="1"/>
          </p:cNvSpPr>
          <p:nvPr>
            <p:ph type="ctrTitle"/>
          </p:nvPr>
        </p:nvSpPr>
        <p:spPr>
          <a:xfrm>
            <a:off x="-30480" y="2264229"/>
            <a:ext cx="12272806" cy="218802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Font typeface="Open Sans"/>
              <a:buNone/>
            </a:pPr>
            <a:r>
              <a:rPr lang="en-US" sz="4800" cap="small" dirty="0">
                <a:solidFill>
                  <a:schemeClr val="lt1"/>
                </a:solidFill>
              </a:rPr>
              <a:t>ANÁLISIS DE GOBIERNO ABIERTO SOBRE EL FINANCIAMIENTO DE EEUU A COLOMBIA</a:t>
            </a:r>
            <a:endParaRPr sz="4800" cap="small" dirty="0">
              <a:solidFill>
                <a:schemeClr val="lt1"/>
              </a:solidFill>
              <a:latin typeface="Open Sans"/>
              <a:ea typeface="Open Sans"/>
              <a:cs typeface="Open Sans"/>
              <a:sym typeface="Open Sans"/>
            </a:endParaRPr>
          </a:p>
        </p:txBody>
      </p:sp>
      <p:sp>
        <p:nvSpPr>
          <p:cNvPr id="91" name="Google Shape;91;p1"/>
          <p:cNvSpPr txBox="1"/>
          <p:nvPr/>
        </p:nvSpPr>
        <p:spPr>
          <a:xfrm>
            <a:off x="1534886" y="4931229"/>
            <a:ext cx="91875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Open Sans"/>
                <a:ea typeface="Open Sans"/>
                <a:cs typeface="Open Sans"/>
                <a:sym typeface="Open Sans"/>
              </a:rPr>
              <a:t>Accountability Research Center (</a:t>
            </a:r>
            <a:r>
              <a:rPr lang="en-US" sz="1800" b="0" i="0" u="sng" strike="noStrike" cap="none"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Vínculo a la página web</a:t>
            </a:r>
            <a:r>
              <a:rPr lang="en-US" sz="1800" b="0" i="0" u="none" strike="noStrike" cap="none" dirty="0">
                <a:solidFill>
                  <a:schemeClr val="dk1"/>
                </a:solidFill>
                <a:latin typeface="Open Sans"/>
                <a:ea typeface="Open Sans"/>
                <a:cs typeface="Open Sans"/>
                <a:sym typeface="Open Sans"/>
              </a:rPr>
              <a:t>)</a:t>
            </a:r>
            <a:endParaRPr sz="1800" b="0" i="0" u="none" strike="noStrike" cap="none" dirty="0">
              <a:solidFill>
                <a:srgbClr val="FF0000"/>
              </a:solidFill>
              <a:latin typeface="Open Sans"/>
              <a:ea typeface="Open Sans"/>
              <a:cs typeface="Open Sans"/>
              <a:sym typeface="Open Sans"/>
            </a:endParaRPr>
          </a:p>
          <a:p>
            <a:pPr marL="0" marR="0" lvl="0" indent="0" algn="ctr" rtl="0">
              <a:spcBef>
                <a:spcPts val="0"/>
              </a:spcBef>
              <a:spcAft>
                <a:spcPts val="0"/>
              </a:spcAft>
              <a:buNone/>
            </a:pPr>
            <a:r>
              <a:rPr lang="en-US" sz="2000" b="0" i="0" u="none" strike="noStrike" cap="none" dirty="0" err="1">
                <a:solidFill>
                  <a:schemeClr val="dk1"/>
                </a:solidFill>
                <a:latin typeface="Open Sans"/>
                <a:ea typeface="Open Sans"/>
                <a:cs typeface="Open Sans"/>
                <a:sym typeface="Open Sans"/>
              </a:rPr>
              <a:t>Borrador</a:t>
            </a:r>
            <a:r>
              <a:rPr lang="en-US" sz="2000" b="0" i="0" u="none" strike="noStrike" cap="none">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1</a:t>
            </a:r>
            <a:r>
              <a:rPr lang="en-US" sz="2000" b="0" i="0" u="none" strike="noStrike" cap="none">
                <a:solidFill>
                  <a:schemeClr val="dk1"/>
                </a:solidFill>
                <a:latin typeface="Open Sans"/>
                <a:ea typeface="Open Sans"/>
                <a:cs typeface="Open Sans"/>
                <a:sym typeface="Open Sans"/>
              </a:rPr>
              <a:t>/</a:t>
            </a:r>
            <a:r>
              <a:rPr lang="en-US" sz="2000">
                <a:solidFill>
                  <a:schemeClr val="dk1"/>
                </a:solidFill>
                <a:latin typeface="Open Sans"/>
                <a:ea typeface="Open Sans"/>
                <a:cs typeface="Open Sans"/>
                <a:sym typeface="Open Sans"/>
              </a:rPr>
              <a:t>26</a:t>
            </a:r>
            <a:r>
              <a:rPr lang="en-US" sz="2000" b="0" i="0" u="none" strike="noStrike" cap="none">
                <a:solidFill>
                  <a:schemeClr val="dk1"/>
                </a:solidFill>
                <a:latin typeface="Open Sans"/>
                <a:ea typeface="Open Sans"/>
                <a:cs typeface="Open Sans"/>
                <a:sym typeface="Open Sans"/>
              </a:rPr>
              <a:t>/202</a:t>
            </a:r>
            <a:r>
              <a:rPr lang="en-US" sz="2000">
                <a:solidFill>
                  <a:schemeClr val="dk1"/>
                </a:solidFill>
                <a:latin typeface="Open Sans"/>
                <a:ea typeface="Open Sans"/>
                <a:cs typeface="Open Sans"/>
                <a:sym typeface="Open Sans"/>
              </a:rPr>
              <a:t>4</a:t>
            </a:r>
            <a:r>
              <a:rPr lang="en-US" sz="2000" b="0" i="0" u="none" strike="noStrike" cap="none">
                <a:solidFill>
                  <a:schemeClr val="dk1"/>
                </a:solidFill>
                <a:latin typeface="Open Sans"/>
                <a:ea typeface="Open Sans"/>
                <a:cs typeface="Open Sans"/>
                <a:sym typeface="Open Sans"/>
              </a:rPr>
              <a:t>)</a:t>
            </a:r>
            <a:endParaRPr/>
          </a:p>
          <a:p>
            <a:pPr marL="0" marR="0" lvl="0" indent="0" algn="ctr" rtl="0">
              <a:spcBef>
                <a:spcPts val="0"/>
              </a:spcBef>
              <a:spcAft>
                <a:spcPts val="0"/>
              </a:spcAft>
              <a:buNone/>
            </a:pPr>
            <a:r>
              <a:rPr lang="en-US" sz="2000" b="0" i="0" u="none" strike="noStrike" cap="none">
                <a:solidFill>
                  <a:schemeClr val="dk1"/>
                </a:solidFill>
                <a:latin typeface="Open Sans"/>
                <a:ea typeface="Open Sans"/>
                <a:cs typeface="Open Sans"/>
                <a:sym typeface="Open Sans"/>
              </a:rPr>
              <a:t>Comentarios Bienvenidos</a:t>
            </a:r>
            <a:endParaRPr/>
          </a:p>
          <a:p>
            <a:pPr marL="0" marR="0" lvl="0" indent="0" algn="ctr" rtl="0">
              <a:spcBef>
                <a:spcPts val="0"/>
              </a:spcBef>
              <a:spcAft>
                <a:spcPts val="0"/>
              </a:spcAft>
              <a:buNone/>
            </a:pPr>
            <a:r>
              <a:rPr lang="en-US" sz="2000" b="0" i="0" u="none" strike="noStrike" cap="none">
                <a:solidFill>
                  <a:schemeClr val="dk1"/>
                </a:solidFill>
                <a:latin typeface="Open Sans"/>
                <a:ea typeface="Open Sans"/>
                <a:cs typeface="Open Sans"/>
                <a:sym typeface="Open Sans"/>
              </a:rPr>
              <a:t>E-mail: jh1227a@american.edu</a:t>
            </a:r>
            <a:endParaRPr/>
          </a:p>
        </p:txBody>
      </p:sp>
      <p:pic>
        <p:nvPicPr>
          <p:cNvPr id="92" name="Google Shape;92;p1" descr="ARC_logo_rgb_300dpi"/>
          <p:cNvPicPr preferRelativeResize="0"/>
          <p:nvPr/>
        </p:nvPicPr>
        <p:blipFill rotWithShape="1">
          <a:blip r:embed="rId4">
            <a:alphaModFix/>
          </a:blip>
          <a:srcRect/>
          <a:stretch/>
        </p:blipFill>
        <p:spPr>
          <a:xfrm>
            <a:off x="9138097" y="371505"/>
            <a:ext cx="2797175" cy="1146175"/>
          </a:xfrm>
          <a:prstGeom prst="rect">
            <a:avLst/>
          </a:prstGeom>
          <a:solidFill>
            <a:srgbClr val="EDB137"/>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p:cNvPicPr preferRelativeResize="0"/>
          <p:nvPr/>
        </p:nvPicPr>
        <p:blipFill>
          <a:blip r:embed="rId3">
            <a:alphaModFix/>
          </a:blip>
          <a:stretch>
            <a:fillRect/>
          </a:stretch>
        </p:blipFill>
        <p:spPr>
          <a:xfrm>
            <a:off x="5369050" y="5144650"/>
            <a:ext cx="6822951" cy="1713350"/>
          </a:xfrm>
          <a:prstGeom prst="rect">
            <a:avLst/>
          </a:prstGeom>
          <a:noFill/>
          <a:ln>
            <a:noFill/>
          </a:ln>
        </p:spPr>
      </p:pic>
      <p:pic>
        <p:nvPicPr>
          <p:cNvPr id="169" name="Google Shape;169;p10"/>
          <p:cNvPicPr preferRelativeResize="0"/>
          <p:nvPr/>
        </p:nvPicPr>
        <p:blipFill>
          <a:blip r:embed="rId4">
            <a:alphaModFix/>
          </a:blip>
          <a:stretch>
            <a:fillRect/>
          </a:stretch>
        </p:blipFill>
        <p:spPr>
          <a:xfrm>
            <a:off x="79875" y="152400"/>
            <a:ext cx="12112123" cy="670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977774" y="378151"/>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700"/>
              <a:buFont typeface="Open Sans"/>
              <a:buNone/>
            </a:pPr>
            <a:r>
              <a:rPr lang="en-US" sz="2700">
                <a:solidFill>
                  <a:srgbClr val="036C9E"/>
                </a:solidFill>
                <a:latin typeface="Open Sans"/>
                <a:ea typeface="Open Sans"/>
                <a:cs typeface="Open Sans"/>
                <a:sym typeface="Open Sans"/>
              </a:rPr>
              <a:t>Conclusiones: Aumentan los fondos de USAID, pero se retrasa la localización y la transparencia</a:t>
            </a:r>
            <a:endParaRPr/>
          </a:p>
        </p:txBody>
      </p:sp>
      <p:sp>
        <p:nvSpPr>
          <p:cNvPr id="176" name="Google Shape;176;p11"/>
          <p:cNvSpPr txBox="1"/>
          <p:nvPr/>
        </p:nvSpPr>
        <p:spPr>
          <a:xfrm>
            <a:off x="563476" y="1464887"/>
            <a:ext cx="11192700" cy="531990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La aplicación de una perspectiva de gobierno abierto arroja luz sobre el proceso de localización de USAID</a:t>
            </a:r>
            <a:endParaRPr sz="1300"/>
          </a:p>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La financiación directa de USAID a organizaciones colombianas aumentó considerablemente entre 2013 y 2021</a:t>
            </a:r>
            <a:endParaRPr sz="1300"/>
          </a:p>
          <a:p>
            <a:pPr marL="800100" marR="0" lvl="1" indent="-336550" algn="l" rtl="0">
              <a:spcBef>
                <a:spcPts val="0"/>
              </a:spcBef>
              <a:spcAft>
                <a:spcPts val="0"/>
              </a:spcAft>
              <a:buClr>
                <a:srgbClr val="36494D"/>
              </a:buClr>
              <a:buSzPts val="1600"/>
              <a:buFont typeface="Courier New"/>
              <a:buChar char="o"/>
            </a:pPr>
            <a:r>
              <a:rPr lang="en-US" sz="1600" b="0" i="0" u="none" strike="noStrike" cap="none">
                <a:solidFill>
                  <a:srgbClr val="36494D"/>
                </a:solidFill>
                <a:latin typeface="Open Sans"/>
                <a:ea typeface="Open Sans"/>
                <a:cs typeface="Open Sans"/>
                <a:sym typeface="Open Sans"/>
              </a:rPr>
              <a:t>La financiación total se cuadruplicó (incluida la ayuda humanitaria a migrantes venezolanos)</a:t>
            </a:r>
            <a:endParaRPr sz="1300"/>
          </a:p>
          <a:p>
            <a:pPr marL="800100" marR="0" lvl="1" indent="-336550" algn="l" rtl="0">
              <a:spcBef>
                <a:spcPts val="0"/>
              </a:spcBef>
              <a:spcAft>
                <a:spcPts val="0"/>
              </a:spcAft>
              <a:buClr>
                <a:srgbClr val="36494D"/>
              </a:buClr>
              <a:buSzPts val="1600"/>
              <a:buFont typeface="Courier New"/>
              <a:buChar char="o"/>
            </a:pPr>
            <a:r>
              <a:rPr lang="en-US" sz="1600" b="1" i="0" u="none" strike="noStrike" cap="none">
                <a:solidFill>
                  <a:srgbClr val="36494D"/>
                </a:solidFill>
                <a:latin typeface="Open Sans"/>
                <a:ea typeface="Open Sans"/>
                <a:cs typeface="Open Sans"/>
                <a:sym typeface="Open Sans"/>
              </a:rPr>
              <a:t>La financiación localizada está muy por detrás del objetivo del 25%. </a:t>
            </a:r>
            <a:r>
              <a:rPr lang="en-US" sz="1600" b="0" i="0" u="none" strike="noStrike" cap="none">
                <a:solidFill>
                  <a:srgbClr val="36494D"/>
                </a:solidFill>
                <a:latin typeface="Open Sans"/>
                <a:ea typeface="Open Sans"/>
                <a:cs typeface="Open Sans"/>
                <a:sym typeface="Open Sans"/>
              </a:rPr>
              <a:t>En 2022, la financiación directa de USAID a organizaciones colombianas fue del 4,1% de la financiación anual, según el indicador de USAID. Según los criterios más estrictos de PLQF, sólo el 2,8% de la financiación de USAID en 2022 fue direccionada a organizaciones locales (menos que en años anteriores).  </a:t>
            </a:r>
            <a:endParaRPr sz="1300"/>
          </a:p>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El sitio web de USAID Colombia proporciona poca información sobre los presupuestos de los proyectos y los socios ejecutores. </a:t>
            </a:r>
            <a:endParaRPr sz="1600">
              <a:solidFill>
                <a:srgbClr val="36494D"/>
              </a:solidFill>
              <a:latin typeface="Open Sans"/>
              <a:ea typeface="Open Sans"/>
              <a:cs typeface="Open Sans"/>
              <a:sym typeface="Open Sans"/>
            </a:endParaRPr>
          </a:p>
          <a:p>
            <a:pPr marL="800100" marR="0" lvl="1" indent="-336550" algn="l" rtl="0">
              <a:spcBef>
                <a:spcPts val="0"/>
              </a:spcBef>
              <a:spcAft>
                <a:spcPts val="0"/>
              </a:spcAft>
              <a:buClr>
                <a:srgbClr val="36494D"/>
              </a:buClr>
              <a:buSzPts val="1600"/>
              <a:buFont typeface="Courier New"/>
              <a:buChar char="o"/>
            </a:pPr>
            <a:r>
              <a:rPr lang="en-US" sz="1600" b="0" i="0" u="none" strike="noStrike" cap="none">
                <a:solidFill>
                  <a:srgbClr val="36494D"/>
                </a:solidFill>
                <a:latin typeface="Open Sans"/>
                <a:ea typeface="Open Sans"/>
                <a:cs typeface="Open Sans"/>
                <a:sym typeface="Open Sans"/>
              </a:rPr>
              <a:t>Menos de la mitad de las fichas técnicas de los proyectos contienen estos datos clave.</a:t>
            </a:r>
            <a:endParaRPr sz="1300"/>
          </a:p>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La información pública sobre los proyectos de USAID está repartida entre al menos cinco sitios gubernamentales: </a:t>
            </a:r>
            <a:r>
              <a:rPr lang="en-US" sz="1600">
                <a:solidFill>
                  <a:srgbClr val="36494D"/>
                </a:solidFill>
                <a:latin typeface="Open Sans"/>
                <a:ea typeface="Open Sans"/>
                <a:cs typeface="Open Sans"/>
                <a:sym typeface="Open Sans"/>
              </a:rPr>
              <a:t>Los </a:t>
            </a:r>
            <a:r>
              <a:rPr lang="en-US" sz="1600"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sitios web de USAID</a:t>
            </a:r>
            <a:r>
              <a:rPr lang="en-US" sz="1600">
                <a:solidFill>
                  <a:schemeClr val="accent1"/>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en los países ofrecen información descriptiva sobre los proyectos, </a:t>
            </a:r>
            <a:r>
              <a:rPr lang="en-US" sz="1600" u="sng">
                <a:solidFill>
                  <a:schemeClr val="accen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ForeignAssistance.gov</a:t>
            </a:r>
            <a:r>
              <a:rPr lang="en-US" sz="1600">
                <a:solidFill>
                  <a:schemeClr val="accent1"/>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proporciona datos presupuestales</a:t>
            </a:r>
            <a:r>
              <a:rPr lang="en-US" sz="1600">
                <a:solidFill>
                  <a:srgbClr val="FF0000"/>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anuales coherentes y </a:t>
            </a:r>
            <a:r>
              <a:rPr lang="en-US" sz="1600" u="sng">
                <a:solidFill>
                  <a:schemeClr val="accen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USASpending.gov</a:t>
            </a:r>
            <a:r>
              <a:rPr lang="en-US" sz="1600">
                <a:solidFill>
                  <a:schemeClr val="accent1"/>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ofrece datos sobre los subreceptores.</a:t>
            </a:r>
            <a:endParaRPr sz="1300"/>
          </a:p>
          <a:p>
            <a:pPr marL="800100" marR="0" lvl="1" indent="-336550" algn="l" rtl="0">
              <a:spcBef>
                <a:spcPts val="0"/>
              </a:spcBef>
              <a:spcAft>
                <a:spcPts val="0"/>
              </a:spcAft>
              <a:buClr>
                <a:srgbClr val="36494D"/>
              </a:buClr>
              <a:buSzPts val="1600"/>
              <a:buFont typeface="Courier New"/>
              <a:buChar char="o"/>
            </a:pPr>
            <a:r>
              <a:rPr lang="en-US" sz="1600" b="0" i="0" u="none" strike="noStrike" cap="none">
                <a:solidFill>
                  <a:srgbClr val="36494D"/>
                </a:solidFill>
                <a:latin typeface="Open Sans"/>
                <a:ea typeface="Open Sans"/>
                <a:cs typeface="Open Sans"/>
                <a:sym typeface="Open Sans"/>
              </a:rPr>
              <a:t>En el </a:t>
            </a:r>
            <a:r>
              <a:rPr lang="en-US" sz="1600" b="0" i="0" u="sng" strike="noStrike" cap="none">
                <a:solidFill>
                  <a:schemeClr val="accen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Development Experience Clearinghouse</a:t>
            </a:r>
            <a:r>
              <a:rPr lang="en-US" sz="1600" b="0" i="0" u="none" strike="noStrike" cap="none">
                <a:solidFill>
                  <a:schemeClr val="accent1"/>
                </a:solidFill>
                <a:latin typeface="Open Sans"/>
                <a:ea typeface="Open Sans"/>
                <a:cs typeface="Open Sans"/>
                <a:sym typeface="Open Sans"/>
              </a:rPr>
              <a:t> </a:t>
            </a:r>
            <a:r>
              <a:rPr lang="en-US" sz="1600" b="0" i="0" u="none" strike="noStrike" cap="none">
                <a:solidFill>
                  <a:srgbClr val="36494D"/>
                </a:solidFill>
                <a:latin typeface="Open Sans"/>
                <a:ea typeface="Open Sans"/>
                <a:cs typeface="Open Sans"/>
                <a:sym typeface="Open Sans"/>
              </a:rPr>
              <a:t>de USAID hay información de referencia y evaluaciones de proyectos más detalladas. Las evaluaciones de proyectos posteriores a 2016 se encuentran en el nuevo </a:t>
            </a:r>
            <a:r>
              <a:rPr lang="en-US" sz="1600" b="0" i="0" u="sng" strike="noStrike" cap="none">
                <a:solidFill>
                  <a:schemeClr val="accent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Tablero de Evaluaciones de USAID</a:t>
            </a:r>
            <a:r>
              <a:rPr lang="en-US" sz="1600" b="0" i="0" u="none" strike="noStrike" cap="none">
                <a:solidFill>
                  <a:srgbClr val="36494D"/>
                </a:solidFill>
                <a:latin typeface="Open Sans"/>
                <a:ea typeface="Open Sans"/>
                <a:cs typeface="Open Sans"/>
                <a:sym typeface="Open Sans"/>
              </a:rPr>
              <a:t>.</a:t>
            </a:r>
            <a:endParaRPr sz="1300"/>
          </a:p>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Los datos de financiación de proyectos de USAID no son fáciles de localizar </a:t>
            </a:r>
            <a:r>
              <a:rPr lang="en-US" sz="1600">
                <a:solidFill>
                  <a:srgbClr val="36494D"/>
                </a:solidFill>
                <a:latin typeface="Open Sans"/>
                <a:ea typeface="Open Sans"/>
                <a:cs typeface="Open Sans"/>
                <a:sym typeface="Open Sans"/>
              </a:rPr>
              <a:t>y requieren conocimientos técnicos para analizarlos.</a:t>
            </a:r>
            <a:endParaRPr sz="1300"/>
          </a:p>
        </p:txBody>
      </p:sp>
      <p:pic>
        <p:nvPicPr>
          <p:cNvPr id="177" name="Google Shape;177;p11"/>
          <p:cNvPicPr preferRelativeResize="0"/>
          <p:nvPr/>
        </p:nvPicPr>
        <p:blipFill rotWithShape="1">
          <a:blip r:embed="rId8">
            <a:alphaModFix/>
          </a:blip>
          <a:srcRect/>
          <a:stretch/>
        </p:blipFill>
        <p:spPr>
          <a:xfrm>
            <a:off x="262602" y="509250"/>
            <a:ext cx="575598" cy="575598"/>
          </a:xfrm>
          <a:prstGeom prst="rect">
            <a:avLst/>
          </a:prstGeom>
          <a:noFill/>
          <a:ln>
            <a:noFill/>
          </a:ln>
        </p:spPr>
      </p:pic>
      <p:pic>
        <p:nvPicPr>
          <p:cNvPr id="178" name="Google Shape;178;p11"/>
          <p:cNvPicPr preferRelativeResize="0"/>
          <p:nvPr/>
        </p:nvPicPr>
        <p:blipFill>
          <a:blip r:embed="rId9">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1021912" y="794656"/>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Objetivos de financiación de la localización de USAID</a:t>
            </a:r>
            <a:endParaRPr sz="3300">
              <a:solidFill>
                <a:srgbClr val="036C9E"/>
              </a:solidFill>
              <a:latin typeface="Open Sans"/>
              <a:ea typeface="Open Sans"/>
              <a:cs typeface="Open Sans"/>
              <a:sym typeface="Open Sans"/>
            </a:endParaRPr>
          </a:p>
        </p:txBody>
      </p:sp>
      <p:sp>
        <p:nvSpPr>
          <p:cNvPr id="185" name="Google Shape;185;p12"/>
          <p:cNvSpPr txBox="1"/>
          <p:nvPr/>
        </p:nvSpPr>
        <p:spPr>
          <a:xfrm>
            <a:off x="838200" y="1315704"/>
            <a:ext cx="10907486" cy="5265717"/>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2100"/>
              <a:buFont typeface="Arial"/>
              <a:buChar char="•"/>
            </a:pPr>
            <a:r>
              <a:rPr lang="en-US" sz="2100">
                <a:solidFill>
                  <a:srgbClr val="36494D"/>
                </a:solidFill>
                <a:latin typeface="Open Sans"/>
                <a:ea typeface="Open Sans"/>
                <a:cs typeface="Open Sans"/>
                <a:sym typeface="Open Sans"/>
              </a:rPr>
              <a:t>USAID estableció un objetivo global </a:t>
            </a:r>
            <a:r>
              <a:rPr lang="en-US" sz="2100"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mínimo del 25%</a:t>
            </a:r>
            <a:r>
              <a:rPr lang="en-US" sz="2100">
                <a:solidFill>
                  <a:schemeClr val="accent1"/>
                </a:solidFill>
                <a:latin typeface="Open Sans"/>
                <a:ea typeface="Open Sans"/>
                <a:cs typeface="Open Sans"/>
                <a:sym typeface="Open Sans"/>
              </a:rPr>
              <a:t> </a:t>
            </a:r>
            <a:r>
              <a:rPr lang="en-US" sz="2100">
                <a:solidFill>
                  <a:srgbClr val="36494D"/>
                </a:solidFill>
                <a:latin typeface="Open Sans"/>
                <a:ea typeface="Open Sans"/>
                <a:cs typeface="Open Sans"/>
                <a:sym typeface="Open Sans"/>
              </a:rPr>
              <a:t>para la financiación directa de los socios ejecutores nacionales para 2025 (partiendo del </a:t>
            </a:r>
            <a:r>
              <a:rPr lang="en-US" sz="2100" u="sng">
                <a:solidFill>
                  <a:schemeClr val="accen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8,1% en 2020</a:t>
            </a:r>
            <a:r>
              <a:rPr lang="en-US" sz="2100">
                <a:solidFill>
                  <a:srgbClr val="36494D"/>
                </a:solidFill>
                <a:latin typeface="Open Sans"/>
                <a:ea typeface="Open Sans"/>
                <a:cs typeface="Open Sans"/>
                <a:sym typeface="Open Sans"/>
              </a:rPr>
              <a:t>)  </a:t>
            </a:r>
            <a:endParaRPr sz="1300"/>
          </a:p>
          <a:p>
            <a:pPr marL="800100" marR="0" lvl="1" indent="-336550" algn="l" rtl="0">
              <a:spcBef>
                <a:spcPts val="0"/>
              </a:spcBef>
              <a:spcAft>
                <a:spcPts val="0"/>
              </a:spcAft>
              <a:buClr>
                <a:srgbClr val="36494D"/>
              </a:buClr>
              <a:buSzPts val="1800"/>
              <a:buFont typeface="Courier New"/>
              <a:buChar char="o"/>
            </a:pPr>
            <a:r>
              <a:rPr lang="en-US" sz="1800" b="0" i="0" u="none" strike="noStrike" cap="none">
                <a:solidFill>
                  <a:srgbClr val="36494D"/>
                </a:solidFill>
                <a:latin typeface="Open Sans"/>
                <a:ea typeface="Open Sans"/>
                <a:cs typeface="Open Sans"/>
                <a:sym typeface="Open Sans"/>
              </a:rPr>
              <a:t>Los objetivos nacionales difieren para cada misión de USAID, y deben ser superiores al 25% en los países donde las organizaciones locales tienen mayor capacidad para gestionar los proyectos de USAID </a:t>
            </a:r>
            <a:endParaRPr sz="1300"/>
          </a:p>
          <a:p>
            <a:pPr marL="285750" marR="0" lvl="0" indent="-279400" algn="l" rtl="0">
              <a:spcBef>
                <a:spcPts val="0"/>
              </a:spcBef>
              <a:spcAft>
                <a:spcPts val="0"/>
              </a:spcAft>
              <a:buClr>
                <a:srgbClr val="36494D"/>
              </a:buClr>
              <a:buSzPts val="2100"/>
              <a:buFont typeface="Arial"/>
              <a:buChar char="•"/>
            </a:pPr>
            <a:r>
              <a:rPr lang="en-US" sz="2100">
                <a:solidFill>
                  <a:srgbClr val="36494D"/>
                </a:solidFill>
                <a:latin typeface="Open Sans"/>
                <a:ea typeface="Open Sans"/>
                <a:cs typeface="Open Sans"/>
                <a:sym typeface="Open Sans"/>
              </a:rPr>
              <a:t>El </a:t>
            </a:r>
            <a:r>
              <a:rPr lang="en-US" sz="2100" u="sng">
                <a:solidFill>
                  <a:schemeClr val="accen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proceso de adquisiciones</a:t>
            </a:r>
            <a:r>
              <a:rPr lang="en-US" sz="2100">
                <a:solidFill>
                  <a:schemeClr val="accent1"/>
                </a:solidFill>
                <a:latin typeface="Open Sans"/>
                <a:ea typeface="Open Sans"/>
                <a:cs typeface="Open Sans"/>
                <a:sym typeface="Open Sans"/>
              </a:rPr>
              <a:t> </a:t>
            </a:r>
            <a:r>
              <a:rPr lang="en-US" sz="2100">
                <a:solidFill>
                  <a:srgbClr val="36494D"/>
                </a:solidFill>
                <a:latin typeface="Open Sans"/>
                <a:ea typeface="Open Sans"/>
                <a:cs typeface="Open Sans"/>
                <a:sym typeface="Open Sans"/>
              </a:rPr>
              <a:t>de USAID ha representado un enorme desafío para los objetivos de localización, en parte, lo que ha motivado una nueva e importante reforma en noviembre de 2021.</a:t>
            </a:r>
            <a:endParaRPr sz="1300"/>
          </a:p>
          <a:p>
            <a:pPr marL="285750" marR="0" lvl="0" indent="-279400" algn="l" rtl="0">
              <a:spcBef>
                <a:spcPts val="0"/>
              </a:spcBef>
              <a:spcAft>
                <a:spcPts val="0"/>
              </a:spcAft>
              <a:buClr>
                <a:srgbClr val="36494D"/>
              </a:buClr>
              <a:buSzPts val="2100"/>
              <a:buFont typeface="Arial"/>
              <a:buChar char="•"/>
            </a:pPr>
            <a:r>
              <a:rPr lang="en-US" sz="2100">
                <a:solidFill>
                  <a:srgbClr val="36494D"/>
                </a:solidFill>
                <a:latin typeface="Open Sans"/>
                <a:ea typeface="Open Sans"/>
                <a:cs typeface="Open Sans"/>
                <a:sym typeface="Open Sans"/>
              </a:rPr>
              <a:t>USAID también aspira a que el 50% de la programación esté dirigida a nivel local para 2030, lo que indica que </a:t>
            </a:r>
            <a:r>
              <a:rPr lang="en-US" sz="2100" u="sng">
                <a:solidFill>
                  <a:schemeClr val="accen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la mitad de toda la financiación </a:t>
            </a:r>
            <a:r>
              <a:rPr lang="en-US" sz="2100">
                <a:solidFill>
                  <a:srgbClr val="36494D"/>
                </a:solidFill>
                <a:latin typeface="Open Sans"/>
                <a:ea typeface="Open Sans"/>
                <a:cs typeface="Open Sans"/>
                <a:sym typeface="Open Sans"/>
              </a:rPr>
              <a:t>se verá afectada por el establecimiento, el diseño, la ejecución y el seguimiento de programas locales.</a:t>
            </a:r>
            <a:endParaRPr sz="1300"/>
          </a:p>
          <a:p>
            <a:pPr marL="285750" marR="0" lvl="0" indent="-279400" algn="l" rtl="0">
              <a:spcBef>
                <a:spcPts val="0"/>
              </a:spcBef>
              <a:spcAft>
                <a:spcPts val="0"/>
              </a:spcAft>
              <a:buClr>
                <a:srgbClr val="36494D"/>
              </a:buClr>
              <a:buSzPts val="2100"/>
              <a:buFont typeface="Arial"/>
              <a:buChar char="•"/>
            </a:pPr>
            <a:r>
              <a:rPr lang="en-US" sz="2100">
                <a:solidFill>
                  <a:srgbClr val="36494D"/>
                </a:solidFill>
                <a:latin typeface="Open Sans"/>
                <a:ea typeface="Open Sans"/>
                <a:cs typeface="Open Sans"/>
                <a:sym typeface="Open Sans"/>
              </a:rPr>
              <a:t>Diferentes organizaciones oficiales y no gubernamentales utilizan </a:t>
            </a:r>
            <a:r>
              <a:rPr lang="en-US" sz="2100" u="sng">
                <a:solidFill>
                  <a:schemeClr val="accent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distintas definiciones de "local”</a:t>
            </a:r>
            <a:r>
              <a:rPr lang="en-US" sz="2100" u="sng">
                <a:solidFill>
                  <a:schemeClr val="accent1"/>
                </a:solidFill>
                <a:latin typeface="Open Sans"/>
                <a:ea typeface="Open Sans"/>
                <a:cs typeface="Open Sans"/>
                <a:sym typeface="Open Sans"/>
              </a:rPr>
              <a:t>.</a:t>
            </a:r>
            <a:r>
              <a:rPr lang="en-US" sz="2100" u="sng">
                <a:solidFill>
                  <a:srgbClr val="36494D"/>
                </a:solidFill>
                <a:latin typeface="Open Sans"/>
                <a:ea typeface="Open Sans"/>
                <a:cs typeface="Open Sans"/>
                <a:sym typeface="Open Sans"/>
              </a:rPr>
              <a:t>  </a:t>
            </a:r>
            <a:endParaRPr sz="1300"/>
          </a:p>
          <a:p>
            <a:pPr marL="285750" marR="0" lvl="0" indent="-279400" algn="l" rtl="0">
              <a:spcBef>
                <a:spcPts val="0"/>
              </a:spcBef>
              <a:spcAft>
                <a:spcPts val="0"/>
              </a:spcAft>
              <a:buClr>
                <a:srgbClr val="36494D"/>
              </a:buClr>
              <a:buSzPts val="2100"/>
              <a:buFont typeface="Arial"/>
              <a:buChar char="•"/>
            </a:pPr>
            <a:r>
              <a:rPr lang="en-US" sz="2100" b="0" i="0">
                <a:solidFill>
                  <a:srgbClr val="36494D"/>
                </a:solidFill>
                <a:latin typeface="Open Sans"/>
                <a:ea typeface="Open Sans"/>
                <a:cs typeface="Open Sans"/>
                <a:sym typeface="Open Sans"/>
              </a:rPr>
              <a:t>La premisa de este estudio es que el acceso público a la información sobre las asignaciones actuales de financiación sectorial y de proyectos de USAID es una condición necesaria para un "desarrollo dirigido localmente" bien fundamentado. </a:t>
            </a:r>
            <a:endParaRPr sz="1900" b="0" i="0" u="none" strike="noStrike" cap="none">
              <a:solidFill>
                <a:srgbClr val="36494D"/>
              </a:solidFill>
              <a:latin typeface="Open Sans"/>
              <a:ea typeface="Open Sans"/>
              <a:cs typeface="Open Sans"/>
              <a:sym typeface="Open Sans"/>
            </a:endParaRPr>
          </a:p>
        </p:txBody>
      </p:sp>
      <p:pic>
        <p:nvPicPr>
          <p:cNvPr id="186" name="Google Shape;186;p12"/>
          <p:cNvPicPr preferRelativeResize="0"/>
          <p:nvPr/>
        </p:nvPicPr>
        <p:blipFill rotWithShape="1">
          <a:blip r:embed="rId8">
            <a:alphaModFix/>
          </a:blip>
          <a:srcRect/>
          <a:stretch/>
        </p:blipFill>
        <p:spPr>
          <a:xfrm>
            <a:off x="262602" y="740107"/>
            <a:ext cx="575598" cy="575598"/>
          </a:xfrm>
          <a:prstGeom prst="rect">
            <a:avLst/>
          </a:prstGeom>
          <a:noFill/>
          <a:ln>
            <a:noFill/>
          </a:ln>
        </p:spPr>
      </p:pic>
      <p:pic>
        <p:nvPicPr>
          <p:cNvPr id="187" name="Google Shape;187;p12"/>
          <p:cNvPicPr preferRelativeResize="0"/>
          <p:nvPr/>
        </p:nvPicPr>
        <p:blipFill>
          <a:blip r:embed="rId9">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1021912" y="794656"/>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300"/>
              <a:buFont typeface="Open Sans"/>
              <a:buNone/>
            </a:pPr>
            <a:r>
              <a:rPr lang="en-US" sz="3100">
                <a:solidFill>
                  <a:srgbClr val="036C9E"/>
                </a:solidFill>
              </a:rPr>
              <a:t>Localización USAID: Evolución histórica de la financiación</a:t>
            </a:r>
            <a:endParaRPr sz="3100">
              <a:solidFill>
                <a:srgbClr val="036C9E"/>
              </a:solidFill>
              <a:latin typeface="Open Sans"/>
              <a:ea typeface="Open Sans"/>
              <a:cs typeface="Open Sans"/>
              <a:sym typeface="Open Sans"/>
            </a:endParaRPr>
          </a:p>
        </p:txBody>
      </p:sp>
      <p:sp>
        <p:nvSpPr>
          <p:cNvPr id="194" name="Google Shape;194;p13"/>
          <p:cNvSpPr txBox="1"/>
          <p:nvPr/>
        </p:nvSpPr>
        <p:spPr>
          <a:xfrm>
            <a:off x="550400" y="1719100"/>
            <a:ext cx="4927500" cy="386850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500"/>
              <a:buFont typeface="Arial"/>
              <a:buChar char="•"/>
            </a:pPr>
            <a:r>
              <a:rPr lang="en-US" sz="1500">
                <a:solidFill>
                  <a:srgbClr val="36494D"/>
                </a:solidFill>
                <a:latin typeface="Open Sans"/>
                <a:ea typeface="Open Sans"/>
                <a:cs typeface="Open Sans"/>
                <a:sym typeface="Open Sans"/>
              </a:rPr>
              <a:t>Una base histórica de financiación baja indica que alcanzar el 25% de financiación local directa en toda la agencia representa un objetivo ambicioso. </a:t>
            </a:r>
            <a:endParaRPr sz="1500">
              <a:solidFill>
                <a:srgbClr val="36494D"/>
              </a:solidFill>
              <a:latin typeface="Open Sans"/>
              <a:ea typeface="Open Sans"/>
              <a:cs typeface="Open Sans"/>
              <a:sym typeface="Open Sans"/>
            </a:endParaRPr>
          </a:p>
          <a:p>
            <a:pPr marL="285750" marR="0" lvl="0" indent="-279400" algn="l" rtl="0">
              <a:spcBef>
                <a:spcPts val="0"/>
              </a:spcBef>
              <a:spcAft>
                <a:spcPts val="0"/>
              </a:spcAft>
              <a:buClr>
                <a:srgbClr val="36494D"/>
              </a:buClr>
              <a:buSzPts val="1500"/>
              <a:buFont typeface="Arial"/>
              <a:buChar char="•"/>
            </a:pPr>
            <a:r>
              <a:rPr lang="en-US" sz="1500" u="sng">
                <a:solidFill>
                  <a:srgbClr val="36494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El informe de localización de USAID de junio de 2023</a:t>
            </a:r>
            <a:r>
              <a:rPr lang="en-US" sz="1500">
                <a:solidFill>
                  <a:srgbClr val="36494D"/>
                </a:solidFill>
                <a:latin typeface="Open Sans"/>
                <a:ea typeface="Open Sans"/>
                <a:cs typeface="Open Sans"/>
                <a:sym typeface="Open Sans"/>
              </a:rPr>
              <a:t> indica que el porcentaje de financiación local directa ha ido "aumentando en general" entre 2018-2022 (Página 6).</a:t>
            </a:r>
            <a:endParaRPr sz="1300"/>
          </a:p>
          <a:p>
            <a:pPr marL="285750" marR="0" lvl="0" indent="-279400" algn="l" rtl="0">
              <a:spcBef>
                <a:spcPts val="0"/>
              </a:spcBef>
              <a:spcAft>
                <a:spcPts val="0"/>
              </a:spcAft>
              <a:buClr>
                <a:srgbClr val="36494D"/>
              </a:buClr>
              <a:buSzPts val="1500"/>
              <a:buFont typeface="Arial"/>
              <a:buChar char="•"/>
            </a:pPr>
            <a:r>
              <a:rPr lang="en-US" sz="1500">
                <a:solidFill>
                  <a:srgbClr val="36494D"/>
                </a:solidFill>
                <a:latin typeface="Open Sans"/>
                <a:ea typeface="Open Sans"/>
                <a:cs typeface="Open Sans"/>
                <a:sym typeface="Open Sans"/>
              </a:rPr>
              <a:t>El informe de USAID señala que los datos de 2012-2019 no son directamente comparables con los de 2020 en adelante </a:t>
            </a:r>
            <a:endParaRPr sz="1300"/>
          </a:p>
          <a:p>
            <a:pPr marL="742950" marR="0" lvl="1" indent="-279400" algn="l" rtl="0">
              <a:spcBef>
                <a:spcPts val="0"/>
              </a:spcBef>
              <a:spcAft>
                <a:spcPts val="0"/>
              </a:spcAft>
              <a:buClr>
                <a:srgbClr val="36494D"/>
              </a:buClr>
              <a:buSzPts val="1500"/>
              <a:buFont typeface="Arial"/>
              <a:buChar char="•"/>
            </a:pPr>
            <a:r>
              <a:rPr lang="en-US" sz="1500" b="0" i="0" u="none" strike="noStrike" cap="none">
                <a:solidFill>
                  <a:srgbClr val="36494D"/>
                </a:solidFill>
                <a:latin typeface="Open Sans"/>
                <a:ea typeface="Open Sans"/>
                <a:cs typeface="Open Sans"/>
                <a:sym typeface="Open Sans"/>
              </a:rPr>
              <a:t>Las diferencias en las fuentes de datos incluidas en el informe de USAID de junio de 2023 menciona un 4,2% de financiación local directa de toda la agencia en 2012, mientras que en un </a:t>
            </a:r>
            <a:r>
              <a:rPr lang="en-US" sz="1500" b="0" i="0" u="sng" strike="noStrike" cap="none">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informe del 2013</a:t>
            </a:r>
            <a:r>
              <a:rPr lang="en-US" sz="1500" b="0" i="0" u="none" strike="noStrike" cap="none">
                <a:solidFill>
                  <a:srgbClr val="0070C0"/>
                </a:solidFill>
                <a:latin typeface="Open Sans"/>
                <a:ea typeface="Open Sans"/>
                <a:cs typeface="Open Sans"/>
                <a:sym typeface="Open Sans"/>
              </a:rPr>
              <a:t> </a:t>
            </a:r>
            <a:r>
              <a:rPr lang="en-US" sz="1500" b="0" i="0" u="none" strike="noStrike" cap="none">
                <a:solidFill>
                  <a:srgbClr val="36494D"/>
                </a:solidFill>
                <a:latin typeface="Open Sans"/>
                <a:ea typeface="Open Sans"/>
                <a:cs typeface="Open Sans"/>
                <a:sym typeface="Open Sans"/>
              </a:rPr>
              <a:t>esta cifra corresponde a un 7,51% en 2012 (Página 21) </a:t>
            </a:r>
            <a:endParaRPr sz="1700">
              <a:solidFill>
                <a:srgbClr val="36494D"/>
              </a:solidFill>
              <a:latin typeface="Open Sans"/>
              <a:ea typeface="Open Sans"/>
              <a:cs typeface="Open Sans"/>
              <a:sym typeface="Open Sans"/>
            </a:endParaRPr>
          </a:p>
        </p:txBody>
      </p:sp>
      <p:pic>
        <p:nvPicPr>
          <p:cNvPr id="195" name="Google Shape;195;p13"/>
          <p:cNvPicPr preferRelativeResize="0"/>
          <p:nvPr/>
        </p:nvPicPr>
        <p:blipFill rotWithShape="1">
          <a:blip r:embed="rId5">
            <a:alphaModFix/>
          </a:blip>
          <a:srcRect/>
          <a:stretch/>
        </p:blipFill>
        <p:spPr>
          <a:xfrm>
            <a:off x="262602" y="740107"/>
            <a:ext cx="575598" cy="575598"/>
          </a:xfrm>
          <a:prstGeom prst="rect">
            <a:avLst/>
          </a:prstGeom>
          <a:noFill/>
          <a:ln>
            <a:noFill/>
          </a:ln>
        </p:spPr>
      </p:pic>
      <p:pic>
        <p:nvPicPr>
          <p:cNvPr id="196" name="Google Shape;196;p13" descr="A graph with numbers and lines&#10;&#10;Description automatically generated"/>
          <p:cNvPicPr preferRelativeResize="0"/>
          <p:nvPr/>
        </p:nvPicPr>
        <p:blipFill rotWithShape="1">
          <a:blip r:embed="rId6">
            <a:alphaModFix/>
          </a:blip>
          <a:srcRect/>
          <a:stretch/>
        </p:blipFill>
        <p:spPr>
          <a:xfrm>
            <a:off x="6124187" y="1386716"/>
            <a:ext cx="5517412" cy="3868426"/>
          </a:xfrm>
          <a:prstGeom prst="rect">
            <a:avLst/>
          </a:prstGeom>
          <a:noFill/>
          <a:ln>
            <a:noFill/>
          </a:ln>
        </p:spPr>
      </p:pic>
      <p:sp>
        <p:nvSpPr>
          <p:cNvPr id="197" name="Google Shape;197;p13"/>
          <p:cNvSpPr txBox="1"/>
          <p:nvPr/>
        </p:nvSpPr>
        <p:spPr>
          <a:xfrm>
            <a:off x="6714002" y="5276063"/>
            <a:ext cx="503329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Fuente: Hacia un modelo de desarrollo dirigido localmente, USAID, junio de 2023, P.6</a:t>
            </a:r>
            <a:endParaRPr/>
          </a:p>
        </p:txBody>
      </p:sp>
      <p:sp>
        <p:nvSpPr>
          <p:cNvPr id="198" name="Google Shape;198;p13"/>
          <p:cNvSpPr txBox="1"/>
          <p:nvPr/>
        </p:nvSpPr>
        <p:spPr>
          <a:xfrm>
            <a:off x="550401" y="5490109"/>
            <a:ext cx="11286000" cy="1354500"/>
          </a:xfrm>
          <a:prstGeom prst="rect">
            <a:avLst/>
          </a:prstGeom>
          <a:noFill/>
          <a:ln>
            <a:noFill/>
          </a:ln>
        </p:spPr>
        <p:txBody>
          <a:bodyPr spcFirstLastPara="1" wrap="square" lIns="91425" tIns="45700" rIns="91425" bIns="45700" anchor="t" anchorCtr="0">
            <a:spAutoFit/>
          </a:bodyPr>
          <a:lstStyle/>
          <a:p>
            <a:pPr marL="285750" marR="0" lvl="0" indent="-27305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Para comprender mejor las tendencias de la financiación local directa de USAID, organizaciones como </a:t>
            </a:r>
            <a:r>
              <a:rPr lang="en-US" sz="1600" u="sng">
                <a:solidFill>
                  <a:srgbClr val="0070C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Publish What You Fund</a:t>
            </a:r>
            <a:r>
              <a:rPr lang="en-US" sz="1600" u="sng">
                <a:solidFill>
                  <a:srgbClr val="36494D"/>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a:t>
            </a:r>
            <a:r>
              <a:rPr lang="en-US" sz="1600">
                <a:solidFill>
                  <a:srgbClr val="36494D"/>
                </a:solidFill>
                <a:latin typeface="Open Sans"/>
                <a:ea typeface="Open Sans"/>
                <a:cs typeface="Open Sans"/>
                <a:sym typeface="Open Sans"/>
              </a:rPr>
              <a:t>(Publica lo que Financias) - una “campaña mundial por la transparencia de la ayuda y el desarrollo”- han examinado de cerca la financiación de USAID y las cifras subyacentes utilizadas para calcular los porcentajes de financiación local.</a:t>
            </a:r>
            <a:endParaRPr sz="1600"/>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199" name="Google Shape;199;p13"/>
          <p:cNvPicPr preferRelativeResize="0"/>
          <p:nvPr/>
        </p:nvPicPr>
        <p:blipFill>
          <a:blip r:embed="rId8">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1021912" y="794656"/>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700"/>
              <a:buFont typeface="Open Sans"/>
              <a:buNone/>
            </a:pPr>
            <a:r>
              <a:rPr lang="en-US" sz="2600">
                <a:solidFill>
                  <a:srgbClr val="036C9E"/>
                </a:solidFill>
              </a:rPr>
              <a:t>Objetivos de financiación de la localización de USAID: Alcanzar el 25%.</a:t>
            </a:r>
            <a:endParaRPr sz="2600">
              <a:solidFill>
                <a:srgbClr val="036C9E"/>
              </a:solidFill>
              <a:latin typeface="Open Sans"/>
              <a:ea typeface="Open Sans"/>
              <a:cs typeface="Open Sans"/>
              <a:sym typeface="Open Sans"/>
            </a:endParaRPr>
          </a:p>
        </p:txBody>
      </p:sp>
      <p:sp>
        <p:nvSpPr>
          <p:cNvPr id="206" name="Google Shape;206;p14"/>
          <p:cNvSpPr txBox="1"/>
          <p:nvPr/>
        </p:nvSpPr>
        <p:spPr>
          <a:xfrm>
            <a:off x="795703" y="1439200"/>
            <a:ext cx="11359903" cy="10942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36494D"/>
                </a:solidFill>
                <a:latin typeface="Open Sans"/>
                <a:ea typeface="Open Sans"/>
                <a:cs typeface="Open Sans"/>
                <a:sym typeface="Open Sans"/>
              </a:rPr>
              <a:t>Para evaluar las tendencias de localización, </a:t>
            </a:r>
            <a:r>
              <a:rPr lang="en-US" u="sng">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Publish What You Fund </a:t>
            </a:r>
            <a:r>
              <a:rPr lang="en-US">
                <a:solidFill>
                  <a:srgbClr val="36494D"/>
                </a:solidFill>
                <a:latin typeface="Open Sans"/>
                <a:ea typeface="Open Sans"/>
                <a:cs typeface="Open Sans"/>
                <a:sym typeface="Open Sans"/>
              </a:rPr>
              <a:t>(PWYF) analizó la financiación de USAID en 10 países (2019-2021)</a:t>
            </a:r>
            <a:endParaRPr sz="1300"/>
          </a:p>
          <a:p>
            <a:pPr marL="0" marR="0" lvl="0" indent="0" algn="l" rtl="0">
              <a:spcBef>
                <a:spcPts val="0"/>
              </a:spcBef>
              <a:spcAft>
                <a:spcPts val="0"/>
              </a:spcAft>
              <a:buNone/>
            </a:pPr>
            <a:r>
              <a:rPr lang="en-US">
                <a:solidFill>
                  <a:srgbClr val="36494D"/>
                </a:solidFill>
                <a:latin typeface="Open Sans"/>
                <a:ea typeface="Open Sans"/>
                <a:cs typeface="Open Sans"/>
                <a:sym typeface="Open Sans"/>
              </a:rPr>
              <a:t> </a:t>
            </a:r>
            <a:endParaRPr sz="1300"/>
          </a:p>
          <a:p>
            <a:pPr marL="285750" marR="0" lvl="0" indent="-279400" algn="l" rtl="0">
              <a:spcBef>
                <a:spcPts val="0"/>
              </a:spcBef>
              <a:spcAft>
                <a:spcPts val="0"/>
              </a:spcAft>
              <a:buClr>
                <a:srgbClr val="36494D"/>
              </a:buClr>
              <a:buSzPts val="1600"/>
              <a:buFont typeface="Arial"/>
              <a:buChar char="•"/>
            </a:pPr>
            <a:r>
              <a:rPr lang="en-US" sz="1600" b="1">
                <a:solidFill>
                  <a:srgbClr val="36494D"/>
                </a:solidFill>
                <a:latin typeface="Open Sans"/>
                <a:ea typeface="Open Sans"/>
                <a:cs typeface="Open Sans"/>
                <a:sym typeface="Open Sans"/>
              </a:rPr>
              <a:t>USAID y PWYF utilizan métodos diferentes para calcular la ayuda directa a la financiación local:</a:t>
            </a:r>
            <a:endParaRPr sz="1300"/>
          </a:p>
          <a:p>
            <a:pPr marL="285750" marR="0" lvl="0" indent="-158750" algn="l" rtl="0">
              <a:spcBef>
                <a:spcPts val="0"/>
              </a:spcBef>
              <a:spcAft>
                <a:spcPts val="0"/>
              </a:spcAft>
              <a:buClr>
                <a:schemeClr val="dk1"/>
              </a:buClr>
              <a:buSzPts val="2000"/>
              <a:buFont typeface="Arial"/>
              <a:buNone/>
            </a:pPr>
            <a:endParaRPr sz="1900" b="1">
              <a:solidFill>
                <a:srgbClr val="36494D"/>
              </a:solidFill>
              <a:latin typeface="Open Sans"/>
              <a:ea typeface="Open Sans"/>
              <a:cs typeface="Open Sans"/>
              <a:sym typeface="Open Sans"/>
            </a:endParaRPr>
          </a:p>
          <a:p>
            <a:pPr marL="0" marR="0" lvl="0" indent="0" algn="l" rtl="0">
              <a:spcBef>
                <a:spcPts val="0"/>
              </a:spcBef>
              <a:spcAft>
                <a:spcPts val="0"/>
              </a:spcAft>
              <a:buNone/>
            </a:pPr>
            <a:endParaRPr sz="1900" b="1">
              <a:solidFill>
                <a:srgbClr val="36494D"/>
              </a:solidFill>
              <a:latin typeface="Open Sans"/>
              <a:ea typeface="Open Sans"/>
              <a:cs typeface="Open Sans"/>
              <a:sym typeface="Open Sans"/>
            </a:endParaRPr>
          </a:p>
          <a:p>
            <a:pPr marL="285750" marR="0" lvl="0" indent="-158750" algn="l" rtl="0">
              <a:spcBef>
                <a:spcPts val="0"/>
              </a:spcBef>
              <a:spcAft>
                <a:spcPts val="0"/>
              </a:spcAft>
              <a:buClr>
                <a:schemeClr val="dk1"/>
              </a:buClr>
              <a:buSzPts val="2000"/>
              <a:buFont typeface="Arial"/>
              <a:buNone/>
            </a:pPr>
            <a:endParaRPr sz="1900" b="1">
              <a:solidFill>
                <a:srgbClr val="36494D"/>
              </a:solidFill>
              <a:latin typeface="Open Sans"/>
              <a:ea typeface="Open Sans"/>
              <a:cs typeface="Open Sans"/>
              <a:sym typeface="Open Sans"/>
            </a:endParaRPr>
          </a:p>
        </p:txBody>
      </p:sp>
      <p:pic>
        <p:nvPicPr>
          <p:cNvPr id="207" name="Google Shape;207;p14"/>
          <p:cNvPicPr preferRelativeResize="0"/>
          <p:nvPr/>
        </p:nvPicPr>
        <p:blipFill rotWithShape="1">
          <a:blip r:embed="rId4">
            <a:alphaModFix/>
          </a:blip>
          <a:srcRect/>
          <a:stretch/>
        </p:blipFill>
        <p:spPr>
          <a:xfrm>
            <a:off x="262602" y="740107"/>
            <a:ext cx="575598" cy="575598"/>
          </a:xfrm>
          <a:prstGeom prst="rect">
            <a:avLst/>
          </a:prstGeom>
          <a:noFill/>
          <a:ln>
            <a:noFill/>
          </a:ln>
        </p:spPr>
      </p:pic>
      <p:pic>
        <p:nvPicPr>
          <p:cNvPr id="208" name="Google Shape;208;p14" descr="A picture containing text, font, screenshot&#10;&#10;Description automatically generated"/>
          <p:cNvPicPr preferRelativeResize="0"/>
          <p:nvPr/>
        </p:nvPicPr>
        <p:blipFill rotWithShape="1">
          <a:blip r:embed="rId5">
            <a:alphaModFix/>
          </a:blip>
          <a:srcRect/>
          <a:stretch/>
        </p:blipFill>
        <p:spPr>
          <a:xfrm>
            <a:off x="838200" y="2315153"/>
            <a:ext cx="10238576" cy="1519934"/>
          </a:xfrm>
          <a:prstGeom prst="rect">
            <a:avLst/>
          </a:prstGeom>
          <a:noFill/>
          <a:ln>
            <a:noFill/>
          </a:ln>
        </p:spPr>
      </p:pic>
      <p:sp>
        <p:nvSpPr>
          <p:cNvPr id="209" name="Google Shape;209;p14"/>
          <p:cNvSpPr txBox="1"/>
          <p:nvPr/>
        </p:nvSpPr>
        <p:spPr>
          <a:xfrm>
            <a:off x="838200" y="3783102"/>
            <a:ext cx="10399200" cy="2501100"/>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rgbClr val="36494D"/>
              </a:buClr>
              <a:buSzPts val="1550"/>
              <a:buFont typeface="Arial"/>
              <a:buChar char="•"/>
            </a:pPr>
            <a:r>
              <a:rPr lang="en-US" sz="1550" b="1">
                <a:solidFill>
                  <a:srgbClr val="36494D"/>
                </a:solidFill>
                <a:latin typeface="Open Sans"/>
                <a:ea typeface="Open Sans"/>
                <a:cs typeface="Open Sans"/>
                <a:sym typeface="Open Sans"/>
              </a:rPr>
              <a:t>Según el método de PWYF, sólo el 5,7% de los fondos de USAID se desembolsaron directamente a organizaciones "locales" </a:t>
            </a:r>
            <a:r>
              <a:rPr lang="en-US" sz="1550">
                <a:solidFill>
                  <a:srgbClr val="36494D"/>
                </a:solidFill>
                <a:latin typeface="Open Sans"/>
                <a:ea typeface="Open Sans"/>
                <a:cs typeface="Open Sans"/>
                <a:sym typeface="Open Sans"/>
              </a:rPr>
              <a:t>con sede en el país receptor de la ayuda (frente al 11,1% según el método de USAID). </a:t>
            </a:r>
            <a:endParaRPr sz="1300"/>
          </a:p>
          <a:p>
            <a:pPr marL="285750" marR="0" lvl="0" indent="-279400" algn="l" rtl="0">
              <a:spcBef>
                <a:spcPts val="0"/>
              </a:spcBef>
              <a:spcAft>
                <a:spcPts val="0"/>
              </a:spcAft>
              <a:buClr>
                <a:srgbClr val="36494D"/>
              </a:buClr>
              <a:buSzPts val="1550"/>
              <a:buFont typeface="Arial"/>
              <a:buChar char="•"/>
            </a:pPr>
            <a:r>
              <a:rPr lang="en-US" sz="1550">
                <a:solidFill>
                  <a:srgbClr val="36494D"/>
                </a:solidFill>
                <a:latin typeface="Open Sans"/>
                <a:ea typeface="Open Sans"/>
                <a:cs typeface="Open Sans"/>
                <a:sym typeface="Open Sans"/>
              </a:rPr>
              <a:t>Los métodos difieren en dos aspectos importantes</a:t>
            </a:r>
            <a:endParaRPr sz="1300"/>
          </a:p>
          <a:p>
            <a:pPr marL="742950" marR="0" lvl="1" indent="-279400" algn="l" rtl="0">
              <a:spcBef>
                <a:spcPts val="0"/>
              </a:spcBef>
              <a:spcAft>
                <a:spcPts val="0"/>
              </a:spcAft>
              <a:buClr>
                <a:srgbClr val="36494D"/>
              </a:buClr>
              <a:buSzPts val="1550"/>
              <a:buFont typeface="Courier New"/>
              <a:buChar char="o"/>
            </a:pPr>
            <a:r>
              <a:rPr lang="en-US" sz="1550" b="0" i="0" u="none" strike="noStrike" cap="none">
                <a:solidFill>
                  <a:srgbClr val="36494D"/>
                </a:solidFill>
                <a:latin typeface="Open Sans"/>
                <a:ea typeface="Open Sans"/>
                <a:cs typeface="Open Sans"/>
                <a:sym typeface="Open Sans"/>
              </a:rPr>
              <a:t>PWYF no incluye las sucursales de entidades internacionales como socios "locales" en el numerador.</a:t>
            </a:r>
            <a:endParaRPr sz="1300"/>
          </a:p>
          <a:p>
            <a:pPr marL="742950" marR="0" lvl="1" indent="-279400" algn="l" rtl="0">
              <a:spcBef>
                <a:spcPts val="0"/>
              </a:spcBef>
              <a:spcAft>
                <a:spcPts val="0"/>
              </a:spcAft>
              <a:buClr>
                <a:srgbClr val="36494D"/>
              </a:buClr>
              <a:buSzPts val="1550"/>
              <a:buFont typeface="Courier New"/>
              <a:buChar char="o"/>
            </a:pPr>
            <a:r>
              <a:rPr lang="en-US" sz="1550" b="0" i="0" u="none" strike="noStrike" cap="none">
                <a:solidFill>
                  <a:srgbClr val="36494D"/>
                </a:solidFill>
                <a:latin typeface="Open Sans"/>
                <a:ea typeface="Open Sans"/>
                <a:cs typeface="Open Sans"/>
                <a:sym typeface="Open Sans"/>
              </a:rPr>
              <a:t>USAID no incluye en el denominador la financiación de proyectos multilaterales, programas globales, agencias de la ONU, proyectos redactados o desconocidos. </a:t>
            </a:r>
            <a:endParaRPr sz="1300"/>
          </a:p>
          <a:p>
            <a:pPr marL="285750" marR="0" lvl="0" indent="-279400" algn="l" rtl="0">
              <a:spcBef>
                <a:spcPts val="0"/>
              </a:spcBef>
              <a:spcAft>
                <a:spcPts val="0"/>
              </a:spcAft>
              <a:buClr>
                <a:srgbClr val="36494D"/>
              </a:buClr>
              <a:buSzPts val="1550"/>
              <a:buFont typeface="Arial"/>
              <a:buChar char="•"/>
            </a:pPr>
            <a:r>
              <a:rPr lang="en-US" sz="1550">
                <a:solidFill>
                  <a:srgbClr val="36494D"/>
                </a:solidFill>
                <a:latin typeface="Open Sans"/>
                <a:ea typeface="Open Sans"/>
                <a:cs typeface="Open Sans"/>
                <a:sym typeface="Open Sans"/>
              </a:rPr>
              <a:t>Las diferencias entre estos dos métodos hacen que el enfoque de USAID encuentre una mayor proporción de financiación directa total para socios "locales".</a:t>
            </a:r>
            <a:endParaRPr sz="1300"/>
          </a:p>
          <a:p>
            <a:pPr marL="742950" marR="0" lvl="1" indent="-171450" algn="l" rtl="0">
              <a:spcBef>
                <a:spcPts val="0"/>
              </a:spcBef>
              <a:spcAft>
                <a:spcPts val="0"/>
              </a:spcAft>
              <a:buClr>
                <a:schemeClr val="dk1"/>
              </a:buClr>
              <a:buSzPts val="1800"/>
              <a:buFont typeface="Arial"/>
              <a:buNone/>
            </a:pPr>
            <a:endParaRPr sz="1700" b="0" i="0" u="none" strike="noStrike" cap="none">
              <a:solidFill>
                <a:srgbClr val="36494D"/>
              </a:solidFill>
              <a:latin typeface="Open Sans"/>
              <a:ea typeface="Open Sans"/>
              <a:cs typeface="Open Sans"/>
              <a:sym typeface="Open Sans"/>
            </a:endParaRPr>
          </a:p>
        </p:txBody>
      </p:sp>
      <p:sp>
        <p:nvSpPr>
          <p:cNvPr id="210" name="Google Shape;210;p14"/>
          <p:cNvSpPr txBox="1"/>
          <p:nvPr/>
        </p:nvSpPr>
        <p:spPr>
          <a:xfrm>
            <a:off x="0" y="6257836"/>
            <a:ext cx="11802794"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Open Sans"/>
                <a:ea typeface="Open Sans"/>
                <a:cs typeface="Open Sans"/>
                <a:sym typeface="Open Sans"/>
              </a:rPr>
              <a:t>*</a:t>
            </a:r>
            <a:r>
              <a:rPr lang="en-US" sz="1100" b="1">
                <a:solidFill>
                  <a:schemeClr val="dk1"/>
                </a:solidFill>
                <a:latin typeface="Open Sans"/>
                <a:ea typeface="Open Sans"/>
                <a:cs typeface="Open Sans"/>
                <a:sym typeface="Open Sans"/>
              </a:rPr>
              <a:t>Fuente</a:t>
            </a:r>
            <a:r>
              <a:rPr lang="en-US" sz="1100">
                <a:solidFill>
                  <a:schemeClr val="dk1"/>
                </a:solidFill>
                <a:latin typeface="Open Sans"/>
                <a:ea typeface="Open Sans"/>
                <a:cs typeface="Open Sans"/>
                <a:sym typeface="Open Sans"/>
              </a:rPr>
              <a:t>: Tilley, Alex, y Elma Jenkins. “How USAID Counts ‘Local’ Will Have a Big Impact on Funding for Local Partners.” Publish What You Fund, marzo de 2023, 13. </a:t>
            </a:r>
            <a:r>
              <a:rPr lang="en-US" sz="11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https://www.publishwhatyoufund.org/app/uploads/dlm_uploads/2023/02/Metrics-Matter-Full-Research-Paper.pdf</a:t>
            </a:r>
            <a:r>
              <a:rPr lang="en-US" sz="1100">
                <a:solidFill>
                  <a:schemeClr val="dk1"/>
                </a:solidFill>
                <a:latin typeface="Open Sans"/>
                <a:ea typeface="Open Sans"/>
                <a:cs typeface="Open Sans"/>
                <a:sym typeface="Open Sans"/>
              </a:rPr>
              <a:t>.</a:t>
            </a:r>
            <a:endParaRPr/>
          </a:p>
          <a:p>
            <a:pPr marL="0" marR="0" lvl="0" indent="0" algn="l" rtl="0">
              <a:spcBef>
                <a:spcPts val="0"/>
              </a:spcBef>
              <a:spcAft>
                <a:spcPts val="0"/>
              </a:spcAft>
              <a:buNone/>
            </a:pPr>
            <a:r>
              <a:rPr lang="en-US" sz="1100" b="1">
                <a:solidFill>
                  <a:schemeClr val="dk1"/>
                </a:solidFill>
                <a:latin typeface="Open Sans"/>
                <a:ea typeface="Open Sans"/>
                <a:cs typeface="Open Sans"/>
                <a:sym typeface="Open Sans"/>
              </a:rPr>
              <a:t>Nota</a:t>
            </a:r>
            <a:r>
              <a:rPr lang="en-US" sz="1100">
                <a:solidFill>
                  <a:schemeClr val="dk1"/>
                </a:solidFill>
                <a:latin typeface="Open Sans"/>
                <a:ea typeface="Open Sans"/>
                <a:cs typeface="Open Sans"/>
                <a:sym typeface="Open Sans"/>
              </a:rPr>
              <a:t>: G2G se refiere a la financiación de gobierno a gobierno, es decir, la ayuda exterior directa del gobierno de EE.UU. a organismos gubernamentales colombianos.</a:t>
            </a:r>
            <a:endParaRPr sz="1100">
              <a:solidFill>
                <a:schemeClr val="dk1"/>
              </a:solidFill>
              <a:latin typeface="Open Sans"/>
              <a:ea typeface="Open Sans"/>
              <a:cs typeface="Open Sans"/>
              <a:sym typeface="Open Sans"/>
            </a:endParaRPr>
          </a:p>
        </p:txBody>
      </p:sp>
      <p:sp>
        <p:nvSpPr>
          <p:cNvPr id="211" name="Google Shape;211;p14"/>
          <p:cNvSpPr txBox="1"/>
          <p:nvPr/>
        </p:nvSpPr>
        <p:spPr>
          <a:xfrm>
            <a:off x="10881183" y="2320768"/>
            <a:ext cx="7413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a:t>
            </a:r>
            <a:endParaRPr/>
          </a:p>
        </p:txBody>
      </p:sp>
      <p:pic>
        <p:nvPicPr>
          <p:cNvPr id="212" name="Google Shape;212;p14"/>
          <p:cNvPicPr preferRelativeResize="0"/>
          <p:nvPr/>
        </p:nvPicPr>
        <p:blipFill>
          <a:blip r:embed="rId7">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1021912" y="794656"/>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800"/>
              <a:buFont typeface="Open Sans"/>
              <a:buNone/>
            </a:pPr>
            <a:r>
              <a:rPr lang="en-US" sz="2600" i="0">
                <a:solidFill>
                  <a:srgbClr val="036C9E"/>
                </a:solidFill>
              </a:rPr>
              <a:t>Conclusiones: Tendencias de localización en Colombia (FY2012-22)*</a:t>
            </a:r>
            <a:endParaRPr sz="2600">
              <a:solidFill>
                <a:srgbClr val="036C9E"/>
              </a:solidFill>
              <a:latin typeface="Open Sans"/>
              <a:ea typeface="Open Sans"/>
              <a:cs typeface="Open Sans"/>
              <a:sym typeface="Open Sans"/>
            </a:endParaRPr>
          </a:p>
        </p:txBody>
      </p:sp>
      <p:sp>
        <p:nvSpPr>
          <p:cNvPr id="219" name="Google Shape;219;p15"/>
          <p:cNvSpPr txBox="1"/>
          <p:nvPr/>
        </p:nvSpPr>
        <p:spPr>
          <a:xfrm>
            <a:off x="550401" y="1619397"/>
            <a:ext cx="11234058" cy="453999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rgbClr val="36494D"/>
              </a:buClr>
              <a:buSzPts val="1900"/>
              <a:buFont typeface="Arial"/>
              <a:buChar char="•"/>
            </a:pPr>
            <a:r>
              <a:rPr lang="en-US" sz="1900">
                <a:solidFill>
                  <a:srgbClr val="36494D"/>
                </a:solidFill>
                <a:latin typeface="Open Sans"/>
                <a:ea typeface="Open Sans"/>
                <a:cs typeface="Open Sans"/>
                <a:sym typeface="Open Sans"/>
              </a:rPr>
              <a:t>Según el método de PWYF, la financiación de </a:t>
            </a:r>
            <a:r>
              <a:rPr lang="en-US" sz="1900" b="1">
                <a:solidFill>
                  <a:srgbClr val="36494D"/>
                </a:solidFill>
                <a:latin typeface="Open Sans"/>
                <a:ea typeface="Open Sans"/>
                <a:cs typeface="Open Sans"/>
                <a:sym typeface="Open Sans"/>
              </a:rPr>
              <a:t>USAID a organizaciones colombianas en 2021 ascendió a 15,2 millones de dólares, frente a los 2,7 millones de 2013</a:t>
            </a:r>
            <a:endParaRPr sz="1300"/>
          </a:p>
          <a:p>
            <a:pPr marL="342900" marR="0" lvl="0" indent="-336550" algn="l" rtl="0">
              <a:spcBef>
                <a:spcPts val="0"/>
              </a:spcBef>
              <a:spcAft>
                <a:spcPts val="0"/>
              </a:spcAft>
              <a:buClr>
                <a:srgbClr val="36494D"/>
              </a:buClr>
              <a:buSzPts val="1900"/>
              <a:buFont typeface="Arial"/>
              <a:buChar char="•"/>
            </a:pPr>
            <a:r>
              <a:rPr lang="en-US" sz="1900" b="1">
                <a:solidFill>
                  <a:srgbClr val="36494D"/>
                </a:solidFill>
                <a:latin typeface="Open Sans"/>
                <a:ea typeface="Open Sans"/>
                <a:cs typeface="Open Sans"/>
                <a:sym typeface="Open Sans"/>
              </a:rPr>
              <a:t>Las organizaciones colombianas recibieron solo el 3,7% de toda la financiación directa de USAID en 2021, </a:t>
            </a:r>
            <a:r>
              <a:rPr lang="en-US" sz="1900">
                <a:solidFill>
                  <a:srgbClr val="36494D"/>
                </a:solidFill>
                <a:latin typeface="Open Sans"/>
                <a:ea typeface="Open Sans"/>
                <a:cs typeface="Open Sans"/>
                <a:sym typeface="Open Sans"/>
              </a:rPr>
              <a:t>por debajo del pico del 6,5% de 2017 (utilizando el método de PWYF)</a:t>
            </a:r>
            <a:endParaRPr sz="1300"/>
          </a:p>
          <a:p>
            <a:pPr marL="342900" marR="0" lvl="0" indent="-336550" algn="l" rtl="0">
              <a:spcBef>
                <a:spcPts val="0"/>
              </a:spcBef>
              <a:spcAft>
                <a:spcPts val="0"/>
              </a:spcAft>
              <a:buClr>
                <a:srgbClr val="36494D"/>
              </a:buClr>
              <a:buSzPts val="1900"/>
              <a:buFont typeface="Arial"/>
              <a:buChar char="•"/>
            </a:pPr>
            <a:r>
              <a:rPr lang="en-US" sz="1900">
                <a:solidFill>
                  <a:srgbClr val="36494D"/>
                </a:solidFill>
                <a:latin typeface="Open Sans"/>
                <a:ea typeface="Open Sans"/>
                <a:cs typeface="Open Sans"/>
                <a:sym typeface="Open Sans"/>
              </a:rPr>
              <a:t>Según el método de USAID, las organizaciones colombianas recibieron el 3,8% de toda la financiación directa de USAID en 2022, por debajo del 10,9% de 2017</a:t>
            </a:r>
            <a:endParaRPr sz="1300"/>
          </a:p>
          <a:p>
            <a:pPr marL="342900" marR="0" lvl="0" indent="-336550" algn="l" rtl="0">
              <a:spcBef>
                <a:spcPts val="0"/>
              </a:spcBef>
              <a:spcAft>
                <a:spcPts val="0"/>
              </a:spcAft>
              <a:buClr>
                <a:srgbClr val="36494D"/>
              </a:buClr>
              <a:buSzPts val="1900"/>
              <a:buFont typeface="Arial"/>
              <a:buChar char="•"/>
            </a:pPr>
            <a:r>
              <a:rPr lang="en-US" sz="1900">
                <a:solidFill>
                  <a:srgbClr val="36494D"/>
                </a:solidFill>
                <a:latin typeface="Open Sans"/>
                <a:ea typeface="Open Sans"/>
                <a:cs typeface="Open Sans"/>
                <a:sym typeface="Open Sans"/>
              </a:rPr>
              <a:t>Actualmente, </a:t>
            </a:r>
            <a:r>
              <a:rPr lang="en-US" sz="1900" strike="sngStrike">
                <a:solidFill>
                  <a:srgbClr val="36494D"/>
                </a:solidFill>
                <a:latin typeface="Open Sans"/>
                <a:ea typeface="Open Sans"/>
                <a:cs typeface="Open Sans"/>
                <a:sym typeface="Open Sans"/>
              </a:rPr>
              <a:t>e</a:t>
            </a:r>
            <a:r>
              <a:rPr lang="en-US" sz="1900">
                <a:solidFill>
                  <a:srgbClr val="36494D"/>
                </a:solidFill>
                <a:latin typeface="Open Sans"/>
                <a:ea typeface="Open Sans"/>
                <a:cs typeface="Open Sans"/>
                <a:sym typeface="Open Sans"/>
              </a:rPr>
              <a:t>l principal receptor de USAID en Colombia es el Programa Mundial de Alimentos de la ONU (2020-22) </a:t>
            </a:r>
            <a:endParaRPr sz="1300"/>
          </a:p>
          <a:p>
            <a:pPr marL="342900" marR="0" lvl="0" indent="-336550" algn="l" rtl="0">
              <a:spcBef>
                <a:spcPts val="0"/>
              </a:spcBef>
              <a:spcAft>
                <a:spcPts val="0"/>
              </a:spcAft>
              <a:buClr>
                <a:srgbClr val="36494D"/>
              </a:buClr>
              <a:buSzPts val="1900"/>
              <a:buFont typeface="Arial"/>
              <a:buChar char="•"/>
            </a:pPr>
            <a:r>
              <a:rPr lang="en-US" sz="1900">
                <a:solidFill>
                  <a:srgbClr val="36494D"/>
                </a:solidFill>
                <a:latin typeface="Open Sans"/>
                <a:ea typeface="Open Sans"/>
                <a:cs typeface="Open Sans"/>
                <a:sym typeface="Open Sans"/>
              </a:rPr>
              <a:t>El principal ejecutor con sede en Estados Unidos fue la empresa de desarrollo Chemonics, que recibió 114,1 millones de dólares de USAID entre 2020-2022</a:t>
            </a:r>
            <a:endParaRPr sz="1300"/>
          </a:p>
          <a:p>
            <a:pPr marL="342900" marR="0" lvl="0" indent="-336550" algn="l" rtl="0">
              <a:spcBef>
                <a:spcPts val="0"/>
              </a:spcBef>
              <a:spcAft>
                <a:spcPts val="0"/>
              </a:spcAft>
              <a:buClr>
                <a:srgbClr val="36494D"/>
              </a:buClr>
              <a:buSzPts val="1900"/>
              <a:buFont typeface="Arial"/>
              <a:buChar char="•"/>
            </a:pPr>
            <a:r>
              <a:rPr lang="en-US" sz="1900">
                <a:solidFill>
                  <a:srgbClr val="36494D"/>
                </a:solidFill>
                <a:latin typeface="Open Sans"/>
                <a:ea typeface="Open Sans"/>
                <a:cs typeface="Open Sans"/>
                <a:sym typeface="Open Sans"/>
              </a:rPr>
              <a:t>El principal receptor directo colombiano entre 2020-2022 fue Consultoría para los Derechos Humanos y el Desplazamiento (CODHES), que recibió 4,8 millones de dólares en total en financiación de USAID. El segundo receptor más importante fue Bancamía, que recibió un total de 4,2 millones de dólares en fondos de USAID.</a:t>
            </a:r>
            <a:endParaRPr sz="1300"/>
          </a:p>
        </p:txBody>
      </p:sp>
      <p:pic>
        <p:nvPicPr>
          <p:cNvPr id="220" name="Google Shape;220;p15"/>
          <p:cNvPicPr preferRelativeResize="0"/>
          <p:nvPr/>
        </p:nvPicPr>
        <p:blipFill rotWithShape="1">
          <a:blip r:embed="rId3">
            <a:alphaModFix/>
          </a:blip>
          <a:srcRect/>
          <a:stretch/>
        </p:blipFill>
        <p:spPr>
          <a:xfrm>
            <a:off x="262602" y="740107"/>
            <a:ext cx="575598" cy="575598"/>
          </a:xfrm>
          <a:prstGeom prst="rect">
            <a:avLst/>
          </a:prstGeom>
          <a:noFill/>
          <a:ln>
            <a:noFill/>
          </a:ln>
        </p:spPr>
      </p:pic>
      <p:sp>
        <p:nvSpPr>
          <p:cNvPr id="221" name="Google Shape;221;p15"/>
          <p:cNvSpPr txBox="1"/>
          <p:nvPr/>
        </p:nvSpPr>
        <p:spPr>
          <a:xfrm>
            <a:off x="0" y="6289624"/>
            <a:ext cx="113633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6494D"/>
                </a:solidFill>
                <a:latin typeface="Open Sans"/>
                <a:ea typeface="Open Sans"/>
                <a:cs typeface="Open Sans"/>
                <a:sym typeface="Open Sans"/>
              </a:rPr>
              <a:t>*Nota: </a:t>
            </a:r>
            <a:r>
              <a:rPr lang="en-US" sz="1400">
                <a:solidFill>
                  <a:srgbClr val="36494D"/>
                </a:solidFill>
                <a:latin typeface="Open Sans"/>
                <a:ea typeface="Open Sans"/>
                <a:cs typeface="Open Sans"/>
                <a:sym typeface="Open Sans"/>
              </a:rPr>
              <a:t>Las consideraciones metodológicas detalladas de ARC para este análisis se pueden encontrar al final de la presentación de diapositivas en “Métodos Anexo I: Análisis de datos de receptores de financiación de Colombia”</a:t>
            </a:r>
            <a:endParaRPr/>
          </a:p>
        </p:txBody>
      </p:sp>
      <p:pic>
        <p:nvPicPr>
          <p:cNvPr id="222" name="Google Shape;222;p15"/>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6"/>
          <p:cNvSpPr txBox="1"/>
          <p:nvPr/>
        </p:nvSpPr>
        <p:spPr>
          <a:xfrm>
            <a:off x="0" y="6457890"/>
            <a:ext cx="110329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r>
              <a:rPr lang="en-US" sz="1000">
                <a:solidFill>
                  <a:schemeClr val="dk1"/>
                </a:solidFill>
                <a:latin typeface="Open Sans"/>
                <a:ea typeface="Open Sans"/>
                <a:cs typeface="Open Sans"/>
                <a:sym typeface="Open Sans"/>
              </a:rPr>
              <a:t>; *</a:t>
            </a:r>
            <a:r>
              <a:rPr lang="en-US" sz="1000" b="1">
                <a:solidFill>
                  <a:schemeClr val="dk1"/>
                </a:solidFill>
                <a:latin typeface="Open Sans"/>
                <a:ea typeface="Open Sans"/>
                <a:cs typeface="Open Sans"/>
                <a:sym typeface="Open Sans"/>
              </a:rPr>
              <a:t>Nota</a:t>
            </a:r>
            <a:r>
              <a:rPr lang="en-US" sz="1000" i="1">
                <a:solidFill>
                  <a:schemeClr val="dk1"/>
                </a:solidFill>
                <a:latin typeface="Open Sans"/>
                <a:ea typeface="Open Sans"/>
                <a:cs typeface="Open Sans"/>
                <a:sym typeface="Open Sans"/>
              </a:rPr>
              <a:t>: </a:t>
            </a:r>
            <a:r>
              <a:rPr lang="en-US" sz="1000" i="1">
                <a:solidFill>
                  <a:schemeClr val="dk1"/>
                </a:solidFill>
                <a:latin typeface="Calibri"/>
                <a:ea typeface="Calibri"/>
                <a:cs typeface="Calibri"/>
                <a:sym typeface="Calibri"/>
              </a:rPr>
              <a:t>Los datos públicos no están completos para 2021 y 2022. </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b="1" i="0" u="none" strike="noStrike">
                <a:solidFill>
                  <a:schemeClr val="dk1"/>
                </a:solidFill>
                <a:latin typeface="Open Sans"/>
                <a:ea typeface="Open Sans"/>
                <a:cs typeface="Open Sans"/>
                <a:sym typeface="Open Sans"/>
              </a:rPr>
              <a:t>†Nota</a:t>
            </a:r>
            <a:r>
              <a:rPr lang="en-US" sz="1000" b="0" i="0" u="none" strike="noStrike">
                <a:solidFill>
                  <a:schemeClr val="dk1"/>
                </a:solidFill>
                <a:latin typeface="Open Sans"/>
                <a:ea typeface="Open Sans"/>
                <a:cs typeface="Open Sans"/>
                <a:sym typeface="Open Sans"/>
              </a:rPr>
              <a:t>: </a:t>
            </a:r>
            <a:r>
              <a:rPr lang="en-US" sz="1000" i="1">
                <a:solidFill>
                  <a:schemeClr val="dk1"/>
                </a:solidFill>
                <a:latin typeface="Open Sans"/>
                <a:ea typeface="Open Sans"/>
                <a:cs typeface="Open Sans"/>
                <a:sym typeface="Open Sans"/>
              </a:rPr>
              <a:t>El alcance de las organizaciones internacionales y colombianas se realiza mediante el método </a:t>
            </a:r>
            <a:r>
              <a:rPr lang="en-US" sz="10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Publish What You Fund method</a:t>
            </a:r>
            <a:r>
              <a:rPr lang="en-US" sz="1000" i="1">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pic>
        <p:nvPicPr>
          <p:cNvPr id="229" name="Google Shape;229;p16"/>
          <p:cNvPicPr preferRelativeResize="0"/>
          <p:nvPr/>
        </p:nvPicPr>
        <p:blipFill>
          <a:blip r:embed="rId5">
            <a:alphaModFix/>
          </a:blip>
          <a:stretch>
            <a:fillRect/>
          </a:stretch>
        </p:blipFill>
        <p:spPr>
          <a:xfrm>
            <a:off x="5369050" y="5144650"/>
            <a:ext cx="6822951" cy="1713350"/>
          </a:xfrm>
          <a:prstGeom prst="rect">
            <a:avLst/>
          </a:prstGeom>
          <a:noFill/>
          <a:ln>
            <a:noFill/>
          </a:ln>
        </p:spPr>
      </p:pic>
      <p:pic>
        <p:nvPicPr>
          <p:cNvPr id="230" name="Google Shape;230;p16"/>
          <p:cNvPicPr preferRelativeResize="0"/>
          <p:nvPr/>
        </p:nvPicPr>
        <p:blipFill>
          <a:blip r:embed="rId6">
            <a:alphaModFix/>
          </a:blip>
          <a:stretch>
            <a:fillRect/>
          </a:stretch>
        </p:blipFill>
        <p:spPr>
          <a:xfrm>
            <a:off x="152400" y="152400"/>
            <a:ext cx="11944568" cy="6305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7"/>
          <p:cNvSpPr txBox="1"/>
          <p:nvPr/>
        </p:nvSpPr>
        <p:spPr>
          <a:xfrm>
            <a:off x="0" y="6304002"/>
            <a:ext cx="1123749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r>
              <a:rPr lang="en-US" sz="1000">
                <a:solidFill>
                  <a:schemeClr val="dk1"/>
                </a:solidFill>
                <a:latin typeface="Open Sans"/>
                <a:ea typeface="Open Sans"/>
                <a:cs typeface="Open Sans"/>
                <a:sym typeface="Open Sans"/>
              </a:rPr>
              <a:t>; *</a:t>
            </a:r>
            <a:r>
              <a:rPr lang="en-US" sz="1000" b="1">
                <a:solidFill>
                  <a:schemeClr val="dk1"/>
                </a:solidFill>
                <a:latin typeface="Open Sans"/>
                <a:ea typeface="Open Sans"/>
                <a:cs typeface="Open Sans"/>
                <a:sym typeface="Open Sans"/>
              </a:rPr>
              <a:t>Nota</a:t>
            </a:r>
            <a:r>
              <a:rPr lang="en-US" sz="1000" i="1">
                <a:solidFill>
                  <a:schemeClr val="dk1"/>
                </a:solidFill>
                <a:latin typeface="Open Sans"/>
                <a:ea typeface="Open Sans"/>
                <a:cs typeface="Open Sans"/>
                <a:sym typeface="Open Sans"/>
              </a:rPr>
              <a:t>: </a:t>
            </a:r>
            <a:r>
              <a:rPr lang="en-US" sz="1000" i="1">
                <a:solidFill>
                  <a:schemeClr val="dk1"/>
                </a:solidFill>
                <a:latin typeface="Calibri"/>
                <a:ea typeface="Calibri"/>
                <a:cs typeface="Calibri"/>
                <a:sym typeface="Calibri"/>
              </a:rPr>
              <a:t>Los datos públicos no están completos para 2021 y 2022.</a:t>
            </a:r>
            <a:endParaRPr/>
          </a:p>
          <a:p>
            <a:pPr marL="0" marR="0" lvl="0" indent="0" algn="l" rtl="0">
              <a:spcBef>
                <a:spcPts val="0"/>
              </a:spcBef>
              <a:spcAft>
                <a:spcPts val="0"/>
              </a:spcAft>
              <a:buNone/>
            </a:pPr>
            <a:r>
              <a:rPr lang="en-US" sz="1000" b="1" i="0" u="none" strike="noStrike">
                <a:solidFill>
                  <a:schemeClr val="dk1"/>
                </a:solidFill>
                <a:latin typeface="Open Sans"/>
                <a:ea typeface="Open Sans"/>
                <a:cs typeface="Open Sans"/>
                <a:sym typeface="Open Sans"/>
              </a:rPr>
              <a:t>†Nota</a:t>
            </a:r>
            <a:r>
              <a:rPr lang="en-US" sz="1000" b="0" i="0" u="none" strike="noStrike">
                <a:solidFill>
                  <a:schemeClr val="dk1"/>
                </a:solidFill>
                <a:latin typeface="Open Sans"/>
                <a:ea typeface="Open Sans"/>
                <a:cs typeface="Open Sans"/>
                <a:sym typeface="Open Sans"/>
              </a:rPr>
              <a:t>: </a:t>
            </a:r>
            <a:r>
              <a:rPr lang="en-US" sz="1000" i="1">
                <a:solidFill>
                  <a:schemeClr val="dk1"/>
                </a:solidFill>
                <a:latin typeface="Open Sans"/>
                <a:ea typeface="Open Sans"/>
                <a:cs typeface="Open Sans"/>
                <a:sym typeface="Open Sans"/>
              </a:rPr>
              <a:t>Las organizaciones colombianas se clasifican utilizando el método </a:t>
            </a:r>
            <a:r>
              <a:rPr lang="en-US" sz="1000" i="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Publish What You Fund method</a:t>
            </a:r>
            <a:r>
              <a:rPr lang="en-US" sz="1000" i="1">
                <a:solidFill>
                  <a:schemeClr val="dk1"/>
                </a:solidFill>
                <a:latin typeface="Open Sans"/>
                <a:ea typeface="Open Sans"/>
                <a:cs typeface="Open Sans"/>
                <a:sym typeface="Open Sans"/>
              </a:rPr>
              <a:t>. Internacional significa que la sede principal de la organización receptora no está en Colombia; Colombiano significa que la sede principal de la organización receptora está en Colombia. </a:t>
            </a:r>
            <a:endParaRPr/>
          </a:p>
        </p:txBody>
      </p:sp>
      <p:pic>
        <p:nvPicPr>
          <p:cNvPr id="236" name="Google Shape;236;p17"/>
          <p:cNvPicPr preferRelativeResize="0"/>
          <p:nvPr/>
        </p:nvPicPr>
        <p:blipFill>
          <a:blip r:embed="rId5">
            <a:alphaModFix/>
          </a:blip>
          <a:stretch>
            <a:fillRect/>
          </a:stretch>
        </p:blipFill>
        <p:spPr>
          <a:xfrm>
            <a:off x="5369050" y="5144650"/>
            <a:ext cx="6822951" cy="1713350"/>
          </a:xfrm>
          <a:prstGeom prst="rect">
            <a:avLst/>
          </a:prstGeom>
          <a:noFill/>
          <a:ln>
            <a:noFill/>
          </a:ln>
        </p:spPr>
      </p:pic>
      <p:pic>
        <p:nvPicPr>
          <p:cNvPr id="237" name="Google Shape;237;p17"/>
          <p:cNvPicPr preferRelativeResize="0"/>
          <p:nvPr/>
        </p:nvPicPr>
        <p:blipFill>
          <a:blip r:embed="rId6">
            <a:alphaModFix/>
          </a:blip>
          <a:stretch>
            <a:fillRect/>
          </a:stretch>
        </p:blipFill>
        <p:spPr>
          <a:xfrm>
            <a:off x="152400" y="152400"/>
            <a:ext cx="12028341" cy="615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8"/>
          <p:cNvSpPr txBox="1"/>
          <p:nvPr/>
        </p:nvSpPr>
        <p:spPr>
          <a:xfrm>
            <a:off x="0" y="6102824"/>
            <a:ext cx="12452684"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chemeClr val="dk1"/>
                </a:solidFill>
                <a:latin typeface="Open Sans"/>
                <a:ea typeface="Open Sans"/>
                <a:cs typeface="Open Sans"/>
                <a:sym typeface="Open Sans"/>
              </a:rPr>
              <a:t>Fuente</a:t>
            </a:r>
            <a:r>
              <a:rPr lang="en-US" sz="900">
                <a:solidFill>
                  <a:schemeClr val="dk1"/>
                </a:solidFill>
                <a:latin typeface="Open Sans"/>
                <a:ea typeface="Open Sans"/>
                <a:cs typeface="Open Sans"/>
                <a:sym typeface="Open Sans"/>
              </a:rPr>
              <a:t>: </a:t>
            </a:r>
            <a:r>
              <a:rPr lang="en-US" sz="9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r>
              <a:rPr lang="en-US" sz="900">
                <a:solidFill>
                  <a:schemeClr val="dk1"/>
                </a:solidFill>
                <a:latin typeface="Open Sans"/>
                <a:ea typeface="Open Sans"/>
                <a:cs typeface="Open Sans"/>
                <a:sym typeface="Open Sans"/>
              </a:rPr>
              <a:t>; </a:t>
            </a:r>
            <a:r>
              <a:rPr lang="en-US" sz="900" b="1">
                <a:solidFill>
                  <a:schemeClr val="dk1"/>
                </a:solidFill>
                <a:latin typeface="Open Sans"/>
                <a:ea typeface="Open Sans"/>
                <a:cs typeface="Open Sans"/>
                <a:sym typeface="Open Sans"/>
              </a:rPr>
              <a:t>*Nota</a:t>
            </a:r>
            <a:r>
              <a:rPr lang="en-US" sz="900" b="1" i="1">
                <a:solidFill>
                  <a:schemeClr val="dk1"/>
                </a:solidFill>
                <a:latin typeface="Open Sans"/>
                <a:ea typeface="Open Sans"/>
                <a:cs typeface="Open Sans"/>
                <a:sym typeface="Open Sans"/>
              </a:rPr>
              <a:t>: </a:t>
            </a:r>
            <a:r>
              <a:rPr lang="en-US" sz="900" i="1">
                <a:solidFill>
                  <a:srgbClr val="242424"/>
                </a:solidFill>
                <a:latin typeface="Calibri"/>
                <a:ea typeface="Calibri"/>
                <a:cs typeface="Calibri"/>
                <a:sym typeface="Calibri"/>
              </a:rPr>
              <a:t>Los datos públicos no están completos para 2021 y 2022.</a:t>
            </a:r>
            <a:endParaRPr sz="9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900">
                <a:solidFill>
                  <a:schemeClr val="dk1"/>
                </a:solidFill>
                <a:latin typeface="Open Sans"/>
                <a:ea typeface="Open Sans"/>
                <a:cs typeface="Open Sans"/>
                <a:sym typeface="Open Sans"/>
              </a:rPr>
              <a:t>PWYF y USAID definen las organizaciones “locales” de forma diferente. </a:t>
            </a:r>
            <a:r>
              <a:rPr lang="en-US" sz="900" i="1">
                <a:solidFill>
                  <a:schemeClr val="dk1"/>
                </a:solidFill>
                <a:latin typeface="Open Sans"/>
                <a:ea typeface="Open Sans"/>
                <a:cs typeface="Open Sans"/>
                <a:sym typeface="Open Sans"/>
              </a:rPr>
              <a:t>Local denota que la sede principal de la organización receptora se encuentra en el país receptor para PWYF, mientras que USAID incluye las sucursales constituidas a nivel nacional de entidades internacionales.</a:t>
            </a:r>
            <a:endParaRPr/>
          </a:p>
          <a:p>
            <a:pPr marL="0" marR="0" lvl="0" indent="0" algn="l" rtl="0">
              <a:spcBef>
                <a:spcPts val="0"/>
              </a:spcBef>
              <a:spcAft>
                <a:spcPts val="0"/>
              </a:spcAft>
              <a:buNone/>
            </a:pPr>
            <a:r>
              <a:rPr lang="en-US" sz="900">
                <a:solidFill>
                  <a:schemeClr val="dk1"/>
                </a:solidFill>
                <a:latin typeface="Open Sans"/>
                <a:ea typeface="Open Sans"/>
                <a:cs typeface="Open Sans"/>
                <a:sym typeface="Open Sans"/>
              </a:rPr>
              <a:t>Método PWYF: (Organizaciones locales, sólo dentro de la sede del país)/(Incluye los tipos de ayuda de: Agencia de la ONU+Privada+Académica+Multilateral+ONG+Redactada+Desconocida)</a:t>
            </a:r>
            <a:endParaRPr/>
          </a:p>
          <a:p>
            <a:pPr marL="0" marR="0" lvl="0" indent="0" algn="l" rtl="0">
              <a:spcBef>
                <a:spcPts val="0"/>
              </a:spcBef>
              <a:spcAft>
                <a:spcPts val="0"/>
              </a:spcAft>
              <a:buNone/>
            </a:pPr>
            <a:r>
              <a:rPr lang="en-US" sz="900">
                <a:solidFill>
                  <a:schemeClr val="dk1"/>
                </a:solidFill>
                <a:latin typeface="Open Sans"/>
                <a:ea typeface="Open Sans"/>
                <a:cs typeface="Open Sans"/>
                <a:sym typeface="Open Sans"/>
              </a:rPr>
              <a:t>Método USAID: (Organizaciones locales, incluidas las sucursales locales de entidades internacionales)/(Incluidos los tipos de ayuda de Académica+ONG+Privada)</a:t>
            </a:r>
            <a:endParaRPr/>
          </a:p>
        </p:txBody>
      </p:sp>
      <p:pic>
        <p:nvPicPr>
          <p:cNvPr id="244" name="Google Shape;244;p18"/>
          <p:cNvPicPr preferRelativeResize="0"/>
          <p:nvPr/>
        </p:nvPicPr>
        <p:blipFill>
          <a:blip r:embed="rId4">
            <a:alphaModFix/>
          </a:blip>
          <a:stretch>
            <a:fillRect/>
          </a:stretch>
        </p:blipFill>
        <p:spPr>
          <a:xfrm>
            <a:off x="5369050" y="5144650"/>
            <a:ext cx="6822951" cy="1713350"/>
          </a:xfrm>
          <a:prstGeom prst="rect">
            <a:avLst/>
          </a:prstGeom>
          <a:noFill/>
          <a:ln>
            <a:noFill/>
          </a:ln>
        </p:spPr>
      </p:pic>
      <p:pic>
        <p:nvPicPr>
          <p:cNvPr id="245" name="Google Shape;245;p18"/>
          <p:cNvPicPr preferRelativeResize="0"/>
          <p:nvPr/>
        </p:nvPicPr>
        <p:blipFill>
          <a:blip r:embed="rId5">
            <a:alphaModFix/>
          </a:blip>
          <a:stretch>
            <a:fillRect/>
          </a:stretch>
        </p:blipFill>
        <p:spPr>
          <a:xfrm>
            <a:off x="152400" y="152400"/>
            <a:ext cx="11785678" cy="5950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312260" y="363386"/>
            <a:ext cx="4620584" cy="45671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Open Sans"/>
              <a:buNone/>
            </a:pPr>
            <a:r>
              <a:rPr lang="en-US">
                <a:solidFill>
                  <a:schemeClr val="dk1"/>
                </a:solidFill>
                <a:latin typeface="Open Sans"/>
                <a:ea typeface="Open Sans"/>
                <a:cs typeface="Open Sans"/>
                <a:sym typeface="Open Sans"/>
              </a:rPr>
              <a:t>Los 20 principales receptores de fondos de USAID en Colombia 2020*</a:t>
            </a:r>
            <a:br>
              <a:rPr lang="en-US">
                <a:solidFill>
                  <a:schemeClr val="dk1"/>
                </a:solidFill>
                <a:latin typeface="Open Sans"/>
                <a:ea typeface="Open Sans"/>
                <a:cs typeface="Open Sans"/>
                <a:sym typeface="Open Sans"/>
              </a:rPr>
            </a:br>
            <a:r>
              <a:rPr lang="en-US" sz="1400" i="1">
                <a:solidFill>
                  <a:schemeClr val="dk1"/>
                </a:solidFill>
                <a:latin typeface="Open Sans"/>
                <a:ea typeface="Open Sans"/>
                <a:cs typeface="Open Sans"/>
                <a:sym typeface="Open Sans"/>
              </a:rPr>
              <a:t>Los 20 principales receptores acaparan el 91% de la financiación total de USAID Colombia en 2020</a:t>
            </a:r>
            <a:endParaRPr sz="1400">
              <a:solidFill>
                <a:schemeClr val="dk1"/>
              </a:solidFill>
              <a:latin typeface="Open Sans"/>
              <a:ea typeface="Open Sans"/>
              <a:cs typeface="Open Sans"/>
              <a:sym typeface="Open Sans"/>
            </a:endParaRPr>
          </a:p>
        </p:txBody>
      </p:sp>
      <p:sp>
        <p:nvSpPr>
          <p:cNvPr id="252" name="Google Shape;252;p19"/>
          <p:cNvSpPr txBox="1"/>
          <p:nvPr/>
        </p:nvSpPr>
        <p:spPr>
          <a:xfrm>
            <a:off x="15690" y="6125282"/>
            <a:ext cx="42539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 </a:t>
            </a:r>
            <a:endParaRPr/>
          </a:p>
        </p:txBody>
      </p:sp>
      <p:sp>
        <p:nvSpPr>
          <p:cNvPr id="253" name="Google Shape;253;p19"/>
          <p:cNvSpPr txBox="1"/>
          <p:nvPr/>
        </p:nvSpPr>
        <p:spPr>
          <a:xfrm>
            <a:off x="0" y="6125282"/>
            <a:ext cx="378628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b="1"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a:t>
            </a:r>
            <a:r>
              <a:rPr lang="en-US" sz="1000">
                <a:solidFill>
                  <a:schemeClr val="dk1"/>
                </a:solidFill>
                <a:latin typeface="Open Sans"/>
                <a:ea typeface="Open Sans"/>
                <a:cs typeface="Open Sans"/>
                <a:sym typeface="Open Sans"/>
              </a:rPr>
              <a:t>: </a:t>
            </a:r>
            <a:r>
              <a:rPr lang="en-US" sz="1000" i="1">
                <a:solidFill>
                  <a:schemeClr val="dk1"/>
                </a:solidFill>
                <a:latin typeface="Open Sans"/>
                <a:ea typeface="Open Sans"/>
                <a:cs typeface="Open Sans"/>
                <a:sym typeface="Open Sans"/>
              </a:rPr>
              <a:t>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graphicFrame>
        <p:nvGraphicFramePr>
          <p:cNvPr id="254" name="Google Shape;254;p19"/>
          <p:cNvGraphicFramePr/>
          <p:nvPr/>
        </p:nvGraphicFramePr>
        <p:xfrm>
          <a:off x="4932845" y="24831"/>
          <a:ext cx="7095025" cy="6808375"/>
        </p:xfrm>
        <a:graphic>
          <a:graphicData uri="http://schemas.openxmlformats.org/drawingml/2006/table">
            <a:tbl>
              <a:tblPr>
                <a:noFill/>
                <a:tableStyleId>{431DD4AE-DEE8-4C8E-9FBB-EED955A32516}</a:tableStyleId>
              </a:tblPr>
              <a:tblGrid>
                <a:gridCol w="3533175">
                  <a:extLst>
                    <a:ext uri="{9D8B030D-6E8A-4147-A177-3AD203B41FA5}">
                      <a16:colId xmlns:a16="http://schemas.microsoft.com/office/drawing/2014/main" val="20000"/>
                    </a:ext>
                  </a:extLst>
                </a:gridCol>
                <a:gridCol w="1226675">
                  <a:extLst>
                    <a:ext uri="{9D8B030D-6E8A-4147-A177-3AD203B41FA5}">
                      <a16:colId xmlns:a16="http://schemas.microsoft.com/office/drawing/2014/main" val="20001"/>
                    </a:ext>
                  </a:extLst>
                </a:gridCol>
                <a:gridCol w="1181375">
                  <a:extLst>
                    <a:ext uri="{9D8B030D-6E8A-4147-A177-3AD203B41FA5}">
                      <a16:colId xmlns:a16="http://schemas.microsoft.com/office/drawing/2014/main" val="20002"/>
                    </a:ext>
                  </a:extLst>
                </a:gridCol>
                <a:gridCol w="1153800">
                  <a:extLst>
                    <a:ext uri="{9D8B030D-6E8A-4147-A177-3AD203B41FA5}">
                      <a16:colId xmlns:a16="http://schemas.microsoft.com/office/drawing/2014/main" val="20003"/>
                    </a:ext>
                  </a:extLst>
                </a:gridCol>
              </a:tblGrid>
              <a:tr h="514675">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Organización receptora (Colombia 2020)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000" b="1" i="0" u="none" strike="noStrike" cap="none">
                          <a:solidFill>
                            <a:schemeClr val="dk1"/>
                          </a:solidFill>
                          <a:latin typeface="Calibri"/>
                          <a:ea typeface="Calibri"/>
                          <a:cs typeface="Calibri"/>
                          <a:sym typeface="Calibri"/>
                        </a:rPr>
                        <a:t>Monto desembolsado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Sede principal de la organización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Tipo de entidad</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extLst>
                  <a:ext uri="{0D108BD9-81ED-4DB2-BD59-A6C34878D82A}">
                    <a16:rowId xmlns:a16="http://schemas.microsoft.com/office/drawing/2014/main" val="10000"/>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Programa Mundial de Alimentos de las Naciones Unidas (PMA)</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$68,551,621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Italia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Chemonics International, Inc.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$42,695,804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Organización Internacional para las Migraciones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$34,965,167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Mercy Corps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$27,840,433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ARD, Inc.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$19,237,856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Action Against Hunger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$15,772,660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2457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Agriculture Cooperative Development International/Volunteers in Overseas Cooperative Assistance (ACDI/VOCA)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$15,657,282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Management Systems International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$14,602,736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Fintrac, Inc.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$14,108,014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6833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USAID eliminó este campo de acuerdo con las excepciones señaladas en la Ley de Transparencia y Rendición de Cuentas de la Ayuda Exterior de 2016.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$7,561,100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Americares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$5,368,803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U.S. Government - U.S. Agency for International Development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$5,135,756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Gobierno de los Estados Unidos - Departamento de Agricultura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$4,157,407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3"/>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Agencia Adventista de Desarrollo y Recursos Asistenciales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$3,279,272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Alto Comisionado de las Naciones Unidas para los Derechos Humanos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$2,500,000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5"/>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Organización Panamericana de la Salud</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$2,433,963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19485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Cruz Roja Americana</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$2,342,688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7"/>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Caritas Colombiana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$2,312,704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Ciudad del Vaticano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Federación Internacional de Sociedades de la Cruz Roja y de la Media Luna Roja </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$2,115,006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9"/>
                  </a:ext>
                </a:extLst>
              </a:tr>
              <a:tr h="352700">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Entidad de las Naciones Unidas para la Igualdad de Género y el Empoderamiento de la Mujer</a:t>
                      </a:r>
                      <a:endParaRPr/>
                    </a:p>
                  </a:txBody>
                  <a:tcPr marL="171450"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$1,871,885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pic>
        <p:nvPicPr>
          <p:cNvPr id="255" name="Google Shape;255;p19"/>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77774" y="609008"/>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500"/>
              <a:buFont typeface="Open Sans"/>
              <a:buNone/>
            </a:pPr>
            <a:r>
              <a:rPr lang="en-US" sz="3300">
                <a:solidFill>
                  <a:srgbClr val="036C9E"/>
                </a:solidFill>
                <a:latin typeface="Open Sans"/>
                <a:ea typeface="Open Sans"/>
                <a:cs typeface="Open Sans"/>
                <a:sym typeface="Open Sans"/>
              </a:rPr>
              <a:t>Gobierno abierto y financiación de USAID en Colombia</a:t>
            </a:r>
            <a:endParaRPr sz="4200"/>
          </a:p>
        </p:txBody>
      </p:sp>
      <p:sp>
        <p:nvSpPr>
          <p:cNvPr id="99" name="Google Shape;99;p2"/>
          <p:cNvSpPr txBox="1"/>
          <p:nvPr/>
        </p:nvSpPr>
        <p:spPr>
          <a:xfrm>
            <a:off x="131251" y="1537905"/>
            <a:ext cx="11929500" cy="5868300"/>
          </a:xfrm>
          <a:prstGeom prst="rect">
            <a:avLst/>
          </a:prstGeom>
          <a:noFill/>
          <a:ln>
            <a:noFill/>
          </a:ln>
        </p:spPr>
        <p:txBody>
          <a:bodyPr spcFirstLastPara="1" wrap="square" lIns="91425" tIns="45700" rIns="91425" bIns="45700" anchor="t" anchorCtr="0">
            <a:noAutofit/>
          </a:bodyPr>
          <a:lstStyle/>
          <a:p>
            <a:pPr marL="457200" marR="0" lvl="0" indent="-438150" algn="l" rtl="0">
              <a:spcBef>
                <a:spcPts val="0"/>
              </a:spcBef>
              <a:spcAft>
                <a:spcPts val="0"/>
              </a:spcAft>
              <a:buClr>
                <a:srgbClr val="36494D"/>
              </a:buClr>
              <a:buSzPts val="2100"/>
              <a:buFont typeface="Arial"/>
              <a:buChar char="•"/>
            </a:pPr>
            <a:r>
              <a:rPr lang="en-US" sz="2100" b="1">
                <a:solidFill>
                  <a:srgbClr val="36494D"/>
                </a:solidFill>
                <a:latin typeface="Open Sans"/>
                <a:ea typeface="Open Sans"/>
                <a:cs typeface="Open Sans"/>
                <a:sym typeface="Open Sans"/>
              </a:rPr>
              <a:t>El gobierno abierto es clave para informar lo que donantes llaman "desarrollo dirigido localmente".</a:t>
            </a:r>
            <a:endParaRPr sz="1100"/>
          </a:p>
          <a:p>
            <a:pPr marL="457200" marR="0" lvl="0" indent="-438150" algn="l" rtl="0">
              <a:spcBef>
                <a:spcPts val="1200"/>
              </a:spcBef>
              <a:spcAft>
                <a:spcPts val="0"/>
              </a:spcAft>
              <a:buClr>
                <a:srgbClr val="36494D"/>
              </a:buClr>
              <a:buSzPts val="2100"/>
              <a:buFont typeface="Arial"/>
              <a:buChar char="•"/>
            </a:pPr>
            <a:r>
              <a:rPr lang="en-US" sz="2100" b="1">
                <a:solidFill>
                  <a:srgbClr val="36494D"/>
                </a:solidFill>
                <a:latin typeface="Open Sans"/>
                <a:ea typeface="Open Sans"/>
                <a:cs typeface="Open Sans"/>
                <a:sym typeface="Open Sans"/>
              </a:rPr>
              <a:t>USAID se ha comprometido a aumentar su proporción de </a:t>
            </a:r>
            <a:r>
              <a:rPr lang="en-US" sz="2100" b="1" u="sng">
                <a:solidFill>
                  <a:schemeClr val="hlink"/>
                </a:solidFill>
                <a:latin typeface="Open Sans"/>
                <a:ea typeface="Open Sans"/>
                <a:cs typeface="Open Sans"/>
                <a:sym typeface="Open Sans"/>
                <a:hlinkClick r:id="rId3"/>
              </a:rPr>
              <a:t>financiación directa a organizaciones nacionales</a:t>
            </a:r>
            <a:r>
              <a:rPr lang="en-US" sz="2100" b="1">
                <a:solidFill>
                  <a:srgbClr val="36494D"/>
                </a:solidFill>
                <a:latin typeface="Open Sans"/>
                <a:ea typeface="Open Sans"/>
                <a:cs typeface="Open Sans"/>
                <a:sym typeface="Open Sans"/>
              </a:rPr>
              <a:t> e implantar prácticas para generar el diseño, desarrollo y ejecución de proyectos </a:t>
            </a:r>
            <a:r>
              <a:rPr lang="en-US" sz="2100" b="1" u="sng">
                <a:solidFill>
                  <a:schemeClr val="hlink"/>
                </a:solidFill>
                <a:latin typeface="Open Sans"/>
                <a:ea typeface="Open Sans"/>
                <a:cs typeface="Open Sans"/>
                <a:sym typeface="Open Sans"/>
                <a:hlinkClick r:id="rId4"/>
              </a:rPr>
              <a:t>dirigidos localmente</a:t>
            </a:r>
            <a:r>
              <a:rPr lang="en-US" sz="2100" b="1">
                <a:solidFill>
                  <a:srgbClr val="36494D"/>
                </a:solidFill>
                <a:latin typeface="Open Sans"/>
                <a:ea typeface="Open Sans"/>
                <a:cs typeface="Open Sans"/>
                <a:sym typeface="Open Sans"/>
              </a:rPr>
              <a:t>.</a:t>
            </a:r>
            <a:endParaRPr sz="2100" b="1" i="0" u="none" strike="noStrike" cap="none">
              <a:solidFill>
                <a:srgbClr val="36494D"/>
              </a:solidFill>
              <a:latin typeface="Open Sans"/>
              <a:ea typeface="Open Sans"/>
              <a:cs typeface="Open Sans"/>
              <a:sym typeface="Open Sans"/>
            </a:endParaRPr>
          </a:p>
          <a:p>
            <a:pPr marL="457200" marR="0" lvl="0" indent="-438150" algn="l" rtl="0">
              <a:spcBef>
                <a:spcPts val="1200"/>
              </a:spcBef>
              <a:spcAft>
                <a:spcPts val="0"/>
              </a:spcAft>
              <a:buClr>
                <a:srgbClr val="36494D"/>
              </a:buClr>
              <a:buSzPts val="2100"/>
              <a:buFont typeface="Arial"/>
              <a:buChar char="•"/>
            </a:pPr>
            <a:r>
              <a:rPr lang="en-US" sz="2100" b="1" i="0" u="none" strike="noStrike" cap="none">
                <a:solidFill>
                  <a:srgbClr val="36494D"/>
                </a:solidFill>
                <a:latin typeface="Open Sans"/>
                <a:ea typeface="Open Sans"/>
                <a:cs typeface="Open Sans"/>
                <a:sym typeface="Open Sans"/>
              </a:rPr>
              <a:t>Este ejercicio piloto de gobierno abierto:</a:t>
            </a:r>
            <a:endParaRPr sz="1100"/>
          </a:p>
          <a:p>
            <a:pPr marL="914400" marR="0" lvl="1" indent="-425450" algn="l" rtl="0">
              <a:spcBef>
                <a:spcPts val="1200"/>
              </a:spcBef>
              <a:spcAft>
                <a:spcPts val="0"/>
              </a:spcAft>
              <a:buClr>
                <a:srgbClr val="36494D"/>
              </a:buClr>
              <a:buSzPts val="1900"/>
              <a:buFont typeface="Arial"/>
              <a:buChar char="•"/>
            </a:pPr>
            <a:r>
              <a:rPr lang="en-US" sz="1900" b="1" i="0" u="none" strike="noStrike" cap="none">
                <a:solidFill>
                  <a:srgbClr val="36494D"/>
                </a:solidFill>
                <a:latin typeface="Open Sans"/>
                <a:ea typeface="Open Sans"/>
                <a:cs typeface="Open Sans"/>
                <a:sym typeface="Open Sans"/>
              </a:rPr>
              <a:t>Une los puntos a través de diferentes fuentes de datos públicos del gobierno de EE.UU. para analizar las prioridades sectoriales y los patrones de localización de la ayuda bilateral.</a:t>
            </a:r>
            <a:endParaRPr sz="900"/>
          </a:p>
          <a:p>
            <a:pPr marL="914400" marR="0" lvl="1" indent="-425450" algn="l" rtl="0">
              <a:spcBef>
                <a:spcPts val="1200"/>
              </a:spcBef>
              <a:spcAft>
                <a:spcPts val="0"/>
              </a:spcAft>
              <a:buClr>
                <a:srgbClr val="36494D"/>
              </a:buClr>
              <a:buSzPts val="1900"/>
              <a:buFont typeface="Arial"/>
              <a:buChar char="•"/>
            </a:pPr>
            <a:r>
              <a:rPr lang="en-US" sz="1900" b="1" i="0" u="none" strike="noStrike" cap="none">
                <a:solidFill>
                  <a:srgbClr val="36494D"/>
                </a:solidFill>
                <a:latin typeface="Open Sans"/>
                <a:ea typeface="Open Sans"/>
                <a:cs typeface="Open Sans"/>
                <a:sym typeface="Open Sans"/>
              </a:rPr>
              <a:t>Utiliza criterios sectoriales independientes para organizar los datos oficiales del gobierno de EE.UU. con el fin de que las tendencias de la financiación estadounidense sean más visibles para los no especialistas.</a:t>
            </a:r>
            <a:endParaRPr sz="900"/>
          </a:p>
          <a:p>
            <a:pPr marL="914400" marR="0" lvl="1" indent="-425450" algn="l" rtl="0">
              <a:spcBef>
                <a:spcPts val="1200"/>
              </a:spcBef>
              <a:spcAft>
                <a:spcPts val="0"/>
              </a:spcAft>
              <a:buClr>
                <a:srgbClr val="36494D"/>
              </a:buClr>
              <a:buSzPts val="1900"/>
              <a:buFont typeface="Arial"/>
              <a:buChar char="•"/>
            </a:pPr>
            <a:r>
              <a:rPr lang="en-US" sz="1900" b="1" i="0" u="none" strike="noStrike" cap="none">
                <a:solidFill>
                  <a:srgbClr val="36494D"/>
                </a:solidFill>
                <a:latin typeface="Open Sans"/>
                <a:ea typeface="Open Sans"/>
                <a:cs typeface="Open Sans"/>
                <a:sym typeface="Open Sans"/>
              </a:rPr>
              <a:t>Examina la información pública sobre proyectos de USAID desde la perspectiva del gobierno abierto para hacer un balance de su accesibilidad.</a:t>
            </a:r>
            <a:endParaRPr sz="900"/>
          </a:p>
        </p:txBody>
      </p:sp>
      <p:pic>
        <p:nvPicPr>
          <p:cNvPr id="100" name="Google Shape;100;p2"/>
          <p:cNvPicPr preferRelativeResize="0"/>
          <p:nvPr/>
        </p:nvPicPr>
        <p:blipFill rotWithShape="1">
          <a:blip r:embed="rId5">
            <a:alphaModFix/>
          </a:blip>
          <a:srcRect/>
          <a:stretch/>
        </p:blipFill>
        <p:spPr>
          <a:xfrm>
            <a:off x="262602" y="740107"/>
            <a:ext cx="575598" cy="575598"/>
          </a:xfrm>
          <a:prstGeom prst="rect">
            <a:avLst/>
          </a:prstGeom>
          <a:noFill/>
          <a:ln>
            <a:noFill/>
          </a:ln>
        </p:spPr>
      </p:pic>
      <p:pic>
        <p:nvPicPr>
          <p:cNvPr id="101" name="Google Shape;101;p2"/>
          <p:cNvPicPr preferRelativeResize="0"/>
          <p:nvPr/>
        </p:nvPicPr>
        <p:blipFill>
          <a:blip r:embed="rId6">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338667" y="1122363"/>
            <a:ext cx="4162674"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solidFill>
                  <a:schemeClr val="dk1"/>
                </a:solidFill>
                <a:latin typeface="Open Sans"/>
                <a:ea typeface="Open Sans"/>
                <a:cs typeface="Open Sans"/>
                <a:sym typeface="Open Sans"/>
              </a:rPr>
              <a:t>Colombia Receptores de financiación directa de USAID 2020*</a:t>
            </a:r>
            <a:endParaRPr/>
          </a:p>
        </p:txBody>
      </p:sp>
      <p:graphicFrame>
        <p:nvGraphicFramePr>
          <p:cNvPr id="261" name="Google Shape;261;p20"/>
          <p:cNvGraphicFramePr/>
          <p:nvPr/>
        </p:nvGraphicFramePr>
        <p:xfrm>
          <a:off x="4568930" y="281987"/>
          <a:ext cx="7151650" cy="6293895"/>
        </p:xfrm>
        <a:graphic>
          <a:graphicData uri="http://schemas.openxmlformats.org/drawingml/2006/table">
            <a:tbl>
              <a:tblPr firstRow="1" bandRow="1">
                <a:noFill/>
                <a:tableStyleId>{762FAA7C-1A85-48C5-84E7-D24C1BA951D8}</a:tableStyleId>
              </a:tblPr>
              <a:tblGrid>
                <a:gridCol w="3888200">
                  <a:extLst>
                    <a:ext uri="{9D8B030D-6E8A-4147-A177-3AD203B41FA5}">
                      <a16:colId xmlns:a16="http://schemas.microsoft.com/office/drawing/2014/main" val="20000"/>
                    </a:ext>
                  </a:extLst>
                </a:gridCol>
                <a:gridCol w="1031700">
                  <a:extLst>
                    <a:ext uri="{9D8B030D-6E8A-4147-A177-3AD203B41FA5}">
                      <a16:colId xmlns:a16="http://schemas.microsoft.com/office/drawing/2014/main" val="20001"/>
                    </a:ext>
                  </a:extLst>
                </a:gridCol>
                <a:gridCol w="1505800">
                  <a:extLst>
                    <a:ext uri="{9D8B030D-6E8A-4147-A177-3AD203B41FA5}">
                      <a16:colId xmlns:a16="http://schemas.microsoft.com/office/drawing/2014/main" val="20002"/>
                    </a:ext>
                  </a:extLst>
                </a:gridCol>
                <a:gridCol w="725950">
                  <a:extLst>
                    <a:ext uri="{9D8B030D-6E8A-4147-A177-3AD203B41FA5}">
                      <a16:colId xmlns:a16="http://schemas.microsoft.com/office/drawing/2014/main" val="20003"/>
                    </a:ext>
                  </a:extLst>
                </a:gridCol>
              </a:tblGrid>
              <a:tr h="592950">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Organización receptora (Colombia 2020)</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Monto desembolsado</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Sede principal de la organización</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Tipo de entidad</a:t>
                      </a:r>
                      <a:endParaRPr/>
                    </a:p>
                  </a:txBody>
                  <a:tcPr marL="9525" marR="9525" marT="9525" marB="0" anchor="ctr"/>
                </a:tc>
                <a:extLst>
                  <a:ext uri="{0D108BD9-81ED-4DB2-BD59-A6C34878D82A}">
                    <a16:rowId xmlns:a16="http://schemas.microsoft.com/office/drawing/2014/main" val="10000"/>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Patrimonio Natural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$1,707,165</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1"/>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Luker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$1,259,220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2"/>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Consultoria para los Derechos Humanos y el Desplazamiento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$1,041,144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3"/>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Cooperativa Colanta Ltda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$967,477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4"/>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Fondo para la Acción Ambiental y la Niñez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$935,104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5"/>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Universidad de los Andes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$877,786</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Academia</a:t>
                      </a:r>
                      <a:endParaRPr/>
                    </a:p>
                  </a:txBody>
                  <a:tcPr marL="9525" marR="9525" marT="9525" marB="0" anchor="ctr"/>
                </a:tc>
                <a:extLst>
                  <a:ext uri="{0D108BD9-81ED-4DB2-BD59-A6C34878D82A}">
                    <a16:rowId xmlns:a16="http://schemas.microsoft.com/office/drawing/2014/main" val="10006"/>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Bancama [sic]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$876,051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7"/>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Jaime Arteaga &amp; Asociados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$750,884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8"/>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Barco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$651,384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9"/>
                  </a:ext>
                </a:extLst>
              </a:tr>
              <a:tr h="380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Federación Nacional de Comerciantes FENALCO Seccional</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$625,748</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0"/>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Carvajal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$601,051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1"/>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Corporacion Manos Visibles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$600,000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2"/>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Asociación Probienestar de la Familia Colombiana Profamilia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$512,235</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3"/>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Ideas para la Paz</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$489,051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4"/>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Corporación Interactuar</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$415,659</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5"/>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Arcangeles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$313,708</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6"/>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Centro de Estudios Médicos Interculturales</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$275,000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7"/>
                  </a:ext>
                </a:extLst>
              </a:tr>
              <a:tr h="380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Consejo Comunitario Mayor de la Asociación Campesina Integral</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$120,000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8"/>
                  </a:ext>
                </a:extLst>
              </a:tr>
              <a:tr h="380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Para El Desarrollo De Antioquia Antioquia Por Colombia</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$94,000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9"/>
                  </a:ext>
                </a:extLst>
              </a:tr>
              <a:tr h="213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Prolongar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$88,000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20"/>
                  </a:ext>
                </a:extLst>
              </a:tr>
              <a:tr h="3273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Corporación Misión de Observación Electoral </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$57,826</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21"/>
                  </a:ext>
                </a:extLst>
              </a:tr>
              <a:tr h="27960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Pacifista</a:t>
                      </a:r>
                      <a:endParaRPr/>
                    </a:p>
                  </a:txBody>
                  <a:tcPr marL="171450"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$33,873</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22"/>
                  </a:ext>
                </a:extLst>
              </a:tr>
            </a:tbl>
          </a:graphicData>
        </a:graphic>
      </p:graphicFrame>
      <p:sp>
        <p:nvSpPr>
          <p:cNvPr id="262" name="Google Shape;262;p20"/>
          <p:cNvSpPr txBox="1"/>
          <p:nvPr/>
        </p:nvSpPr>
        <p:spPr>
          <a:xfrm>
            <a:off x="477981" y="4785631"/>
            <a:ext cx="337339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Las organizaciones colombianas recibieron el 4.2% de la financiación total de USAID Colombia en 2020</a:t>
            </a:r>
            <a:endParaRPr/>
          </a:p>
        </p:txBody>
      </p:sp>
      <p:sp>
        <p:nvSpPr>
          <p:cNvPr id="263" name="Google Shape;263;p20"/>
          <p:cNvSpPr txBox="1"/>
          <p:nvPr/>
        </p:nvSpPr>
        <p:spPr>
          <a:xfrm>
            <a:off x="0" y="6150114"/>
            <a:ext cx="376588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b="1"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 </a:t>
            </a:r>
            <a:r>
              <a:rPr lang="en-US" sz="1000" i="1">
                <a:solidFill>
                  <a:schemeClr val="dk1"/>
                </a:solidFill>
                <a:latin typeface="Open Sans"/>
                <a:ea typeface="Open Sans"/>
                <a:cs typeface="Open Sans"/>
                <a:sym typeface="Open Sans"/>
              </a:rPr>
              <a:t>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pic>
        <p:nvPicPr>
          <p:cNvPr id="264" name="Google Shape;264;p20"/>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268705" y="431196"/>
            <a:ext cx="4778629" cy="45671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Open Sans"/>
              <a:buNone/>
            </a:pPr>
            <a:r>
              <a:rPr lang="en-US" sz="3900">
                <a:solidFill>
                  <a:schemeClr val="dk1"/>
                </a:solidFill>
                <a:latin typeface="Open Sans"/>
                <a:ea typeface="Open Sans"/>
                <a:cs typeface="Open Sans"/>
                <a:sym typeface="Open Sans"/>
              </a:rPr>
              <a:t>Los 20 principales receptores de fondos de USAID en Colombia 2021 *</a:t>
            </a:r>
            <a:br>
              <a:rPr lang="en-US" sz="4000">
                <a:solidFill>
                  <a:schemeClr val="dk1"/>
                </a:solidFill>
                <a:latin typeface="Open Sans"/>
                <a:ea typeface="Open Sans"/>
                <a:cs typeface="Open Sans"/>
                <a:sym typeface="Open Sans"/>
              </a:rPr>
            </a:br>
            <a:r>
              <a:rPr lang="en-US" sz="1400" i="1">
                <a:solidFill>
                  <a:schemeClr val="dk1"/>
                </a:solidFill>
                <a:latin typeface="Open Sans"/>
                <a:ea typeface="Open Sans"/>
                <a:cs typeface="Open Sans"/>
                <a:sym typeface="Open Sans"/>
              </a:rPr>
              <a:t>Los 20 principales receptores acaparan el 92% de la financiación total de USAID Colombia en 2021</a:t>
            </a:r>
            <a:endParaRPr sz="1400">
              <a:solidFill>
                <a:schemeClr val="dk1"/>
              </a:solidFill>
              <a:latin typeface="Open Sans"/>
              <a:ea typeface="Open Sans"/>
              <a:cs typeface="Open Sans"/>
              <a:sym typeface="Open Sans"/>
            </a:endParaRPr>
          </a:p>
        </p:txBody>
      </p:sp>
      <p:graphicFrame>
        <p:nvGraphicFramePr>
          <p:cNvPr id="270" name="Google Shape;270;p21"/>
          <p:cNvGraphicFramePr/>
          <p:nvPr/>
        </p:nvGraphicFramePr>
        <p:xfrm>
          <a:off x="5462337" y="41151"/>
          <a:ext cx="6460950" cy="6766380"/>
        </p:xfrm>
        <a:graphic>
          <a:graphicData uri="http://schemas.openxmlformats.org/drawingml/2006/table">
            <a:tbl>
              <a:tblPr>
                <a:noFill/>
                <a:tableStyleId>{431DD4AE-DEE8-4C8E-9FBB-EED955A32516}</a:tableStyleId>
              </a:tblPr>
              <a:tblGrid>
                <a:gridCol w="3152100">
                  <a:extLst>
                    <a:ext uri="{9D8B030D-6E8A-4147-A177-3AD203B41FA5}">
                      <a16:colId xmlns:a16="http://schemas.microsoft.com/office/drawing/2014/main" val="20000"/>
                    </a:ext>
                  </a:extLst>
                </a:gridCol>
                <a:gridCol w="1190075">
                  <a:extLst>
                    <a:ext uri="{9D8B030D-6E8A-4147-A177-3AD203B41FA5}">
                      <a16:colId xmlns:a16="http://schemas.microsoft.com/office/drawing/2014/main" val="20001"/>
                    </a:ext>
                  </a:extLst>
                </a:gridCol>
                <a:gridCol w="1142625">
                  <a:extLst>
                    <a:ext uri="{9D8B030D-6E8A-4147-A177-3AD203B41FA5}">
                      <a16:colId xmlns:a16="http://schemas.microsoft.com/office/drawing/2014/main" val="20002"/>
                    </a:ext>
                  </a:extLst>
                </a:gridCol>
                <a:gridCol w="976150">
                  <a:extLst>
                    <a:ext uri="{9D8B030D-6E8A-4147-A177-3AD203B41FA5}">
                      <a16:colId xmlns:a16="http://schemas.microsoft.com/office/drawing/2014/main" val="20003"/>
                    </a:ext>
                  </a:extLst>
                </a:gridCol>
              </a:tblGrid>
              <a:tr h="599900">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Organización receptora (Colombia 2021)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chemeClr val="dk1"/>
                          </a:solidFill>
                          <a:latin typeface="Calibri"/>
                          <a:ea typeface="Calibri"/>
                          <a:cs typeface="Calibri"/>
                          <a:sym typeface="Calibri"/>
                        </a:rPr>
                        <a:t>Monto desembolsado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Sede principal de la organización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Tipo de entidad</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extLst>
                  <a:ext uri="{0D108BD9-81ED-4DB2-BD59-A6C34878D82A}">
                    <a16:rowId xmlns:a16="http://schemas.microsoft.com/office/drawing/2014/main" val="10000"/>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Programa Mundial de Alimentos de las Naciones Unidas (PMA)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$93,583,186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Italia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ARD,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$38,341,431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Chemonics International,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$35,596,368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Mercy Corps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$30,573,482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Organización Internacional para las Migraciones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$30,433,048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Management Systems International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$25,801,906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Action Against Hunger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$22,024,372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537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Agriculture Cooperative Development International/Volunteers in Overseas Cooperative Assistance (ACDI/VOCA)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$19,517,800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5537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USAID eliminó este campo de acuerdo con las excepciones descritas en la Ley de Transparencia y Rendición de Cuentas de la Ayuda Exterior de 2016.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$18,121,005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Fintrac,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$14,577,927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843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Gobierno de los EE. UU. - Agencia de los EE. UU. para el Desarrollo Internacional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$9,171,589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Development Alternatives,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$8,024,077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Americares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$7,130,660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3"/>
                  </a:ext>
                </a:extLst>
              </a:tr>
              <a:tr h="3843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Federación Internacional de Sociedades de la Cruz Roja y de la Media Luna Roja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$5,965,398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Freedom House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$3,886,586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5"/>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Panamericana para el Desarrollo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$3,110,904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3843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Agencia Adventista de Desarrollo y Ayuda (ADRA Somalia)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$2,880,821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7"/>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Solidarites International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$2,871,573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Francia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3843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Asociación Nacional De Afrocolombianos Desplazados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$2,750,000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9"/>
                  </a:ext>
                </a:extLst>
              </a:tr>
              <a:tr h="214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Visión Mundial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$2,109,792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271" name="Google Shape;271;p21"/>
          <p:cNvSpPr txBox="1"/>
          <p:nvPr/>
        </p:nvSpPr>
        <p:spPr>
          <a:xfrm>
            <a:off x="0" y="6150114"/>
            <a:ext cx="374611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b="1"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 </a:t>
            </a:r>
            <a:r>
              <a:rPr lang="en-US" sz="1000" i="1">
                <a:solidFill>
                  <a:schemeClr val="dk1"/>
                </a:solidFill>
                <a:latin typeface="Open Sans"/>
                <a:ea typeface="Open Sans"/>
                <a:cs typeface="Open Sans"/>
                <a:sym typeface="Open Sans"/>
              </a:rPr>
              <a:t>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pic>
        <p:nvPicPr>
          <p:cNvPr id="272" name="Google Shape;272;p21"/>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solidFill>
                  <a:schemeClr val="dk1"/>
                </a:solidFill>
                <a:latin typeface="Open Sans"/>
                <a:ea typeface="Open Sans"/>
                <a:cs typeface="Open Sans"/>
                <a:sym typeface="Open Sans"/>
              </a:rPr>
              <a:t>Beneficiarios colombianos de la financiación directa de USAID 2021*</a:t>
            </a:r>
            <a:endParaRPr/>
          </a:p>
        </p:txBody>
      </p:sp>
      <p:graphicFrame>
        <p:nvGraphicFramePr>
          <p:cNvPr id="278" name="Google Shape;278;p22"/>
          <p:cNvGraphicFramePr/>
          <p:nvPr/>
        </p:nvGraphicFramePr>
        <p:xfrm>
          <a:off x="4650935" y="242528"/>
          <a:ext cx="7121950" cy="6158720"/>
        </p:xfrm>
        <a:graphic>
          <a:graphicData uri="http://schemas.openxmlformats.org/drawingml/2006/table">
            <a:tbl>
              <a:tblPr firstRow="1" bandRow="1">
                <a:noFill/>
                <a:tableStyleId>{762FAA7C-1A85-48C5-84E7-D24C1BA951D8}</a:tableStyleId>
              </a:tblPr>
              <a:tblGrid>
                <a:gridCol w="3801425">
                  <a:extLst>
                    <a:ext uri="{9D8B030D-6E8A-4147-A177-3AD203B41FA5}">
                      <a16:colId xmlns:a16="http://schemas.microsoft.com/office/drawing/2014/main" val="20000"/>
                    </a:ext>
                  </a:extLst>
                </a:gridCol>
                <a:gridCol w="1049800">
                  <a:extLst>
                    <a:ext uri="{9D8B030D-6E8A-4147-A177-3AD203B41FA5}">
                      <a16:colId xmlns:a16="http://schemas.microsoft.com/office/drawing/2014/main" val="20001"/>
                    </a:ext>
                  </a:extLst>
                </a:gridCol>
                <a:gridCol w="1531700">
                  <a:extLst>
                    <a:ext uri="{9D8B030D-6E8A-4147-A177-3AD203B41FA5}">
                      <a16:colId xmlns:a16="http://schemas.microsoft.com/office/drawing/2014/main" val="20002"/>
                    </a:ext>
                  </a:extLst>
                </a:gridCol>
                <a:gridCol w="739025">
                  <a:extLst>
                    <a:ext uri="{9D8B030D-6E8A-4147-A177-3AD203B41FA5}">
                      <a16:colId xmlns:a16="http://schemas.microsoft.com/office/drawing/2014/main" val="20003"/>
                    </a:ext>
                  </a:extLst>
                </a:gridCol>
              </a:tblGrid>
              <a:tr h="627350">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Organización receptora (Colombia 2021)</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Monto desembolsado</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Sede principal de la organización</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Tipo de entidad</a:t>
                      </a:r>
                      <a:endParaRPr/>
                    </a:p>
                  </a:txBody>
                  <a:tcPr marL="9525" marR="9525" marT="9525" marB="0" anchor="ctr"/>
                </a:tc>
                <a:extLst>
                  <a:ext uri="{0D108BD9-81ED-4DB2-BD59-A6C34878D82A}">
                    <a16:rowId xmlns:a16="http://schemas.microsoft.com/office/drawing/2014/main" val="10000"/>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Associación Nacional De Afrocolombianos Desplazados </a:t>
                      </a:r>
                      <a:r>
                        <a:rPr lang="en-US" sz="1200">
                          <a:latin typeface="Calibri"/>
                          <a:ea typeface="Calibri"/>
                          <a:cs typeface="Calibri"/>
                          <a:sym typeface="Calibri"/>
                        </a:rPr>
                        <a:t>(&amp; Organización Nacional Indígena de Colombia, ONIC)</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$2,750,000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1"/>
                  </a:ext>
                </a:extLst>
              </a:tr>
              <a:tr h="3906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Consultoria para los Derechos Humanos y el Desplazamiento (CODHES)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$1,777,214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2"/>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Luker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$1,599,784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3"/>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Bancama [sic]</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$1,514,990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4"/>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Corporación Manos Visibles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$1,329,411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5"/>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Cooperativa Colanta Ltda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$757,859</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6"/>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Centro de Estudios Médicos Interculturales</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$659,490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7"/>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Carvajal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$639,740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8"/>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Jaime Arteaga &amp; Asociados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$619,450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9"/>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Arcangeles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$519,702</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0"/>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Patrimonio Natural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$504,628</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1"/>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Corporación Interactuar</a:t>
                      </a:r>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$477,824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2"/>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Consejo Comunitario Mayor de la Asociación Campesina Integral </a:t>
                      </a:r>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$450,000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3"/>
                  </a:ext>
                </a:extLst>
              </a:tr>
              <a:tr h="3906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Universidad de los Andes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$399,251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Academia</a:t>
                      </a:r>
                      <a:endParaRPr/>
                    </a:p>
                  </a:txBody>
                  <a:tcPr marL="9525" marR="9525" marT="9525" marB="0" anchor="ctr"/>
                </a:tc>
                <a:extLst>
                  <a:ext uri="{0D108BD9-81ED-4DB2-BD59-A6C34878D82A}">
                    <a16:rowId xmlns:a16="http://schemas.microsoft.com/office/drawing/2014/main" val="10014"/>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Federación Nacional de Comerciantes FENALCO Seccional</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$347,681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5"/>
                  </a:ext>
                </a:extLst>
              </a:tr>
              <a:tr h="3906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Barco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$336,121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6"/>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Fundación Ideas para la Paz</a:t>
                      </a:r>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$231,043</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7"/>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Asociación Probienestar de la Familia Colombiana Profamilia </a:t>
                      </a:r>
                      <a:endParaRPr sz="12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$123,901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8"/>
                  </a:ext>
                </a:extLst>
              </a:tr>
              <a:tr h="319900">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Fundación Pacifista</a:t>
                      </a:r>
                      <a:endParaRPr sz="12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$92,500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9"/>
                  </a:ext>
                </a:extLst>
              </a:tr>
              <a:tr h="219475">
                <a:tc>
                  <a:txBody>
                    <a:bodyPr/>
                    <a:lstStyle/>
                    <a:p>
                      <a:pPr marL="0" marR="0" lvl="0" indent="0" algn="l" rtl="0">
                        <a:spcBef>
                          <a:spcPts val="0"/>
                        </a:spcBef>
                        <a:spcAft>
                          <a:spcPts val="0"/>
                        </a:spcAft>
                        <a:buNone/>
                      </a:pPr>
                      <a:r>
                        <a:rPr lang="en-US" sz="1200" u="none" strike="noStrike" cap="none">
                          <a:latin typeface="Calibri"/>
                          <a:ea typeface="Calibri"/>
                          <a:cs typeface="Calibri"/>
                          <a:sym typeface="Calibri"/>
                        </a:rPr>
                        <a:t>Fundación Prolongar</a:t>
                      </a:r>
                      <a:endParaRPr sz="1200" b="0" i="0" u="none" strike="noStrike" cap="none">
                        <a:solidFill>
                          <a:srgbClr val="000000"/>
                        </a:solidFill>
                        <a:latin typeface="Calibri"/>
                        <a:ea typeface="Calibri"/>
                        <a:cs typeface="Calibri"/>
                        <a:sym typeface="Calibri"/>
                      </a:endParaRPr>
                    </a:p>
                  </a:txBody>
                  <a:tcPr marL="6350" marR="6350" marT="635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$32,557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20"/>
                  </a:ext>
                </a:extLst>
              </a:tr>
              <a:tr h="21947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Fondo para la Acción Ambiental y la Niñez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$12,300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21"/>
                  </a:ext>
                </a:extLst>
              </a:tr>
            </a:tbl>
          </a:graphicData>
        </a:graphic>
      </p:graphicFrame>
      <p:sp>
        <p:nvSpPr>
          <p:cNvPr id="279" name="Google Shape;279;p22"/>
          <p:cNvSpPr txBox="1"/>
          <p:nvPr/>
        </p:nvSpPr>
        <p:spPr>
          <a:xfrm>
            <a:off x="477981" y="4785631"/>
            <a:ext cx="35711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Las organizaciones con sede en Colombia recibieron el 3.7% de la financiación total de USAID Colombia en 2021</a:t>
            </a:r>
            <a:endParaRPr/>
          </a:p>
        </p:txBody>
      </p:sp>
      <p:sp>
        <p:nvSpPr>
          <p:cNvPr id="280" name="Google Shape;280;p22"/>
          <p:cNvSpPr txBox="1"/>
          <p:nvPr/>
        </p:nvSpPr>
        <p:spPr>
          <a:xfrm>
            <a:off x="0" y="6150114"/>
            <a:ext cx="375385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a:t>
            </a:r>
            <a:r>
              <a:rPr lang="en-US" sz="1000" b="1" i="1">
                <a:solidFill>
                  <a:schemeClr val="dk1"/>
                </a:solidFill>
                <a:latin typeface="Open Sans"/>
                <a:ea typeface="Open Sans"/>
                <a:cs typeface="Open Sans"/>
                <a:sym typeface="Open Sans"/>
              </a:rPr>
              <a:t>: </a:t>
            </a:r>
            <a:r>
              <a:rPr lang="en-US" sz="1000" i="1">
                <a:solidFill>
                  <a:schemeClr val="dk1"/>
                </a:solidFill>
                <a:latin typeface="Open Sans"/>
                <a:ea typeface="Open Sans"/>
                <a:cs typeface="Open Sans"/>
                <a:sym typeface="Open Sans"/>
              </a:rPr>
              <a:t>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pic>
        <p:nvPicPr>
          <p:cNvPr id="281" name="Google Shape;281;p22"/>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3"/>
          <p:cNvSpPr txBox="1">
            <a:spLocks noGrp="1"/>
          </p:cNvSpPr>
          <p:nvPr>
            <p:ph type="title"/>
          </p:nvPr>
        </p:nvSpPr>
        <p:spPr>
          <a:xfrm>
            <a:off x="413238" y="447524"/>
            <a:ext cx="4738270" cy="45671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Open Sans"/>
              <a:buNone/>
            </a:pPr>
            <a:r>
              <a:rPr lang="en-US" sz="4000">
                <a:solidFill>
                  <a:schemeClr val="dk1"/>
                </a:solidFill>
                <a:latin typeface="Open Sans"/>
                <a:ea typeface="Open Sans"/>
                <a:cs typeface="Open Sans"/>
                <a:sym typeface="Open Sans"/>
              </a:rPr>
              <a:t>Los 20 principales receptores de fondos de USAID en Colombia 2022*</a:t>
            </a:r>
            <a:br>
              <a:rPr lang="en-US" sz="4000">
                <a:solidFill>
                  <a:schemeClr val="dk1"/>
                </a:solidFill>
                <a:latin typeface="Open Sans"/>
                <a:ea typeface="Open Sans"/>
                <a:cs typeface="Open Sans"/>
                <a:sym typeface="Open Sans"/>
              </a:rPr>
            </a:br>
            <a:r>
              <a:rPr lang="en-US" sz="1400" i="1">
                <a:solidFill>
                  <a:schemeClr val="dk1"/>
                </a:solidFill>
                <a:latin typeface="Open Sans"/>
                <a:ea typeface="Open Sans"/>
                <a:cs typeface="Open Sans"/>
                <a:sym typeface="Open Sans"/>
              </a:rPr>
              <a:t>Los 20 principales receptores concentran el 91% de la financiación total de USAID Colombia en 2022</a:t>
            </a:r>
            <a:endParaRPr sz="1400">
              <a:solidFill>
                <a:schemeClr val="dk1"/>
              </a:solidFill>
              <a:latin typeface="Open Sans"/>
              <a:ea typeface="Open Sans"/>
              <a:cs typeface="Open Sans"/>
              <a:sym typeface="Open Sans"/>
            </a:endParaRPr>
          </a:p>
        </p:txBody>
      </p:sp>
      <p:graphicFrame>
        <p:nvGraphicFramePr>
          <p:cNvPr id="287" name="Google Shape;287;p23"/>
          <p:cNvGraphicFramePr/>
          <p:nvPr/>
        </p:nvGraphicFramePr>
        <p:xfrm>
          <a:off x="5536798" y="107343"/>
          <a:ext cx="6382450" cy="6758580"/>
        </p:xfrm>
        <a:graphic>
          <a:graphicData uri="http://schemas.openxmlformats.org/drawingml/2006/table">
            <a:tbl>
              <a:tblPr>
                <a:noFill/>
                <a:tableStyleId>{431DD4AE-DEE8-4C8E-9FBB-EED955A32516}</a:tableStyleId>
              </a:tblPr>
              <a:tblGrid>
                <a:gridCol w="2992425">
                  <a:extLst>
                    <a:ext uri="{9D8B030D-6E8A-4147-A177-3AD203B41FA5}">
                      <a16:colId xmlns:a16="http://schemas.microsoft.com/office/drawing/2014/main" val="20000"/>
                    </a:ext>
                  </a:extLst>
                </a:gridCol>
                <a:gridCol w="1209025">
                  <a:extLst>
                    <a:ext uri="{9D8B030D-6E8A-4147-A177-3AD203B41FA5}">
                      <a16:colId xmlns:a16="http://schemas.microsoft.com/office/drawing/2014/main" val="20001"/>
                    </a:ext>
                  </a:extLst>
                </a:gridCol>
                <a:gridCol w="1271900">
                  <a:extLst>
                    <a:ext uri="{9D8B030D-6E8A-4147-A177-3AD203B41FA5}">
                      <a16:colId xmlns:a16="http://schemas.microsoft.com/office/drawing/2014/main" val="20002"/>
                    </a:ext>
                  </a:extLst>
                </a:gridCol>
                <a:gridCol w="909100">
                  <a:extLst>
                    <a:ext uri="{9D8B030D-6E8A-4147-A177-3AD203B41FA5}">
                      <a16:colId xmlns:a16="http://schemas.microsoft.com/office/drawing/2014/main" val="20003"/>
                    </a:ext>
                  </a:extLst>
                </a:gridCol>
              </a:tblGrid>
              <a:tr h="615950">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Organización receptora (Colombia 2022)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chemeClr val="dk1"/>
                          </a:solidFill>
                          <a:latin typeface="Calibri"/>
                          <a:ea typeface="Calibri"/>
                          <a:cs typeface="Calibri"/>
                          <a:sym typeface="Calibri"/>
                        </a:rPr>
                        <a:t>Monto desembolsado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Sede principal de la organización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Tipo de entidad</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extLst>
                  <a:ext uri="{0D108BD9-81ED-4DB2-BD59-A6C34878D82A}">
                    <a16:rowId xmlns:a16="http://schemas.microsoft.com/office/drawing/2014/main" val="10000"/>
                  </a:ext>
                </a:extLst>
              </a:tr>
              <a:tr h="4265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Programa Mundial de Alimentos de las Naciones Unidas (PMA)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$86,822,801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Italia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ARD,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$42,572,421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Chemonics International,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$35,838,123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Mercy Corps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$31,822,301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Action Against Hunger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$24,950,168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615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Agriculture Cooperative Development International/Volunteers in Overseas Cooperative Assistance (ACDI/VOCA)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$17,748,901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Organización Internacional para las Migraciones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$16,074,787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Suiza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Agencia de la ONU</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Development Alternatives,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$14,971,308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Panamericana para el Desarrollo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$12,463,198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Management Systems International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$11,361,977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USAID eliminó este campo de acuerdo con las excepciones descritas en la Ley de Transparencia y Rendición de Cuentas de la Ayuda Exterior de 2016.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$10,033,246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Fintrac,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$9,061,100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Partners of the Americas,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$8,541,100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3"/>
                  </a:ext>
                </a:extLst>
              </a:tr>
              <a:tr h="4265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Gobierno de los EE. UU. - Agencia de los EE. UU. para el Desarrollo Internacional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$7,385,682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Programa Global</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Freedom House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$5,079,815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5"/>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Americares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$4,583,359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6"/>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Save the Children Federation, Inc.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$3,063,172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Reino Unido</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7"/>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FHI 360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$3,027,871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8"/>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Consejo Noruego para Refugiados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$2,999,999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Noruega</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19"/>
                  </a:ext>
                </a:extLst>
              </a:tr>
              <a:tr h="2371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Blumont Global Development </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$2,633,190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Estados Unidos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288" name="Google Shape;288;p23"/>
          <p:cNvSpPr txBox="1"/>
          <p:nvPr/>
        </p:nvSpPr>
        <p:spPr>
          <a:xfrm>
            <a:off x="0" y="6150114"/>
            <a:ext cx="378994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 </a:t>
            </a:r>
            <a:r>
              <a:rPr lang="en-US" sz="1000" i="1">
                <a:solidFill>
                  <a:schemeClr val="dk1"/>
                </a:solidFill>
                <a:latin typeface="Open Sans"/>
                <a:ea typeface="Open Sans"/>
                <a:cs typeface="Open Sans"/>
                <a:sym typeface="Open Sans"/>
              </a:rPr>
              <a:t>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pic>
        <p:nvPicPr>
          <p:cNvPr id="289" name="Google Shape;289;p23"/>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a:spLocks noGrp="1"/>
          </p:cNvSpPr>
          <p:nvPr>
            <p:ph type="title"/>
          </p:nvPr>
        </p:nvSpPr>
        <p:spPr>
          <a:xfrm>
            <a:off x="477981" y="1122363"/>
            <a:ext cx="4023360" cy="320413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solidFill>
                  <a:schemeClr val="dk1"/>
                </a:solidFill>
                <a:latin typeface="Open Sans"/>
                <a:ea typeface="Open Sans"/>
                <a:cs typeface="Open Sans"/>
                <a:sym typeface="Open Sans"/>
              </a:rPr>
              <a:t>Beneficiarios colombianos de la financiación directa de USAID 2022*</a:t>
            </a:r>
            <a:endParaRPr/>
          </a:p>
        </p:txBody>
      </p:sp>
      <p:graphicFrame>
        <p:nvGraphicFramePr>
          <p:cNvPr id="295" name="Google Shape;295;p24"/>
          <p:cNvGraphicFramePr/>
          <p:nvPr/>
        </p:nvGraphicFramePr>
        <p:xfrm>
          <a:off x="4856020" y="749694"/>
          <a:ext cx="6858000" cy="5473485"/>
        </p:xfrm>
        <a:graphic>
          <a:graphicData uri="http://schemas.openxmlformats.org/drawingml/2006/table">
            <a:tbl>
              <a:tblPr firstRow="1" bandRow="1">
                <a:noFill/>
                <a:tableStyleId>{762FAA7C-1A85-48C5-84E7-D24C1BA951D8}</a:tableStyleId>
              </a:tblPr>
              <a:tblGrid>
                <a:gridCol w="2764475">
                  <a:extLst>
                    <a:ext uri="{9D8B030D-6E8A-4147-A177-3AD203B41FA5}">
                      <a16:colId xmlns:a16="http://schemas.microsoft.com/office/drawing/2014/main" val="20000"/>
                    </a:ext>
                  </a:extLst>
                </a:gridCol>
                <a:gridCol w="1313800">
                  <a:extLst>
                    <a:ext uri="{9D8B030D-6E8A-4147-A177-3AD203B41FA5}">
                      <a16:colId xmlns:a16="http://schemas.microsoft.com/office/drawing/2014/main" val="20001"/>
                    </a:ext>
                  </a:extLst>
                </a:gridCol>
                <a:gridCol w="1800400">
                  <a:extLst>
                    <a:ext uri="{9D8B030D-6E8A-4147-A177-3AD203B41FA5}">
                      <a16:colId xmlns:a16="http://schemas.microsoft.com/office/drawing/2014/main" val="20002"/>
                    </a:ext>
                  </a:extLst>
                </a:gridCol>
                <a:gridCol w="979325">
                  <a:extLst>
                    <a:ext uri="{9D8B030D-6E8A-4147-A177-3AD203B41FA5}">
                      <a16:colId xmlns:a16="http://schemas.microsoft.com/office/drawing/2014/main" val="20003"/>
                    </a:ext>
                  </a:extLst>
                </a:gridCol>
              </a:tblGrid>
              <a:tr h="558200">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Organización receptora (Colombia 2022)</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Monto desembolsado</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Sede principal de la organización</a:t>
                      </a:r>
                      <a:endParaRPr/>
                    </a:p>
                  </a:txBody>
                  <a:tcPr marL="9525" marR="9525" marT="9525" marB="0" anchor="ctr"/>
                </a:tc>
                <a:tc>
                  <a:txBody>
                    <a:bodyPr/>
                    <a:lstStyle/>
                    <a:p>
                      <a:pPr marL="0" marR="0" lvl="0" indent="0" algn="ctr" rtl="0">
                        <a:spcBef>
                          <a:spcPts val="0"/>
                        </a:spcBef>
                        <a:spcAft>
                          <a:spcPts val="0"/>
                        </a:spcAft>
                        <a:buNone/>
                      </a:pPr>
                      <a:r>
                        <a:rPr lang="en-US" sz="1200" b="1" i="0" u="none" strike="noStrike" cap="none">
                          <a:solidFill>
                            <a:schemeClr val="lt1"/>
                          </a:solidFill>
                          <a:latin typeface="Calibri"/>
                          <a:ea typeface="Calibri"/>
                          <a:cs typeface="Calibri"/>
                          <a:sym typeface="Calibri"/>
                        </a:rPr>
                        <a:t>Tipo de entidad</a:t>
                      </a:r>
                      <a:endParaRPr/>
                    </a:p>
                  </a:txBody>
                  <a:tcPr marL="9525" marR="9525" marT="9525" marB="0" anchor="ctr"/>
                </a:tc>
                <a:extLst>
                  <a:ext uri="{0D108BD9-81ED-4DB2-BD59-A6C34878D82A}">
                    <a16:rowId xmlns:a16="http://schemas.microsoft.com/office/drawing/2014/main" val="10000"/>
                  </a:ext>
                </a:extLst>
              </a:tr>
              <a:tr h="4432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Consultoria para los Derechos Humanos y el Desplazamiento </a:t>
                      </a:r>
                      <a:r>
                        <a:rPr lang="en-US" sz="1200" b="0" i="0" u="none" strike="noStrike" cap="none">
                          <a:solidFill>
                            <a:schemeClr val="dk1"/>
                          </a:solidFill>
                          <a:latin typeface="Calibri"/>
                          <a:ea typeface="Calibri"/>
                          <a:cs typeface="Calibri"/>
                          <a:sym typeface="Calibri"/>
                        </a:rPr>
                        <a:t>(CODHES)</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$2,002,397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1"/>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Bancama [sic]</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$1,853,852</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2"/>
                  </a:ext>
                </a:extLst>
              </a:tr>
              <a:tr h="443250">
                <a:tc>
                  <a:txBody>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Associación Nacional De Afrocolombianos Desplazados (&amp; Organización Nacional Indígena de Colombia, ONIC)</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$1,199,997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3"/>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Luker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$1,083,764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4"/>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Cooperativa Colanta Ltda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$886,630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5"/>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Carvajal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$613,278</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6"/>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Corporación Manos Visibles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$578,552</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7"/>
                  </a:ext>
                </a:extLst>
              </a:tr>
              <a:tr h="3570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Corporación Interactuar</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$571,177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08"/>
                  </a:ext>
                </a:extLst>
              </a:tr>
              <a:tr h="4432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Ideas para la Paz</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$471,574</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09"/>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Arcangeles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$407,863</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0"/>
                  </a:ext>
                </a:extLst>
              </a:tr>
              <a:tr h="3786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Centro de Estudios Médicos Interculturales</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$279,427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1"/>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Jaime Arteaga &amp; Asociados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$266,281</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Privada</a:t>
                      </a:r>
                      <a:endParaRPr/>
                    </a:p>
                  </a:txBody>
                  <a:tcPr marL="9525" marR="9525" marT="9525" marB="0" anchor="ctr"/>
                </a:tc>
                <a:extLst>
                  <a:ext uri="{0D108BD9-81ED-4DB2-BD59-A6C34878D82A}">
                    <a16:rowId xmlns:a16="http://schemas.microsoft.com/office/drawing/2014/main" val="10012"/>
                  </a:ext>
                </a:extLst>
              </a:tr>
              <a:tr h="3510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Consejo Comunitario Mayor de la Asociación Campesina Integral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$231,717</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3"/>
                  </a:ext>
                </a:extLst>
              </a:tr>
              <a:tr h="2480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Fundacion Barco </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$73,800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4"/>
                  </a:ext>
                </a:extLst>
              </a:tr>
              <a:tr h="266950">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Fundación Capital Fundak Sucursal Colombiana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$50,000</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Colombia</a:t>
                      </a:r>
                      <a:endParaRPr/>
                    </a:p>
                  </a:txBody>
                  <a:tcPr marL="9525" marR="9525" marT="9525"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ONG</a:t>
                      </a:r>
                      <a:endParaRPr/>
                    </a:p>
                  </a:txBody>
                  <a:tcPr marL="9525" marR="9525" marT="9525" marB="0" anchor="ctr"/>
                </a:tc>
                <a:extLst>
                  <a:ext uri="{0D108BD9-81ED-4DB2-BD59-A6C34878D82A}">
                    <a16:rowId xmlns:a16="http://schemas.microsoft.com/office/drawing/2014/main" val="10015"/>
                  </a:ext>
                </a:extLst>
              </a:tr>
            </a:tbl>
          </a:graphicData>
        </a:graphic>
      </p:graphicFrame>
      <p:sp>
        <p:nvSpPr>
          <p:cNvPr id="296" name="Google Shape;296;p24"/>
          <p:cNvSpPr txBox="1"/>
          <p:nvPr/>
        </p:nvSpPr>
        <p:spPr>
          <a:xfrm>
            <a:off x="477981" y="4785631"/>
            <a:ext cx="362446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Las organizaciones colombianas recibieron el 2.8% de la financiación total de USAID Colombia en 2022</a:t>
            </a:r>
            <a:endParaRPr sz="1800">
              <a:solidFill>
                <a:schemeClr val="dk1"/>
              </a:solidFill>
              <a:latin typeface="Open Sans"/>
              <a:ea typeface="Open Sans"/>
              <a:cs typeface="Open Sans"/>
              <a:sym typeface="Open Sans"/>
            </a:endParaRPr>
          </a:p>
        </p:txBody>
      </p:sp>
      <p:sp>
        <p:nvSpPr>
          <p:cNvPr id="297" name="Google Shape;297;p24"/>
          <p:cNvSpPr txBox="1"/>
          <p:nvPr/>
        </p:nvSpPr>
        <p:spPr>
          <a:xfrm>
            <a:off x="1" y="6150114"/>
            <a:ext cx="383807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Fuente</a:t>
            </a:r>
            <a:r>
              <a:rPr lang="en-US" sz="1000">
                <a:solidFill>
                  <a:schemeClr val="dk1"/>
                </a:solidFill>
                <a:latin typeface="Open Sans"/>
                <a:ea typeface="Open Sans"/>
                <a:cs typeface="Open Sans"/>
                <a:sym typeface="Open Sans"/>
              </a:rPr>
              <a:t>: </a:t>
            </a:r>
            <a:r>
              <a:rPr lang="en-US"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https://countrydata.iatistandard.org/#access-data-files</a:t>
            </a:r>
            <a:endParaRPr sz="10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000" b="1" i="1">
                <a:solidFill>
                  <a:schemeClr val="dk1"/>
                </a:solidFill>
                <a:latin typeface="Open Sans"/>
                <a:ea typeface="Open Sans"/>
                <a:cs typeface="Open Sans"/>
                <a:sym typeface="Open Sans"/>
              </a:rPr>
              <a:t>*</a:t>
            </a:r>
            <a:r>
              <a:rPr lang="en-US" sz="1000" b="1">
                <a:solidFill>
                  <a:schemeClr val="dk1"/>
                </a:solidFill>
                <a:latin typeface="Open Sans"/>
                <a:ea typeface="Open Sans"/>
                <a:cs typeface="Open Sans"/>
                <a:sym typeface="Open Sans"/>
              </a:rPr>
              <a:t>Nota</a:t>
            </a:r>
            <a:r>
              <a:rPr lang="en-US" sz="1000" i="1">
                <a:solidFill>
                  <a:schemeClr val="dk1"/>
                </a:solidFill>
                <a:latin typeface="Open Sans"/>
                <a:ea typeface="Open Sans"/>
                <a:cs typeface="Open Sans"/>
                <a:sym typeface="Open Sans"/>
              </a:rPr>
              <a:t>: Datos presentados según el método PWYF</a:t>
            </a:r>
            <a:endParaRPr/>
          </a:p>
          <a:p>
            <a:pPr marL="0" marR="0" lvl="0" indent="0" algn="l" rtl="0">
              <a:spcBef>
                <a:spcPts val="0"/>
              </a:spcBef>
              <a:spcAft>
                <a:spcPts val="0"/>
              </a:spcAft>
              <a:buNone/>
            </a:pPr>
            <a:r>
              <a:rPr lang="en-US" sz="1000" i="1">
                <a:solidFill>
                  <a:schemeClr val="dk1"/>
                </a:solidFill>
                <a:latin typeface="Open Sans"/>
                <a:ea typeface="Open Sans"/>
                <a:cs typeface="Open Sans"/>
                <a:sym typeface="Open Sans"/>
              </a:rPr>
              <a:t>El tipo de entidad incluye: privada, académica, agencia de la ONU, ONG, sector público, multilateral, programa global</a:t>
            </a:r>
            <a:endParaRPr/>
          </a:p>
        </p:txBody>
      </p:sp>
      <p:pic>
        <p:nvPicPr>
          <p:cNvPr id="298" name="Google Shape;298;p24"/>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title"/>
          </p:nvPr>
        </p:nvSpPr>
        <p:spPr>
          <a:xfrm>
            <a:off x="1021912" y="767381"/>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300"/>
              <a:buFont typeface="Open Sans"/>
              <a:buNone/>
            </a:pPr>
            <a:r>
              <a:rPr lang="en-US" sz="3300" i="0">
                <a:solidFill>
                  <a:srgbClr val="036C9E"/>
                </a:solidFill>
              </a:rPr>
              <a:t>Resultados: Análisis del gobierno abierto</a:t>
            </a:r>
            <a:endParaRPr sz="3300">
              <a:solidFill>
                <a:srgbClr val="036C9E"/>
              </a:solidFill>
              <a:latin typeface="Open Sans"/>
              <a:ea typeface="Open Sans"/>
              <a:cs typeface="Open Sans"/>
              <a:sym typeface="Open Sans"/>
            </a:endParaRPr>
          </a:p>
        </p:txBody>
      </p:sp>
      <p:sp>
        <p:nvSpPr>
          <p:cNvPr id="304" name="Google Shape;304;p25"/>
          <p:cNvSpPr txBox="1"/>
          <p:nvPr/>
        </p:nvSpPr>
        <p:spPr>
          <a:xfrm>
            <a:off x="550401" y="1647802"/>
            <a:ext cx="10830300" cy="4580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6494D"/>
              </a:buClr>
              <a:buSzPts val="2300"/>
              <a:buFont typeface="Arial"/>
              <a:buChar char="•"/>
            </a:pPr>
            <a:r>
              <a:rPr lang="en-US" sz="2300" u="sng">
                <a:solidFill>
                  <a:srgbClr val="36494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ForeignAssistance.gov</a:t>
            </a:r>
            <a:r>
              <a:rPr lang="en-US" sz="2300">
                <a:solidFill>
                  <a:srgbClr val="36494D"/>
                </a:solidFill>
                <a:latin typeface="Open Sans"/>
                <a:ea typeface="Open Sans"/>
                <a:cs typeface="Open Sans"/>
                <a:sym typeface="Open Sans"/>
              </a:rPr>
              <a:t> y el sitio web de </a:t>
            </a:r>
            <a:r>
              <a:rPr lang="en-US" sz="2300" u="sng">
                <a:solidFill>
                  <a:srgbClr val="0070C0"/>
                </a:solidFill>
                <a:latin typeface="Open Sans"/>
                <a:ea typeface="Open Sans"/>
                <a:cs typeface="Open Sans"/>
                <a:sym typeface="Open Sans"/>
              </a:rPr>
              <a:t>USAID </a:t>
            </a:r>
            <a:r>
              <a:rPr lang="en-US" sz="2300" u="sng">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Colombia</a:t>
            </a:r>
            <a:r>
              <a:rPr lang="en-US" sz="2300">
                <a:solidFill>
                  <a:srgbClr val="0070C0"/>
                </a:solidFill>
                <a:latin typeface="Open Sans"/>
                <a:ea typeface="Open Sans"/>
                <a:cs typeface="Open Sans"/>
                <a:sym typeface="Open Sans"/>
              </a:rPr>
              <a:t> </a:t>
            </a:r>
            <a:r>
              <a:rPr lang="en-US" sz="2300">
                <a:solidFill>
                  <a:srgbClr val="36494D"/>
                </a:solidFill>
                <a:latin typeface="Open Sans"/>
                <a:ea typeface="Open Sans"/>
                <a:cs typeface="Open Sans"/>
                <a:sym typeface="Open Sans"/>
              </a:rPr>
              <a:t>ofrecen información sobre los proyectos y los socios que los ejecutan</a:t>
            </a:r>
            <a:endParaRPr/>
          </a:p>
          <a:p>
            <a:pPr marL="342900" marR="0" lvl="0" indent="-342900" algn="l" rtl="0">
              <a:spcBef>
                <a:spcPts val="0"/>
              </a:spcBef>
              <a:spcAft>
                <a:spcPts val="0"/>
              </a:spcAft>
              <a:buClr>
                <a:srgbClr val="36494D"/>
              </a:buClr>
              <a:buSzPts val="2300"/>
              <a:buFont typeface="Arial"/>
              <a:buChar char="•"/>
            </a:pPr>
            <a:r>
              <a:rPr lang="en-US" sz="2300" b="1">
                <a:solidFill>
                  <a:srgbClr val="36494D"/>
                </a:solidFill>
                <a:latin typeface="Open Sans"/>
                <a:ea typeface="Open Sans"/>
                <a:cs typeface="Open Sans"/>
                <a:sym typeface="Open Sans"/>
              </a:rPr>
              <a:t>Los datos públicos de los proyectos suelen ser parciales o incompletos, </a:t>
            </a:r>
            <a:r>
              <a:rPr lang="en-US" sz="2300">
                <a:solidFill>
                  <a:srgbClr val="36494D"/>
                </a:solidFill>
                <a:latin typeface="Open Sans"/>
                <a:ea typeface="Open Sans"/>
                <a:cs typeface="Open Sans"/>
                <a:sym typeface="Open Sans"/>
              </a:rPr>
              <a:t>por lo que es necesario navegar por diferentes sitios para formarse una imagen más completa</a:t>
            </a:r>
            <a:endParaRPr sz="2300" b="1">
              <a:solidFill>
                <a:srgbClr val="36494D"/>
              </a:solidFill>
              <a:latin typeface="Open Sans"/>
              <a:ea typeface="Open Sans"/>
              <a:cs typeface="Open Sans"/>
              <a:sym typeface="Open Sans"/>
            </a:endParaRPr>
          </a:p>
          <a:p>
            <a:pPr marL="342900" marR="0" lvl="0" indent="-342900" algn="l" rtl="0">
              <a:spcBef>
                <a:spcPts val="0"/>
              </a:spcBef>
              <a:spcAft>
                <a:spcPts val="0"/>
              </a:spcAft>
              <a:buClr>
                <a:srgbClr val="36494D"/>
              </a:buClr>
              <a:buSzPts val="2300"/>
              <a:buFont typeface="Arial"/>
              <a:buChar char="•"/>
            </a:pPr>
            <a:r>
              <a:rPr lang="en-US" sz="2300">
                <a:solidFill>
                  <a:srgbClr val="36494D"/>
                </a:solidFill>
                <a:latin typeface="Open Sans"/>
                <a:ea typeface="Open Sans"/>
                <a:cs typeface="Open Sans"/>
                <a:sym typeface="Open Sans"/>
              </a:rPr>
              <a:t>Los datos de subvención de proyectos están disponibles en </a:t>
            </a:r>
            <a:r>
              <a:rPr lang="en-US" sz="2300" u="sng">
                <a:solidFill>
                  <a:srgbClr val="36494D"/>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USASpending.gov</a:t>
            </a:r>
            <a:r>
              <a:rPr lang="en-US" sz="2300">
                <a:solidFill>
                  <a:srgbClr val="36494D"/>
                </a:solidFill>
                <a:latin typeface="Open Sans"/>
                <a:ea typeface="Open Sans"/>
                <a:cs typeface="Open Sans"/>
                <a:sym typeface="Open Sans"/>
              </a:rPr>
              <a:t> (aunque incompletos) </a:t>
            </a:r>
            <a:endParaRPr/>
          </a:p>
          <a:p>
            <a:pPr marL="342900" marR="0" lvl="0" indent="-342900" algn="l" rtl="0">
              <a:spcBef>
                <a:spcPts val="0"/>
              </a:spcBef>
              <a:spcAft>
                <a:spcPts val="0"/>
              </a:spcAft>
              <a:buClr>
                <a:srgbClr val="36494D"/>
              </a:buClr>
              <a:buSzPts val="2300"/>
              <a:buFont typeface="Arial"/>
              <a:buChar char="•"/>
            </a:pPr>
            <a:r>
              <a:rPr lang="en-US" sz="2300">
                <a:solidFill>
                  <a:srgbClr val="36494D"/>
                </a:solidFill>
                <a:latin typeface="Open Sans"/>
                <a:ea typeface="Open Sans"/>
                <a:cs typeface="Open Sans"/>
                <a:sym typeface="Open Sans"/>
              </a:rPr>
              <a:t>Los gastos generales de los proyectos no son públicos y siguen siendo información reservada</a:t>
            </a:r>
            <a:endParaRPr/>
          </a:p>
          <a:p>
            <a:pPr marL="342900" marR="0" lvl="0" indent="-342900" algn="l" rtl="0">
              <a:spcBef>
                <a:spcPts val="0"/>
              </a:spcBef>
              <a:spcAft>
                <a:spcPts val="0"/>
              </a:spcAft>
              <a:buClr>
                <a:srgbClr val="36494D"/>
              </a:buClr>
              <a:buSzPts val="2300"/>
              <a:buFont typeface="Arial"/>
              <a:buChar char="•"/>
            </a:pPr>
            <a:r>
              <a:rPr lang="en-US" sz="2300">
                <a:solidFill>
                  <a:srgbClr val="36494D"/>
                </a:solidFill>
                <a:latin typeface="Open Sans"/>
                <a:ea typeface="Open Sans"/>
                <a:cs typeface="Open Sans"/>
                <a:sym typeface="Open Sans"/>
              </a:rPr>
              <a:t>Las descripciones de programas y estrategias de USAID Colombia no van acompañadas de datos presupuestarios que indiquen el peso relativo de las prioridades</a:t>
            </a:r>
            <a:endParaRPr/>
          </a:p>
        </p:txBody>
      </p:sp>
      <p:pic>
        <p:nvPicPr>
          <p:cNvPr id="305" name="Google Shape;305;p25"/>
          <p:cNvPicPr preferRelativeResize="0"/>
          <p:nvPr/>
        </p:nvPicPr>
        <p:blipFill rotWithShape="1">
          <a:blip r:embed="rId6">
            <a:alphaModFix/>
          </a:blip>
          <a:srcRect/>
          <a:stretch/>
        </p:blipFill>
        <p:spPr>
          <a:xfrm>
            <a:off x="262602" y="740107"/>
            <a:ext cx="575598" cy="575598"/>
          </a:xfrm>
          <a:prstGeom prst="rect">
            <a:avLst/>
          </a:prstGeom>
          <a:noFill/>
          <a:ln>
            <a:noFill/>
          </a:ln>
        </p:spPr>
      </p:pic>
      <p:pic>
        <p:nvPicPr>
          <p:cNvPr id="306" name="Google Shape;306;p25"/>
          <p:cNvPicPr preferRelativeResize="0"/>
          <p:nvPr/>
        </p:nvPicPr>
        <p:blipFill>
          <a:blip r:embed="rId7">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1021912" y="767381"/>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800"/>
              <a:buFont typeface="Open Sans"/>
              <a:buNone/>
            </a:pPr>
            <a:r>
              <a:rPr lang="en-US" sz="2800" i="0">
                <a:solidFill>
                  <a:srgbClr val="036C9E"/>
                </a:solidFill>
              </a:rPr>
              <a:t>Financiación de la ayuda exterior estadounidense: Fuentes de datos</a:t>
            </a:r>
            <a:endParaRPr sz="2800">
              <a:solidFill>
                <a:srgbClr val="036C9E"/>
              </a:solidFill>
              <a:latin typeface="Open Sans"/>
              <a:ea typeface="Open Sans"/>
              <a:cs typeface="Open Sans"/>
              <a:sym typeface="Open Sans"/>
            </a:endParaRPr>
          </a:p>
        </p:txBody>
      </p:sp>
      <p:sp>
        <p:nvSpPr>
          <p:cNvPr id="312" name="Google Shape;312;p26"/>
          <p:cNvSpPr txBox="1"/>
          <p:nvPr/>
        </p:nvSpPr>
        <p:spPr>
          <a:xfrm>
            <a:off x="526452" y="1360732"/>
            <a:ext cx="11139095" cy="47771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36494D"/>
                </a:solidFill>
                <a:latin typeface="Open Sans"/>
                <a:ea typeface="Open Sans"/>
                <a:cs typeface="Open Sans"/>
                <a:sym typeface="Open Sans"/>
              </a:rPr>
              <a:t>Para formarse una imagen más completa de la financiación de la Ayuda Exterior de EE.UU. para un proyecto determinado, las partes interesadas deben triangular entre:</a:t>
            </a:r>
            <a:endParaRPr sz="2200">
              <a:solidFill>
                <a:srgbClr val="36494D"/>
              </a:solidFill>
              <a:latin typeface="Open Sans"/>
              <a:ea typeface="Open Sans"/>
              <a:cs typeface="Open Sans"/>
              <a:sym typeface="Open Sans"/>
            </a:endParaRPr>
          </a:p>
          <a:p>
            <a:pPr marL="342900" marR="0" lvl="0" indent="-342900" algn="l" rtl="0">
              <a:spcBef>
                <a:spcPts val="0"/>
              </a:spcBef>
              <a:spcAft>
                <a:spcPts val="0"/>
              </a:spcAft>
              <a:buClr>
                <a:srgbClr val="36494D"/>
              </a:buClr>
              <a:buSzPts val="2200"/>
              <a:buFont typeface="Arial"/>
              <a:buChar char="•"/>
            </a:pPr>
            <a:r>
              <a:rPr lang="en-US" sz="2200">
                <a:solidFill>
                  <a:srgbClr val="36494D"/>
                </a:solidFill>
                <a:latin typeface="Open Sans"/>
                <a:ea typeface="Open Sans"/>
                <a:cs typeface="Open Sans"/>
                <a:sym typeface="Open Sans"/>
              </a:rPr>
              <a:t>El sitio de USAID </a:t>
            </a:r>
            <a:r>
              <a:rPr lang="en-US" sz="2200" u="sng">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específico de cada país</a:t>
            </a:r>
            <a:r>
              <a:rPr lang="en-US" sz="2200">
                <a:solidFill>
                  <a:srgbClr val="0070C0"/>
                </a:solidFill>
                <a:latin typeface="Open Sans"/>
                <a:ea typeface="Open Sans"/>
                <a:cs typeface="Open Sans"/>
                <a:sym typeface="Open Sans"/>
              </a:rPr>
              <a:t> </a:t>
            </a:r>
            <a:r>
              <a:rPr lang="en-US" sz="2200">
                <a:solidFill>
                  <a:srgbClr val="36494D"/>
                </a:solidFill>
                <a:latin typeface="Open Sans"/>
                <a:ea typeface="Open Sans"/>
                <a:cs typeface="Open Sans"/>
                <a:sym typeface="Open Sans"/>
              </a:rPr>
              <a:t>para obtener información </a:t>
            </a:r>
            <a:r>
              <a:rPr lang="en-US" sz="2200" i="1">
                <a:solidFill>
                  <a:srgbClr val="36494D"/>
                </a:solidFill>
                <a:latin typeface="Open Sans"/>
                <a:ea typeface="Open Sans"/>
                <a:cs typeface="Open Sans"/>
                <a:sym typeface="Open Sans"/>
              </a:rPr>
              <a:t>descriptiva</a:t>
            </a:r>
            <a:r>
              <a:rPr lang="en-US" sz="2200">
                <a:solidFill>
                  <a:srgbClr val="36494D"/>
                </a:solidFill>
                <a:latin typeface="Open Sans"/>
                <a:ea typeface="Open Sans"/>
                <a:cs typeface="Open Sans"/>
                <a:sym typeface="Open Sans"/>
              </a:rPr>
              <a:t> del proyecto y la estrategia del país</a:t>
            </a:r>
            <a:endParaRPr/>
          </a:p>
          <a:p>
            <a:pPr marL="342900" marR="0" lvl="0" indent="-342900" algn="l" rtl="0">
              <a:spcBef>
                <a:spcPts val="0"/>
              </a:spcBef>
              <a:spcAft>
                <a:spcPts val="0"/>
              </a:spcAft>
              <a:buClr>
                <a:srgbClr val="36494D"/>
              </a:buClr>
              <a:buSzPts val="2200"/>
              <a:buFont typeface="Arial"/>
              <a:buChar char="•"/>
            </a:pPr>
            <a:r>
              <a:rPr lang="en-US" sz="2200" u="sng">
                <a:solidFill>
                  <a:srgbClr val="36494D"/>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ForeignAssistance.gov</a:t>
            </a:r>
            <a:r>
              <a:rPr lang="en-US" sz="2200">
                <a:solidFill>
                  <a:srgbClr val="36494D"/>
                </a:solidFill>
                <a:latin typeface="Open Sans"/>
                <a:ea typeface="Open Sans"/>
                <a:cs typeface="Open Sans"/>
                <a:sym typeface="Open Sans"/>
              </a:rPr>
              <a:t> para obtener información coherente sobre organismos de gestión y financiación, contratistas de proyectos, importes totales de financiación y distribución sectorial</a:t>
            </a:r>
            <a:endParaRPr/>
          </a:p>
          <a:p>
            <a:pPr marL="800100" marR="0" lvl="1" indent="-342900" algn="l" rtl="0">
              <a:spcBef>
                <a:spcPts val="0"/>
              </a:spcBef>
              <a:spcAft>
                <a:spcPts val="0"/>
              </a:spcAft>
              <a:buClr>
                <a:srgbClr val="36494D"/>
              </a:buClr>
              <a:buSzPts val="2200"/>
              <a:buFont typeface="Courier New"/>
              <a:buChar char="o"/>
            </a:pPr>
            <a:r>
              <a:rPr lang="en-US" sz="2200" b="0" i="0" u="none" strike="noStrike" cap="none">
                <a:solidFill>
                  <a:srgbClr val="36494D"/>
                </a:solidFill>
                <a:latin typeface="Open Sans"/>
                <a:ea typeface="Open Sans"/>
                <a:cs typeface="Open Sans"/>
                <a:sym typeface="Open Sans"/>
              </a:rPr>
              <a:t>El Departamento de Defensa no ha comunicado datos sobre Colombia a ForeignAssistance.gov desde el ejercicio fiscal 2021</a:t>
            </a:r>
            <a:endParaRPr/>
          </a:p>
          <a:p>
            <a:pPr marL="342900" marR="0" lvl="0" indent="-342900" algn="l" rtl="0">
              <a:spcBef>
                <a:spcPts val="0"/>
              </a:spcBef>
              <a:spcAft>
                <a:spcPts val="0"/>
              </a:spcAft>
              <a:buClr>
                <a:srgbClr val="36494D"/>
              </a:buClr>
              <a:buSzPts val="2200"/>
              <a:buFont typeface="Arial"/>
              <a:buChar char="•"/>
            </a:pPr>
            <a:r>
              <a:rPr lang="en-US" sz="2200" u="sng">
                <a:solidFill>
                  <a:srgbClr val="36494D"/>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USASpending.gov</a:t>
            </a:r>
            <a:r>
              <a:rPr lang="en-US" sz="2200">
                <a:solidFill>
                  <a:srgbClr val="36494D"/>
                </a:solidFill>
                <a:latin typeface="Open Sans"/>
                <a:ea typeface="Open Sans"/>
                <a:cs typeface="Open Sans"/>
                <a:sym typeface="Open Sans"/>
              </a:rPr>
              <a:t> para información sobre </a:t>
            </a:r>
            <a:r>
              <a:rPr lang="en-US" sz="2200" i="1">
                <a:solidFill>
                  <a:srgbClr val="36494D"/>
                </a:solidFill>
                <a:latin typeface="Open Sans"/>
                <a:ea typeface="Open Sans"/>
                <a:cs typeface="Open Sans"/>
                <a:sym typeface="Open Sans"/>
              </a:rPr>
              <a:t>sub-contratos</a:t>
            </a:r>
            <a:r>
              <a:rPr lang="en-US" sz="2200">
                <a:solidFill>
                  <a:srgbClr val="36494D"/>
                </a:solidFill>
                <a:latin typeface="Open Sans"/>
                <a:ea typeface="Open Sans"/>
                <a:cs typeface="Open Sans"/>
                <a:sym typeface="Open Sans"/>
              </a:rPr>
              <a:t>.</a:t>
            </a:r>
            <a:endParaRPr sz="2200" i="1">
              <a:solidFill>
                <a:srgbClr val="36494D"/>
              </a:solidFill>
              <a:latin typeface="Open Sans"/>
              <a:ea typeface="Open Sans"/>
              <a:cs typeface="Open Sans"/>
              <a:sym typeface="Open Sans"/>
            </a:endParaRPr>
          </a:p>
          <a:p>
            <a:pPr marL="342900" marR="0" lvl="0" indent="-342900" algn="l" rtl="0">
              <a:spcBef>
                <a:spcPts val="0"/>
              </a:spcBef>
              <a:spcAft>
                <a:spcPts val="0"/>
              </a:spcAft>
              <a:buClr>
                <a:srgbClr val="36494D"/>
              </a:buClr>
              <a:buSzPts val="2200"/>
              <a:buFont typeface="Arial"/>
              <a:buChar char="•"/>
            </a:pPr>
            <a:r>
              <a:rPr lang="en-US" sz="2200" u="sng">
                <a:solidFill>
                  <a:srgbClr val="36494D"/>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USAID Evaluations Dashboard</a:t>
            </a:r>
            <a:r>
              <a:rPr lang="en-US" sz="2200">
                <a:solidFill>
                  <a:srgbClr val="36494D"/>
                </a:solidFill>
                <a:latin typeface="Open Sans"/>
                <a:ea typeface="Open Sans"/>
                <a:cs typeface="Open Sans"/>
                <a:sym typeface="Open Sans"/>
              </a:rPr>
              <a:t> es una interfaz desarrollada recientemente para facilitar la búsqueda de informes de proyectos</a:t>
            </a:r>
            <a:endParaRPr/>
          </a:p>
          <a:p>
            <a:pPr marL="342900" marR="0" lvl="0" indent="-342900" algn="l" rtl="0">
              <a:spcBef>
                <a:spcPts val="0"/>
              </a:spcBef>
              <a:spcAft>
                <a:spcPts val="0"/>
              </a:spcAft>
              <a:buClr>
                <a:srgbClr val="36494D"/>
              </a:buClr>
              <a:buSzPts val="2200"/>
              <a:buFont typeface="Arial"/>
              <a:buChar char="•"/>
            </a:pPr>
            <a:r>
              <a:rPr lang="en-US" sz="2200" u="sng">
                <a:solidFill>
                  <a:srgbClr val="36494D"/>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USAID Development Experience Clearinghouse</a:t>
            </a:r>
            <a:r>
              <a:rPr lang="en-US" sz="2200">
                <a:solidFill>
                  <a:srgbClr val="36494D"/>
                </a:solidFill>
                <a:latin typeface="Open Sans"/>
                <a:ea typeface="Open Sans"/>
                <a:cs typeface="Open Sans"/>
                <a:sym typeface="Open Sans"/>
              </a:rPr>
              <a:t> es el sitio heredado para los informes de USAID</a:t>
            </a:r>
            <a:endParaRPr/>
          </a:p>
        </p:txBody>
      </p:sp>
      <p:pic>
        <p:nvPicPr>
          <p:cNvPr id="313" name="Google Shape;313;p26"/>
          <p:cNvPicPr preferRelativeResize="0"/>
          <p:nvPr/>
        </p:nvPicPr>
        <p:blipFill rotWithShape="1">
          <a:blip r:embed="rId8">
            <a:alphaModFix/>
          </a:blip>
          <a:srcRect/>
          <a:stretch/>
        </p:blipFill>
        <p:spPr>
          <a:xfrm>
            <a:off x="262602" y="740107"/>
            <a:ext cx="575598" cy="575598"/>
          </a:xfrm>
          <a:prstGeom prst="rect">
            <a:avLst/>
          </a:prstGeom>
          <a:noFill/>
          <a:ln>
            <a:noFill/>
          </a:ln>
        </p:spPr>
      </p:pic>
      <p:pic>
        <p:nvPicPr>
          <p:cNvPr id="314" name="Google Shape;314;p26"/>
          <p:cNvPicPr preferRelativeResize="0"/>
          <p:nvPr/>
        </p:nvPicPr>
        <p:blipFill>
          <a:blip r:embed="rId9">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7"/>
          <p:cNvSpPr txBox="1">
            <a:spLocks noGrp="1"/>
          </p:cNvSpPr>
          <p:nvPr>
            <p:ph type="title"/>
          </p:nvPr>
        </p:nvSpPr>
        <p:spPr>
          <a:xfrm>
            <a:off x="1021912" y="767381"/>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800"/>
              <a:buFont typeface="Open Sans"/>
              <a:buNone/>
            </a:pPr>
            <a:r>
              <a:rPr lang="en-US" sz="2800" i="0">
                <a:solidFill>
                  <a:srgbClr val="036C9E"/>
                </a:solidFill>
              </a:rPr>
              <a:t>Financiación de la ayuda exterior estadounidense: Socios ejecutores</a:t>
            </a:r>
            <a:endParaRPr sz="2800">
              <a:solidFill>
                <a:srgbClr val="036C9E"/>
              </a:solidFill>
              <a:latin typeface="Open Sans"/>
              <a:ea typeface="Open Sans"/>
              <a:cs typeface="Open Sans"/>
              <a:sym typeface="Open Sans"/>
            </a:endParaRPr>
          </a:p>
        </p:txBody>
      </p:sp>
      <p:sp>
        <p:nvSpPr>
          <p:cNvPr id="320" name="Google Shape;320;p27"/>
          <p:cNvSpPr txBox="1"/>
          <p:nvPr/>
        </p:nvSpPr>
        <p:spPr>
          <a:xfrm>
            <a:off x="262602" y="1554043"/>
            <a:ext cx="11666700" cy="4539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6494D"/>
              </a:buClr>
              <a:buSzPct val="120000"/>
              <a:buFont typeface="Arial"/>
              <a:buChar char="•"/>
            </a:pPr>
            <a:r>
              <a:rPr lang="es-ES_tradnl" sz="1700" b="1" dirty="0">
                <a:solidFill>
                  <a:srgbClr val="36494D"/>
                </a:solidFill>
                <a:latin typeface="Open Sans"/>
                <a:ea typeface="Open Sans"/>
                <a:cs typeface="Open Sans"/>
                <a:sym typeface="Open Sans"/>
              </a:rPr>
              <a:t>Las fuentes de datos oficiales no proporcionan información coherente sobre la asignación de los fondos de los socios ejecutores </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Los datos de obligaciones y desembolsos de </a:t>
            </a:r>
            <a:r>
              <a:rPr lang="es-ES_tradnl" sz="1500" b="0" i="0" u="none" strike="noStrike" cap="none" dirty="0" err="1">
                <a:solidFill>
                  <a:srgbClr val="36494D"/>
                </a:solidFill>
                <a:latin typeface="Open Sans"/>
                <a:ea typeface="Open Sans"/>
                <a:cs typeface="Open Sans"/>
                <a:sym typeface="Open Sans"/>
              </a:rPr>
              <a:t>Foreignassistance.gov</a:t>
            </a:r>
            <a:r>
              <a:rPr lang="es-ES_tradnl" sz="1500" b="0" i="0" u="none" strike="noStrike" cap="none" dirty="0">
                <a:solidFill>
                  <a:srgbClr val="36494D"/>
                </a:solidFill>
                <a:latin typeface="Open Sans"/>
                <a:ea typeface="Open Sans"/>
                <a:cs typeface="Open Sans"/>
                <a:sym typeface="Open Sans"/>
              </a:rPr>
              <a:t> no indican cómo utilizan los fondos los socios ejecutores, lo que crea una "caja negra" sobre cómo se gastan los contratos multimillonarios</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Para determinar los subreceptores de los proyectos, los interesados tendrían que estar familiarizados con </a:t>
            </a:r>
            <a:r>
              <a:rPr lang="es-ES_tradnl" sz="1500" b="0" i="0" u="none" strike="noStrike" cap="none" dirty="0" err="1">
                <a:solidFill>
                  <a:srgbClr val="36494D"/>
                </a:solidFill>
                <a:latin typeface="Open Sans"/>
                <a:ea typeface="Open Sans"/>
                <a:cs typeface="Open Sans"/>
                <a:sym typeface="Open Sans"/>
              </a:rPr>
              <a:t>USASpending.gov</a:t>
            </a:r>
            <a:endParaRPr lang="es-ES_tradnl" dirty="0"/>
          </a:p>
          <a:p>
            <a:pPr marL="1200150" marR="0" lvl="2" indent="-285750" algn="l" rtl="0">
              <a:spcBef>
                <a:spcPts val="0"/>
              </a:spcBef>
              <a:spcAft>
                <a:spcPts val="0"/>
              </a:spcAft>
              <a:buClr>
                <a:srgbClr val="36494D"/>
              </a:buClr>
              <a:buSzPct val="75000"/>
              <a:buFont typeface="Noto Sans Symbols"/>
              <a:buChar char="▪"/>
            </a:pPr>
            <a:r>
              <a:rPr lang="es-ES_tradnl" sz="1500" b="0" i="0" u="none" strike="noStrike" cap="none" dirty="0">
                <a:solidFill>
                  <a:srgbClr val="36494D"/>
                </a:solidFill>
                <a:latin typeface="Open Sans"/>
                <a:ea typeface="Open Sans"/>
                <a:cs typeface="Open Sans"/>
                <a:sym typeface="Open Sans"/>
              </a:rPr>
              <a:t>Las sub-concesiones inferiores a 25.000 dólares y las divulgaciones que puedan plantear riesgos para los ejecutores locales están exentas de los requisitos de información sobre sub-concesiones  </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Las partidas de los proyectos en </a:t>
            </a:r>
            <a:r>
              <a:rPr lang="es-ES_tradnl" sz="1500" b="0" i="0" u="none" strike="noStrike" cap="none" dirty="0" err="1">
                <a:solidFill>
                  <a:srgbClr val="36494D"/>
                </a:solidFill>
                <a:latin typeface="Open Sans"/>
                <a:ea typeface="Open Sans"/>
                <a:cs typeface="Open Sans"/>
                <a:sym typeface="Open Sans"/>
              </a:rPr>
              <a:t>ForeignAssistance.gov</a:t>
            </a:r>
            <a:r>
              <a:rPr lang="es-ES_tradnl" sz="1500" b="0" i="0" u="none" strike="noStrike" cap="none" dirty="0">
                <a:solidFill>
                  <a:srgbClr val="36494D"/>
                </a:solidFill>
                <a:latin typeface="Open Sans"/>
                <a:ea typeface="Open Sans"/>
                <a:cs typeface="Open Sans"/>
                <a:sym typeface="Open Sans"/>
              </a:rPr>
              <a:t> no siempre coinciden con los </a:t>
            </a:r>
            <a:r>
              <a:rPr lang="es-ES_tradnl" sz="1500" b="0" i="0" u="sng" strike="noStrike" cap="none"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datos de la IATI</a:t>
            </a:r>
            <a:r>
              <a:rPr lang="es-ES_tradnl" sz="1500" b="0" i="0" u="none" strike="noStrike" cap="none" dirty="0">
                <a:solidFill>
                  <a:srgbClr val="36494D"/>
                </a:solidFill>
                <a:latin typeface="Open Sans"/>
                <a:ea typeface="Open Sans"/>
                <a:cs typeface="Open Sans"/>
                <a:sym typeface="Open Sans"/>
              </a:rPr>
              <a:t>, lo que indica </a:t>
            </a:r>
            <a:r>
              <a:rPr lang="es-ES_tradnl" sz="1500" b="0" i="1" u="none" strike="noStrike" cap="none" dirty="0">
                <a:solidFill>
                  <a:srgbClr val="36494D"/>
                </a:solidFill>
                <a:latin typeface="Open Sans"/>
                <a:ea typeface="Open Sans"/>
                <a:cs typeface="Open Sans"/>
                <a:sym typeface="Open Sans"/>
              </a:rPr>
              <a:t>un desfase en los datos</a:t>
            </a:r>
            <a:r>
              <a:rPr lang="es-ES_tradnl" sz="1500" b="0" i="0" u="none" strike="noStrike" cap="none" dirty="0">
                <a:solidFill>
                  <a:srgbClr val="36494D"/>
                </a:solidFill>
                <a:latin typeface="Open Sans"/>
                <a:ea typeface="Open Sans"/>
                <a:cs typeface="Open Sans"/>
                <a:sym typeface="Open Sans"/>
              </a:rPr>
              <a:t> </a:t>
            </a:r>
            <a:endParaRPr lang="es-ES_tradnl" sz="1500" b="0" i="1" u="none" strike="noStrike" cap="none" dirty="0">
              <a:solidFill>
                <a:srgbClr val="36494D"/>
              </a:solidFill>
              <a:latin typeface="Open Sans"/>
              <a:ea typeface="Open Sans"/>
              <a:cs typeface="Open Sans"/>
              <a:sym typeface="Open Sans"/>
            </a:endParaRPr>
          </a:p>
          <a:p>
            <a:pPr marL="285750" marR="0" lvl="0" indent="-285750" algn="l" rtl="0">
              <a:spcBef>
                <a:spcPts val="0"/>
              </a:spcBef>
              <a:spcAft>
                <a:spcPts val="0"/>
              </a:spcAft>
              <a:buClr>
                <a:srgbClr val="36494D"/>
              </a:buClr>
              <a:buSzPct val="120000"/>
              <a:buFont typeface="Arial"/>
              <a:buChar char="•"/>
            </a:pPr>
            <a:r>
              <a:rPr lang="es-ES_tradnl" sz="1700" b="1" dirty="0">
                <a:solidFill>
                  <a:srgbClr val="36494D"/>
                </a:solidFill>
                <a:latin typeface="Open Sans"/>
                <a:ea typeface="Open Sans"/>
                <a:cs typeface="Open Sans"/>
                <a:sym typeface="Open Sans"/>
              </a:rPr>
              <a:t>Los sitios web de los socios ejecutores ofrecen a veces información sobre el destino del gasto, pero sigue siendo difícil seguir la distribución de la financiación</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El Programa Mundial de Alimentos, principal receptor de fondos de USAID Colombia entre 2020 y 2022, ofrece un </a:t>
            </a:r>
            <a:r>
              <a:rPr lang="es-ES_tradnl" sz="1500" b="0" i="0" u="sng" strike="noStrike" cap="none" dirty="0">
                <a:solidFill>
                  <a:srgbClr val="0070C0"/>
                </a:solidFill>
                <a:latin typeface="Open Sans"/>
                <a:ea typeface="Open Sans"/>
                <a:cs typeface="Open Sans"/>
                <a:sym typeface="Open Sans"/>
              </a:rPr>
              <a:t>resumen </a:t>
            </a:r>
            <a:r>
              <a:rPr lang="es-ES_tradnl" sz="1500" b="0" i="0" u="sng" strike="noStrike" cap="none" dirty="0">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financiero</a:t>
            </a:r>
            <a:r>
              <a:rPr lang="es-ES_tradnl" sz="1500" b="0" i="0" u="sng" strike="noStrike" cap="none" dirty="0">
                <a:solidFill>
                  <a:srgbClr val="0070C0"/>
                </a:solidFill>
                <a:latin typeface="Open Sans"/>
                <a:ea typeface="Open Sans"/>
                <a:cs typeface="Open Sans"/>
                <a:sym typeface="Open Sans"/>
              </a:rPr>
              <a:t> de su gasto en 2021</a:t>
            </a:r>
            <a:r>
              <a:rPr lang="es-ES_tradnl" sz="1500" b="0" i="0" u="none" strike="noStrike" cap="none" dirty="0">
                <a:solidFill>
                  <a:srgbClr val="36494D"/>
                </a:solidFill>
                <a:latin typeface="Open Sans"/>
                <a:ea typeface="Open Sans"/>
                <a:cs typeface="Open Sans"/>
                <a:sym typeface="Open Sans"/>
              </a:rPr>
              <a:t> junto con un </a:t>
            </a:r>
            <a:r>
              <a:rPr lang="es-ES_tradnl" sz="1500" b="0" i="0" u="sng" strike="noStrike" cap="none" dirty="0">
                <a:solidFill>
                  <a:srgbClr val="0070C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análisis</a:t>
            </a:r>
            <a:r>
              <a:rPr lang="es-ES_tradnl" sz="1500" b="0" i="0" u="sng" strike="noStrike" cap="none" dirty="0">
                <a:solidFill>
                  <a:srgbClr val="0070C0"/>
                </a:solidFill>
                <a:latin typeface="Open Sans"/>
                <a:ea typeface="Open Sans"/>
                <a:cs typeface="Open Sans"/>
                <a:sym typeface="Open Sans"/>
              </a:rPr>
              <a:t> del rendimiento del programa</a:t>
            </a:r>
            <a:endParaRPr lang="es-ES_tradnl" sz="1500" b="0" i="0" u="none" strike="noStrike" cap="none" dirty="0">
              <a:solidFill>
                <a:srgbClr val="0070C0"/>
              </a:solidFill>
              <a:latin typeface="Open Sans"/>
              <a:ea typeface="Open Sans"/>
              <a:cs typeface="Open Sans"/>
              <a:sym typeface="Open Sans"/>
            </a:endParaRPr>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DAI proporciona los </a:t>
            </a:r>
            <a:r>
              <a:rPr lang="es-ES_tradnl" sz="1500" b="0" i="0" u="sng" strike="noStrike" cap="none" dirty="0">
                <a:solidFill>
                  <a:srgbClr val="0070C0"/>
                </a:solidFill>
                <a:latin typeface="Open Sans"/>
                <a:ea typeface="Open Sans"/>
                <a:cs typeface="Open Sans"/>
                <a:sym typeface="Open Sans"/>
              </a:rPr>
              <a:t>nombres de los </a:t>
            </a:r>
            <a:r>
              <a:rPr lang="es-ES_tradnl" sz="1500" b="0" i="0" u="sng" strike="noStrike" cap="none" dirty="0">
                <a:solidFill>
                  <a:srgbClr val="0070C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socios</a:t>
            </a:r>
            <a:r>
              <a:rPr lang="es-ES_tradnl" sz="1500" b="0" i="0" u="sng" strike="noStrike" cap="none" dirty="0">
                <a:solidFill>
                  <a:srgbClr val="0070C0"/>
                </a:solidFill>
                <a:latin typeface="Open Sans"/>
                <a:ea typeface="Open Sans"/>
                <a:cs typeface="Open Sans"/>
                <a:sym typeface="Open Sans"/>
              </a:rPr>
              <a:t> locales con los que trabaja</a:t>
            </a:r>
            <a:r>
              <a:rPr lang="es-ES_tradnl" sz="1500" b="0" i="0" u="none" strike="noStrike" cap="none" dirty="0">
                <a:solidFill>
                  <a:srgbClr val="36494D"/>
                </a:solidFill>
                <a:latin typeface="Open Sans"/>
                <a:ea typeface="Open Sans"/>
                <a:cs typeface="Open Sans"/>
                <a:sym typeface="Open Sans"/>
              </a:rPr>
              <a:t>, pero no información sobre la financiación</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ACDI/VOCA tiene una </a:t>
            </a:r>
            <a:r>
              <a:rPr lang="es-ES_tradnl" sz="1500" b="0" i="0" u="sng" strike="noStrike" cap="none" dirty="0">
                <a:solidFill>
                  <a:srgbClr val="0070C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página web para sus proyectos en Colombia</a:t>
            </a:r>
            <a:r>
              <a:rPr lang="es-ES_tradnl" sz="1500" b="0" i="0" u="none" strike="noStrike" cap="none" dirty="0">
                <a:solidFill>
                  <a:srgbClr val="36494D"/>
                </a:solidFill>
                <a:latin typeface="Open Sans"/>
                <a:ea typeface="Open Sans"/>
                <a:cs typeface="Open Sans"/>
                <a:sym typeface="Open Sans"/>
              </a:rPr>
              <a:t>, pero no proporciona información clara sobre la financiación </a:t>
            </a:r>
            <a:endParaRPr lang="es-ES_tradnl" dirty="0"/>
          </a:p>
          <a:p>
            <a:pPr marL="742950" marR="0" lvl="1" indent="-285750" algn="l" rtl="0">
              <a:spcBef>
                <a:spcPts val="0"/>
              </a:spcBef>
              <a:spcAft>
                <a:spcPts val="0"/>
              </a:spcAft>
              <a:buClr>
                <a:srgbClr val="36494D"/>
              </a:buClr>
              <a:buSzPts val="1500"/>
              <a:buFont typeface="Courier New"/>
              <a:buChar char="o"/>
            </a:pPr>
            <a:r>
              <a:rPr lang="es-ES_tradnl" sz="1500" b="0" i="0" u="none" strike="noStrike" cap="none" dirty="0">
                <a:solidFill>
                  <a:srgbClr val="36494D"/>
                </a:solidFill>
                <a:latin typeface="Open Sans"/>
                <a:ea typeface="Open Sans"/>
                <a:cs typeface="Open Sans"/>
                <a:sym typeface="Open Sans"/>
              </a:rPr>
              <a:t>Otros socios ejecutores son más opacos. A ARD, Inc. se le adjudicó el tercer mayor importe en dólares de los proyectos gestionados por USAID en Colombia, pero no tiene su propio sitio web. ARD, Inc. es una filial de Tetra </a:t>
            </a:r>
            <a:r>
              <a:rPr lang="es-ES_tradnl" sz="1500" b="0" i="0" u="none" strike="noStrike" cap="none" dirty="0" err="1">
                <a:solidFill>
                  <a:srgbClr val="36494D"/>
                </a:solidFill>
                <a:latin typeface="Open Sans"/>
                <a:ea typeface="Open Sans"/>
                <a:cs typeface="Open Sans"/>
                <a:sym typeface="Open Sans"/>
              </a:rPr>
              <a:t>Tech</a:t>
            </a:r>
            <a:r>
              <a:rPr lang="es-ES_tradnl" sz="1500" b="0" i="0" u="none" strike="noStrike" cap="none" dirty="0">
                <a:solidFill>
                  <a:srgbClr val="36494D"/>
                </a:solidFill>
                <a:latin typeface="Open Sans"/>
                <a:ea typeface="Open Sans"/>
                <a:cs typeface="Open Sans"/>
                <a:sym typeface="Open Sans"/>
              </a:rPr>
              <a:t>, pero el sitio web de Tetra </a:t>
            </a:r>
            <a:r>
              <a:rPr lang="es-ES_tradnl" sz="1500" b="0" i="0" u="none" strike="noStrike" cap="none" dirty="0" err="1">
                <a:solidFill>
                  <a:srgbClr val="36494D"/>
                </a:solidFill>
                <a:latin typeface="Open Sans"/>
                <a:ea typeface="Open Sans"/>
                <a:cs typeface="Open Sans"/>
                <a:sym typeface="Open Sans"/>
              </a:rPr>
              <a:t>Tech</a:t>
            </a:r>
            <a:r>
              <a:rPr lang="es-ES_tradnl" sz="1500" b="0" i="0" u="none" strike="noStrike" cap="none" dirty="0">
                <a:solidFill>
                  <a:srgbClr val="36494D"/>
                </a:solidFill>
                <a:latin typeface="Open Sans"/>
                <a:ea typeface="Open Sans"/>
                <a:cs typeface="Open Sans"/>
                <a:sym typeface="Open Sans"/>
              </a:rPr>
              <a:t> no proporciona información sobre su contrato de 18,000,000 de dólares para el proyecto de Fortalecimiento de los Derechos de Tenencia y de los Recursos (STARR ) II (2021). </a:t>
            </a:r>
            <a:endParaRPr lang="es-ES_tradnl" dirty="0"/>
          </a:p>
        </p:txBody>
      </p:sp>
      <p:pic>
        <p:nvPicPr>
          <p:cNvPr id="321" name="Google Shape;321;p27"/>
          <p:cNvPicPr preferRelativeResize="0"/>
          <p:nvPr/>
        </p:nvPicPr>
        <p:blipFill rotWithShape="1">
          <a:blip r:embed="rId8">
            <a:alphaModFix/>
          </a:blip>
          <a:srcRect/>
          <a:stretch/>
        </p:blipFill>
        <p:spPr>
          <a:xfrm>
            <a:off x="262602" y="740107"/>
            <a:ext cx="575598" cy="575598"/>
          </a:xfrm>
          <a:prstGeom prst="rect">
            <a:avLst/>
          </a:prstGeom>
          <a:noFill/>
          <a:ln>
            <a:noFill/>
          </a:ln>
        </p:spPr>
      </p:pic>
      <p:pic>
        <p:nvPicPr>
          <p:cNvPr id="322" name="Google Shape;322;p27"/>
          <p:cNvPicPr preferRelativeResize="0"/>
          <p:nvPr/>
        </p:nvPicPr>
        <p:blipFill>
          <a:blip r:embed="rId9">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title"/>
          </p:nvPr>
        </p:nvSpPr>
        <p:spPr>
          <a:xfrm>
            <a:off x="1021912" y="767381"/>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000"/>
              <a:buFont typeface="Open Sans"/>
              <a:buNone/>
            </a:pPr>
            <a:r>
              <a:rPr lang="en-US" sz="3000" i="0">
                <a:solidFill>
                  <a:srgbClr val="036C9E"/>
                </a:solidFill>
              </a:rPr>
              <a:t>Revisión del gobierno abierto del sitio web de USAID Colombia</a:t>
            </a:r>
            <a:endParaRPr sz="3000">
              <a:solidFill>
                <a:srgbClr val="036C9E"/>
              </a:solidFill>
              <a:latin typeface="Open Sans"/>
              <a:ea typeface="Open Sans"/>
              <a:cs typeface="Open Sans"/>
              <a:sym typeface="Open Sans"/>
            </a:endParaRPr>
          </a:p>
        </p:txBody>
      </p:sp>
      <p:sp>
        <p:nvSpPr>
          <p:cNvPr id="328" name="Google Shape;328;p28"/>
          <p:cNvSpPr txBox="1"/>
          <p:nvPr/>
        </p:nvSpPr>
        <p:spPr>
          <a:xfrm>
            <a:off x="838200" y="1550628"/>
            <a:ext cx="10681252" cy="495304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0070C0"/>
              </a:buClr>
              <a:buSzPts val="2100"/>
            </a:pPr>
            <a:r>
              <a:rPr lang="es-ES_tradnl" sz="2100" u="sng" dirty="0">
                <a:solidFill>
                  <a:srgbClr val="0070C0"/>
                </a:solidFill>
                <a:latin typeface="Open Sans"/>
                <a:ea typeface="Open Sans"/>
                <a:cs typeface="Open Sans"/>
                <a:sym typeface="Open Sans"/>
              </a:rPr>
              <a:t>USAID </a:t>
            </a:r>
            <a:r>
              <a:rPr lang="es-ES_tradnl" sz="2100" u="sng" dirty="0">
                <a:solidFill>
                  <a:srgbClr val="0070C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Colombia</a:t>
            </a:r>
            <a:r>
              <a:rPr lang="es-ES_tradnl" sz="2100" u="sng" dirty="0">
                <a:solidFill>
                  <a:srgbClr val="0070C0"/>
                </a:solidFill>
                <a:latin typeface="Open Sans"/>
                <a:ea typeface="Open Sans"/>
                <a:cs typeface="Open Sans"/>
                <a:sym typeface="Open Sans"/>
              </a:rPr>
              <a:t> ofrece fichas </a:t>
            </a:r>
            <a:r>
              <a:rPr lang="es-ES_tradnl" sz="2100" dirty="0">
                <a:solidFill>
                  <a:schemeClr val="tx1"/>
                </a:solidFill>
                <a:latin typeface="Open Sans"/>
                <a:ea typeface="Open Sans"/>
                <a:cs typeface="Open Sans"/>
                <a:sym typeface="Open Sans"/>
              </a:rPr>
              <a:t>descriptivas</a:t>
            </a:r>
            <a:r>
              <a:rPr lang="es-ES_tradnl" sz="2100" dirty="0">
                <a:solidFill>
                  <a:srgbClr val="0070C0"/>
                </a:solidFill>
                <a:latin typeface="Open Sans"/>
                <a:ea typeface="Open Sans"/>
                <a:cs typeface="Open Sans"/>
                <a:sym typeface="Open Sans"/>
              </a:rPr>
              <a:t> </a:t>
            </a:r>
            <a:r>
              <a:rPr lang="es-ES_tradnl" sz="2100" dirty="0">
                <a:solidFill>
                  <a:srgbClr val="36494D"/>
                </a:solidFill>
                <a:latin typeface="Open Sans"/>
                <a:ea typeface="Open Sans"/>
                <a:cs typeface="Open Sans"/>
                <a:sym typeface="Open Sans"/>
              </a:rPr>
              <a:t>de 45 proyectos diferentes*</a:t>
            </a:r>
            <a:endParaRPr lang="es-ES_tradnl" dirty="0"/>
          </a:p>
          <a:p>
            <a:pPr marL="800100" marR="0" lvl="1" indent="-342900" algn="l" rtl="0">
              <a:spcBef>
                <a:spcPts val="0"/>
              </a:spcBef>
              <a:spcAft>
                <a:spcPts val="0"/>
              </a:spcAft>
              <a:buClr>
                <a:srgbClr val="36494D"/>
              </a:buClr>
              <a:buSzPts val="2000"/>
              <a:buFont typeface="Courier New"/>
              <a:buChar char="o"/>
            </a:pPr>
            <a:r>
              <a:rPr lang="es-ES_tradnl" sz="2000" b="0" i="0" u="none" strike="noStrike" cap="none" dirty="0">
                <a:solidFill>
                  <a:srgbClr val="36494D"/>
                </a:solidFill>
                <a:latin typeface="Open Sans"/>
                <a:ea typeface="Open Sans"/>
                <a:cs typeface="Open Sans"/>
                <a:sym typeface="Open Sans"/>
              </a:rPr>
              <a:t>Más de la mitad no enumera los socios ejecutores del proyecto  </a:t>
            </a:r>
            <a:endParaRPr lang="es-ES_tradnl" dirty="0"/>
          </a:p>
          <a:p>
            <a:pPr marL="800100" marR="0" lvl="1" indent="-342900" algn="l" rtl="0">
              <a:spcBef>
                <a:spcPts val="0"/>
              </a:spcBef>
              <a:spcAft>
                <a:spcPts val="0"/>
              </a:spcAft>
              <a:buClr>
                <a:srgbClr val="36494D"/>
              </a:buClr>
              <a:buSzPts val="2000"/>
              <a:buFont typeface="Courier New"/>
              <a:buChar char="o"/>
            </a:pPr>
            <a:r>
              <a:rPr lang="es-ES_tradnl" sz="2000" b="0" i="0" u="none" strike="noStrike" cap="none" dirty="0">
                <a:solidFill>
                  <a:srgbClr val="36494D"/>
                </a:solidFill>
                <a:latin typeface="Open Sans"/>
                <a:ea typeface="Open Sans"/>
                <a:cs typeface="Open Sans"/>
                <a:sym typeface="Open Sans"/>
              </a:rPr>
              <a:t>El 16% hace referencia a la financiación total del proyecto  </a:t>
            </a:r>
            <a:endParaRPr lang="es-ES_tradnl" dirty="0"/>
          </a:p>
          <a:p>
            <a:pPr marL="800100" marR="0" lvl="1" indent="-342900" algn="l" rtl="0">
              <a:spcBef>
                <a:spcPts val="0"/>
              </a:spcBef>
              <a:spcAft>
                <a:spcPts val="0"/>
              </a:spcAft>
              <a:buClr>
                <a:srgbClr val="36494D"/>
              </a:buClr>
              <a:buSzPts val="2000"/>
              <a:buFont typeface="Courier New"/>
              <a:buChar char="o"/>
            </a:pPr>
            <a:r>
              <a:rPr lang="es-ES_tradnl" sz="2000" b="0" i="0" u="none" strike="noStrike" cap="none" dirty="0">
                <a:solidFill>
                  <a:srgbClr val="36494D"/>
                </a:solidFill>
                <a:latin typeface="Open Sans"/>
                <a:ea typeface="Open Sans"/>
                <a:cs typeface="Open Sans"/>
                <a:sym typeface="Open Sans"/>
              </a:rPr>
              <a:t>Casi todas las fichas descriptivas están en español e inglés</a:t>
            </a:r>
            <a:endParaRPr lang="es-ES_tradnl" dirty="0"/>
          </a:p>
          <a:p>
            <a:pPr marL="342900" marR="0" lvl="0" indent="-342900" algn="l" rtl="0">
              <a:spcBef>
                <a:spcPts val="0"/>
              </a:spcBef>
              <a:spcAft>
                <a:spcPts val="0"/>
              </a:spcAft>
              <a:buClr>
                <a:srgbClr val="36494D"/>
              </a:buClr>
              <a:buSzPts val="2100"/>
              <a:buFont typeface="Arial"/>
              <a:buChar char="•"/>
            </a:pPr>
            <a:r>
              <a:rPr lang="es-ES_tradnl" sz="2100" dirty="0">
                <a:solidFill>
                  <a:srgbClr val="36494D"/>
                </a:solidFill>
                <a:latin typeface="Open Sans"/>
                <a:ea typeface="Open Sans"/>
                <a:cs typeface="Open Sans"/>
                <a:sym typeface="Open Sans"/>
              </a:rPr>
              <a:t>La mayoría de los portales incluyen información de contacto de los proyectos</a:t>
            </a:r>
            <a:endParaRPr lang="es-ES_tradnl" dirty="0"/>
          </a:p>
          <a:p>
            <a:pPr marL="342900" marR="0" lvl="0" indent="-342900" algn="l" rtl="0">
              <a:spcBef>
                <a:spcPts val="0"/>
              </a:spcBef>
              <a:spcAft>
                <a:spcPts val="0"/>
              </a:spcAft>
              <a:buClr>
                <a:srgbClr val="36494D"/>
              </a:buClr>
              <a:buSzPts val="2100"/>
              <a:buFont typeface="Arial"/>
              <a:buChar char="•"/>
            </a:pPr>
            <a:r>
              <a:rPr lang="es-ES_tradnl" sz="2100" dirty="0">
                <a:solidFill>
                  <a:srgbClr val="36494D"/>
                </a:solidFill>
                <a:latin typeface="Open Sans"/>
                <a:ea typeface="Open Sans"/>
                <a:cs typeface="Open Sans"/>
                <a:sym typeface="Open Sans"/>
              </a:rPr>
              <a:t>Los ejecutores de proyectos de USAID Colombia se pueden encontrar en la página principal de USAID Colombia, seleccionando el menú desplegable “Trabaje con nosotros” y haciendo clic en “</a:t>
            </a:r>
            <a:r>
              <a:rPr lang="es-ES_tradnl" sz="2100" u="sng" dirty="0">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Oportunidades de asociación</a:t>
            </a:r>
            <a:r>
              <a:rPr lang="es-ES_tradnl" sz="2100" u="sng" dirty="0">
                <a:solidFill>
                  <a:srgbClr val="36494D"/>
                </a:solidFill>
                <a:latin typeface="Open Sans"/>
                <a:ea typeface="Open Sans"/>
                <a:cs typeface="Open Sans"/>
                <a:sym typeface="Open Sans"/>
              </a:rPr>
              <a:t>”</a:t>
            </a:r>
            <a:r>
              <a:rPr lang="es-ES_tradnl" sz="2100" dirty="0">
                <a:solidFill>
                  <a:srgbClr val="36494D"/>
                </a:solidFill>
                <a:latin typeface="Open Sans"/>
                <a:ea typeface="Open Sans"/>
                <a:cs typeface="Open Sans"/>
                <a:sym typeface="Open Sans"/>
              </a:rPr>
              <a:t>.  </a:t>
            </a:r>
            <a:endParaRPr lang="es-ES_tradnl" dirty="0"/>
          </a:p>
          <a:p>
            <a:pPr marL="342900" marR="0" lvl="0" indent="-342900" algn="l" rtl="0">
              <a:spcBef>
                <a:spcPts val="0"/>
              </a:spcBef>
              <a:spcAft>
                <a:spcPts val="0"/>
              </a:spcAft>
              <a:buClr>
                <a:srgbClr val="36494D"/>
              </a:buClr>
              <a:buSzPts val="2100"/>
              <a:buFont typeface="Arial"/>
              <a:buChar char="•"/>
            </a:pPr>
            <a:r>
              <a:rPr lang="es-ES_tradnl" sz="2100" dirty="0">
                <a:solidFill>
                  <a:srgbClr val="36494D"/>
                </a:solidFill>
                <a:latin typeface="Open Sans"/>
                <a:ea typeface="Open Sans"/>
                <a:cs typeface="Open Sans"/>
                <a:sym typeface="Open Sans"/>
              </a:rPr>
              <a:t>La página de USAID Colombia no proporciona información presupuestal clara o consistente</a:t>
            </a:r>
            <a:endParaRPr lang="es-ES_tradnl" dirty="0"/>
          </a:p>
          <a:p>
            <a:pPr marL="342900" marR="0" lvl="0" indent="-342900" algn="l" rtl="0">
              <a:spcBef>
                <a:spcPts val="0"/>
              </a:spcBef>
              <a:spcAft>
                <a:spcPts val="0"/>
              </a:spcAft>
              <a:buClr>
                <a:srgbClr val="36494D"/>
              </a:buClr>
              <a:buSzPts val="2100"/>
              <a:buFont typeface="Arial"/>
              <a:buChar char="•"/>
            </a:pPr>
            <a:r>
              <a:rPr lang="es-ES_tradnl" sz="2100" dirty="0">
                <a:solidFill>
                  <a:srgbClr val="36494D"/>
                </a:solidFill>
                <a:latin typeface="Open Sans"/>
                <a:ea typeface="Open Sans"/>
                <a:cs typeface="Open Sans"/>
                <a:sym typeface="Open Sans"/>
              </a:rPr>
              <a:t>Algunos informes de USAID Colombia se pueden encontrar en el </a:t>
            </a:r>
            <a:r>
              <a:rPr lang="es-ES_tradnl" sz="2100" u="sng" dirty="0">
                <a:solidFill>
                  <a:schemeClr val="accen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Development Experience Clearinghouse</a:t>
            </a:r>
            <a:r>
              <a:rPr lang="es-ES_tradnl" sz="2100" dirty="0">
                <a:solidFill>
                  <a:srgbClr val="36494D"/>
                </a:solidFill>
                <a:latin typeface="Open Sans"/>
                <a:ea typeface="Open Sans"/>
                <a:cs typeface="Open Sans"/>
                <a:sym typeface="Open Sans"/>
              </a:rPr>
              <a:t> de USAID o en el </a:t>
            </a:r>
            <a:r>
              <a:rPr lang="es-ES_tradnl" sz="2100" u="sng" dirty="0">
                <a:solidFill>
                  <a:schemeClr val="accen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USAID Evaluations Dashboard</a:t>
            </a:r>
            <a:r>
              <a:rPr lang="es-ES_tradnl" sz="2100" dirty="0">
                <a:solidFill>
                  <a:srgbClr val="36494D"/>
                </a:solidFill>
                <a:latin typeface="Open Sans"/>
                <a:ea typeface="Open Sans"/>
                <a:cs typeface="Open Sans"/>
                <a:sym typeface="Open Sans"/>
              </a:rPr>
              <a:t>, pero la página de USAID Colombia no proporciona enlaces a ellos</a:t>
            </a:r>
            <a:endParaRPr lang="es-ES_tradnl" dirty="0"/>
          </a:p>
          <a:p>
            <a:pPr marL="800100" marR="0" lvl="1" indent="-342900" algn="l" rtl="0">
              <a:spcBef>
                <a:spcPts val="0"/>
              </a:spcBef>
              <a:spcAft>
                <a:spcPts val="0"/>
              </a:spcAft>
              <a:buClr>
                <a:srgbClr val="36494D"/>
              </a:buClr>
              <a:buSzPts val="1700"/>
              <a:buFont typeface="Courier New"/>
              <a:buChar char="o"/>
            </a:pPr>
            <a:r>
              <a:rPr lang="es-ES_tradnl" sz="1700" b="0" i="0" u="none" strike="noStrike" cap="none" dirty="0">
                <a:solidFill>
                  <a:srgbClr val="36494D"/>
                </a:solidFill>
                <a:latin typeface="Open Sans"/>
                <a:ea typeface="Open Sans"/>
                <a:cs typeface="Open Sans"/>
                <a:sym typeface="Open Sans"/>
              </a:rPr>
              <a:t>Las diapositivas “Tierra para la Prosperidad”, “Socios por la Transparencia”, y “Actividad de Empoderamiento de los Pueblos Indígenas y Afrocolombianos” detallan el proceso requerido para obtener información relevante del proyecto </a:t>
            </a:r>
            <a:endParaRPr lang="es-ES_tradnl" dirty="0"/>
          </a:p>
        </p:txBody>
      </p:sp>
      <p:pic>
        <p:nvPicPr>
          <p:cNvPr id="329" name="Google Shape;329;p28"/>
          <p:cNvPicPr preferRelativeResize="0"/>
          <p:nvPr/>
        </p:nvPicPr>
        <p:blipFill rotWithShape="1">
          <a:blip r:embed="rId7">
            <a:alphaModFix/>
          </a:blip>
          <a:srcRect/>
          <a:stretch/>
        </p:blipFill>
        <p:spPr>
          <a:xfrm>
            <a:off x="262602" y="740107"/>
            <a:ext cx="575598" cy="575598"/>
          </a:xfrm>
          <a:prstGeom prst="rect">
            <a:avLst/>
          </a:prstGeom>
          <a:noFill/>
          <a:ln>
            <a:noFill/>
          </a:ln>
        </p:spPr>
      </p:pic>
      <p:sp>
        <p:nvSpPr>
          <p:cNvPr id="330" name="Google Shape;330;p28"/>
          <p:cNvSpPr txBox="1"/>
          <p:nvPr/>
        </p:nvSpPr>
        <p:spPr>
          <a:xfrm>
            <a:off x="0" y="6611779"/>
            <a:ext cx="46101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*Nota</a:t>
            </a:r>
            <a:r>
              <a:rPr lang="en-US" sz="1000">
                <a:solidFill>
                  <a:schemeClr val="dk1"/>
                </a:solidFill>
                <a:latin typeface="Open Sans"/>
                <a:ea typeface="Open Sans"/>
                <a:cs typeface="Open Sans"/>
                <a:sym typeface="Open Sans"/>
              </a:rPr>
              <a:t>: Preciso a 11 de julio de 2023</a:t>
            </a:r>
            <a:endParaRPr/>
          </a:p>
        </p:txBody>
      </p:sp>
      <p:pic>
        <p:nvPicPr>
          <p:cNvPr id="331" name="Google Shape;331;p28"/>
          <p:cNvPicPr preferRelativeResize="0"/>
          <p:nvPr/>
        </p:nvPicPr>
        <p:blipFill>
          <a:blip r:embed="rId8">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29"/>
          <p:cNvSpPr txBox="1">
            <a:spLocks noGrp="1"/>
          </p:cNvSpPr>
          <p:nvPr>
            <p:ph type="title"/>
          </p:nvPr>
        </p:nvSpPr>
        <p:spPr>
          <a:xfrm>
            <a:off x="1021912" y="352475"/>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800"/>
              <a:buFont typeface="Open Sans"/>
              <a:buNone/>
            </a:pPr>
            <a:r>
              <a:rPr lang="es-ES_tradnl" sz="2400" i="0" dirty="0">
                <a:solidFill>
                  <a:srgbClr val="036C9E"/>
                </a:solidFill>
              </a:rPr>
              <a:t>Indicadores de gobierno abierto: Proyectos actuales de USAID Colombia</a:t>
            </a:r>
            <a:endParaRPr lang="es-ES_tradnl" sz="2400" dirty="0">
              <a:solidFill>
                <a:srgbClr val="036C9E"/>
              </a:solidFill>
              <a:latin typeface="Open Sans"/>
              <a:ea typeface="Open Sans"/>
              <a:cs typeface="Open Sans"/>
              <a:sym typeface="Open Sans"/>
            </a:endParaRPr>
          </a:p>
        </p:txBody>
      </p:sp>
      <p:pic>
        <p:nvPicPr>
          <p:cNvPr id="339" name="Google Shape;339;p29"/>
          <p:cNvPicPr preferRelativeResize="0"/>
          <p:nvPr/>
        </p:nvPicPr>
        <p:blipFill rotWithShape="1">
          <a:blip r:embed="rId3">
            <a:alphaModFix/>
          </a:blip>
          <a:srcRect/>
          <a:stretch/>
        </p:blipFill>
        <p:spPr>
          <a:xfrm>
            <a:off x="262602" y="297926"/>
            <a:ext cx="575598" cy="575598"/>
          </a:xfrm>
          <a:prstGeom prst="rect">
            <a:avLst/>
          </a:prstGeom>
          <a:noFill/>
          <a:ln>
            <a:noFill/>
          </a:ln>
        </p:spPr>
      </p:pic>
      <p:sp>
        <p:nvSpPr>
          <p:cNvPr id="340" name="Google Shape;340;p29"/>
          <p:cNvSpPr txBox="1"/>
          <p:nvPr/>
        </p:nvSpPr>
        <p:spPr>
          <a:xfrm>
            <a:off x="2746200" y="873524"/>
            <a:ext cx="6699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400" dirty="0">
                <a:solidFill>
                  <a:srgbClr val="036C9E"/>
                </a:solidFill>
                <a:latin typeface="Open Sans"/>
                <a:ea typeface="Open Sans"/>
                <a:cs typeface="Open Sans"/>
                <a:sym typeface="Open Sans"/>
              </a:rPr>
              <a:t>Datos basados en 45 proyectos con fichas disponibles en </a:t>
            </a:r>
            <a:r>
              <a:rPr lang="es-ES_tradnl" sz="1400" u="sng" dirty="0">
                <a:solidFill>
                  <a:srgbClr val="036C9E"/>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USAID Colombia</a:t>
            </a:r>
            <a:endParaRPr lang="es-ES_tradnl" sz="1400" dirty="0">
              <a:solidFill>
                <a:schemeClr val="dk1"/>
              </a:solidFill>
              <a:latin typeface="Open Sans"/>
              <a:ea typeface="Open Sans"/>
              <a:cs typeface="Open Sans"/>
              <a:sym typeface="Open Sans"/>
            </a:endParaRPr>
          </a:p>
        </p:txBody>
      </p:sp>
      <p:sp>
        <p:nvSpPr>
          <p:cNvPr id="341" name="Google Shape;341;p29"/>
          <p:cNvSpPr txBox="1"/>
          <p:nvPr/>
        </p:nvSpPr>
        <p:spPr>
          <a:xfrm>
            <a:off x="0" y="6574487"/>
            <a:ext cx="10181968"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000" b="1" dirty="0">
                <a:solidFill>
                  <a:schemeClr val="dk1"/>
                </a:solidFill>
                <a:latin typeface="Open Sans"/>
                <a:ea typeface="Open Sans"/>
                <a:cs typeface="Open Sans"/>
                <a:sym typeface="Open Sans"/>
              </a:rPr>
              <a:t>Fuentes: </a:t>
            </a:r>
            <a:r>
              <a:rPr lang="es-ES_tradnl" sz="1000" b="0" i="1" u="none" strike="noStrike" dirty="0">
                <a:solidFill>
                  <a:srgbClr val="F6BB08"/>
                </a:solidFill>
                <a:effectLst/>
                <a:latin typeface="+mj-lt"/>
                <a:hlinkClick r:id="rId5"/>
              </a:rPr>
              <a:t>USAID Colombia</a:t>
            </a:r>
            <a:r>
              <a:rPr lang="es-ES_tradnl" sz="1000" b="0" i="1" dirty="0">
                <a:solidFill>
                  <a:srgbClr val="2D2D2D"/>
                </a:solidFill>
                <a:effectLst/>
                <a:latin typeface="+mj-lt"/>
              </a:rPr>
              <a:t> (</a:t>
            </a:r>
            <a:r>
              <a:rPr lang="es-ES_tradnl" sz="1000" b="0" i="0" dirty="0">
                <a:solidFill>
                  <a:schemeClr val="dk1"/>
                </a:solidFill>
                <a:latin typeface="Open Sans"/>
                <a:ea typeface="Open Sans"/>
                <a:cs typeface="Open Sans"/>
                <a:sym typeface="Open Sans"/>
              </a:rPr>
              <a:t>consultado</a:t>
            </a:r>
            <a:r>
              <a:rPr lang="es-ES_tradnl" sz="1000" b="0" i="1" dirty="0">
                <a:solidFill>
                  <a:srgbClr val="2D2D2D"/>
                </a:solidFill>
                <a:effectLst/>
                <a:latin typeface="+mj-lt"/>
              </a:rPr>
              <a:t> Agosto de 2023); </a:t>
            </a:r>
            <a:r>
              <a:rPr lang="es-ES_tradnl" sz="1000" b="0" i="1" u="none" strike="noStrike" dirty="0">
                <a:solidFill>
                  <a:srgbClr val="0067A3"/>
                </a:solidFill>
                <a:effectLst/>
                <a:latin typeface="+mj-lt"/>
                <a:hlinkClick r:id="rId6"/>
              </a:rPr>
              <a:t>ForeignAssitance.gov</a:t>
            </a:r>
            <a:r>
              <a:rPr lang="es-ES_tradnl" sz="1000" b="0" i="1" dirty="0">
                <a:solidFill>
                  <a:srgbClr val="2D2D2D"/>
                </a:solidFill>
                <a:effectLst/>
                <a:latin typeface="+mj-lt"/>
              </a:rPr>
              <a:t> (</a:t>
            </a:r>
            <a:r>
              <a:rPr lang="es-ES_tradnl" sz="1000" b="0" i="0" dirty="0">
                <a:solidFill>
                  <a:schemeClr val="dk1"/>
                </a:solidFill>
                <a:latin typeface="Open Sans"/>
                <a:ea typeface="Open Sans"/>
                <a:cs typeface="Open Sans"/>
                <a:sym typeface="Open Sans"/>
              </a:rPr>
              <a:t>consultado</a:t>
            </a:r>
            <a:r>
              <a:rPr lang="es-ES_tradnl" sz="1000" b="0" i="1" dirty="0">
                <a:solidFill>
                  <a:srgbClr val="2D2D2D"/>
                </a:solidFill>
                <a:effectLst/>
                <a:latin typeface="+mj-lt"/>
              </a:rPr>
              <a:t> Agosto de 2023); </a:t>
            </a:r>
            <a:r>
              <a:rPr lang="es-ES_tradnl" sz="1000" b="0" i="1" u="none" strike="noStrike" dirty="0">
                <a:solidFill>
                  <a:srgbClr val="0067A3"/>
                </a:solidFill>
                <a:effectLst/>
                <a:latin typeface="+mj-lt"/>
                <a:hlinkClick r:id="rId7"/>
              </a:rPr>
              <a:t>Evaluations at USAID Dashboard</a:t>
            </a:r>
            <a:r>
              <a:rPr lang="es-ES_tradnl" sz="1000" b="0" i="1" dirty="0">
                <a:solidFill>
                  <a:srgbClr val="2D2D2D"/>
                </a:solidFill>
                <a:effectLst/>
                <a:latin typeface="+mj-lt"/>
              </a:rPr>
              <a:t> (</a:t>
            </a:r>
            <a:r>
              <a:rPr lang="es-ES_tradnl" sz="1000" b="0" i="0" dirty="0">
                <a:solidFill>
                  <a:schemeClr val="dk1"/>
                </a:solidFill>
                <a:latin typeface="Open Sans"/>
                <a:ea typeface="Open Sans"/>
                <a:cs typeface="Open Sans"/>
                <a:sym typeface="Open Sans"/>
              </a:rPr>
              <a:t>consultado</a:t>
            </a:r>
            <a:r>
              <a:rPr lang="es-ES_tradnl" sz="1000" b="0" i="1" dirty="0">
                <a:solidFill>
                  <a:srgbClr val="2D2D2D"/>
                </a:solidFill>
                <a:effectLst/>
                <a:latin typeface="+mj-lt"/>
              </a:rPr>
              <a:t> Agosto de 2023).</a:t>
            </a:r>
            <a:endParaRPr lang="es-ES_tradnl" sz="1000" dirty="0">
              <a:latin typeface="+mj-lt"/>
            </a:endParaRPr>
          </a:p>
        </p:txBody>
      </p:sp>
      <p:pic>
        <p:nvPicPr>
          <p:cNvPr id="342" name="Google Shape;342;p29"/>
          <p:cNvPicPr preferRelativeResize="0"/>
          <p:nvPr/>
        </p:nvPicPr>
        <p:blipFill>
          <a:blip r:embed="rId8">
            <a:alphaModFix/>
          </a:blip>
          <a:stretch>
            <a:fillRect/>
          </a:stretch>
        </p:blipFill>
        <p:spPr>
          <a:xfrm>
            <a:off x="5369050" y="5144650"/>
            <a:ext cx="6822951" cy="1713350"/>
          </a:xfrm>
          <a:prstGeom prst="rect">
            <a:avLst/>
          </a:prstGeom>
          <a:noFill/>
          <a:ln>
            <a:noFill/>
          </a:ln>
        </p:spPr>
      </p:pic>
      <p:pic>
        <p:nvPicPr>
          <p:cNvPr id="3" name="Picture 2" descr="A graph of blue and yellow bars&#10;&#10;Description automatically generated">
            <a:extLst>
              <a:ext uri="{FF2B5EF4-FFF2-40B4-BE49-F238E27FC236}">
                <a16:creationId xmlns:a16="http://schemas.microsoft.com/office/drawing/2014/main" id="{C0FF8CF8-5F72-A568-E164-BE2177E93250}"/>
              </a:ext>
            </a:extLst>
          </p:cNvPr>
          <p:cNvPicPr>
            <a:picLocks noChangeAspect="1"/>
          </p:cNvPicPr>
          <p:nvPr/>
        </p:nvPicPr>
        <p:blipFill rotWithShape="1">
          <a:blip r:embed="rId9"/>
          <a:srcRect t="5256"/>
          <a:stretch/>
        </p:blipFill>
        <p:spPr>
          <a:xfrm>
            <a:off x="1226428" y="1180610"/>
            <a:ext cx="9326241" cy="5123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977774" y="609008"/>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300"/>
              <a:buFont typeface="Open Sans"/>
              <a:buNone/>
            </a:pPr>
            <a:r>
              <a:rPr lang="en-US" sz="2700">
                <a:solidFill>
                  <a:srgbClr val="036C9E"/>
                </a:solidFill>
                <a:latin typeface="Open Sans"/>
                <a:ea typeface="Open Sans"/>
                <a:cs typeface="Open Sans"/>
                <a:sym typeface="Open Sans"/>
              </a:rPr>
              <a:t>Contexto: Los datos de ayuda exterior de EE.UU. disponibles públicamente están incompletos para FY2020-23</a:t>
            </a:r>
            <a:endParaRPr sz="4800"/>
          </a:p>
        </p:txBody>
      </p:sp>
      <p:sp>
        <p:nvSpPr>
          <p:cNvPr id="108" name="Google Shape;108;p3"/>
          <p:cNvSpPr txBox="1"/>
          <p:nvPr/>
        </p:nvSpPr>
        <p:spPr>
          <a:xfrm>
            <a:off x="212556" y="1592408"/>
            <a:ext cx="11766900" cy="5265600"/>
          </a:xfrm>
          <a:prstGeom prst="rect">
            <a:avLst/>
          </a:prstGeom>
          <a:noFill/>
          <a:ln>
            <a:noFill/>
          </a:ln>
        </p:spPr>
        <p:txBody>
          <a:bodyPr spcFirstLastPara="1" wrap="square" lIns="91425" tIns="45700" rIns="91425" bIns="45700" anchor="t" anchorCtr="0">
            <a:noAutofit/>
          </a:bodyPr>
          <a:lstStyle/>
          <a:p>
            <a:pPr marL="285750" marR="0" lvl="0" indent="-279400" algn="l" rtl="0">
              <a:lnSpc>
                <a:spcPct val="115000"/>
              </a:lnSpc>
              <a:spcBef>
                <a:spcPts val="0"/>
              </a:spcBef>
              <a:spcAft>
                <a:spcPts val="0"/>
              </a:spcAft>
              <a:buClr>
                <a:srgbClr val="36494D"/>
              </a:buClr>
              <a:buSzPts val="1600"/>
              <a:buFont typeface="Arial"/>
              <a:buChar char="•"/>
            </a:pPr>
            <a:r>
              <a:rPr lang="en-US" sz="1600" b="1" i="0" u="none" strike="noStrike" cap="none">
                <a:solidFill>
                  <a:srgbClr val="36494D"/>
                </a:solidFill>
                <a:latin typeface="Open Sans"/>
                <a:ea typeface="Open Sans"/>
                <a:cs typeface="Open Sans"/>
                <a:sym typeface="Open Sans"/>
              </a:rPr>
              <a:t>La ayuda bilateral estadounidense sigue siendo clave. </a:t>
            </a:r>
            <a:r>
              <a:rPr lang="en-US" sz="1600" b="0" i="0" u="none" strike="noStrike" cap="none">
                <a:solidFill>
                  <a:srgbClr val="36494D"/>
                </a:solidFill>
                <a:latin typeface="Open Sans"/>
                <a:ea typeface="Open Sans"/>
                <a:cs typeface="Open Sans"/>
                <a:sym typeface="Open Sans"/>
              </a:rPr>
              <a:t>Estados Unidos es el principal donante bilateral de Colombia, aportando más fondos que los cuatro siguientes donantes juntos (los datos disponibles más recientes son de 2019). Sin embargo, las prioridades han cambiado significativamente desde el Plan Colombia.</a:t>
            </a:r>
            <a:endParaRPr sz="1600"/>
          </a:p>
          <a:p>
            <a:pPr marL="285750" marR="0" lvl="0" indent="-279400" algn="l" rtl="0">
              <a:lnSpc>
                <a:spcPct val="115000"/>
              </a:lnSpc>
              <a:spcBef>
                <a:spcPts val="1000"/>
              </a:spcBef>
              <a:spcAft>
                <a:spcPts val="0"/>
              </a:spcAft>
              <a:buClr>
                <a:schemeClr val="dk1"/>
              </a:buClr>
              <a:buSzPts val="1600"/>
              <a:buFont typeface="Arial"/>
              <a:buChar char="•"/>
            </a:pPr>
            <a:r>
              <a:rPr lang="en-US" sz="1600" b="0" i="0" u="none" strike="noStrike" cap="none">
                <a:solidFill>
                  <a:schemeClr val="dk1"/>
                </a:solidFill>
                <a:latin typeface="Open Sans"/>
                <a:ea typeface="Open Sans"/>
                <a:cs typeface="Open Sans"/>
                <a:sym typeface="Open Sans"/>
              </a:rPr>
              <a:t>Según</a:t>
            </a:r>
            <a:r>
              <a:rPr lang="en-US" sz="1600" b="1" i="0" u="none" strike="noStrike" cap="none">
                <a:solidFill>
                  <a:schemeClr val="dk1"/>
                </a:solidFill>
                <a:latin typeface="Open Sans"/>
                <a:ea typeface="Open Sans"/>
                <a:cs typeface="Open Sans"/>
                <a:sym typeface="Open Sans"/>
              </a:rPr>
              <a:t> </a:t>
            </a:r>
            <a:r>
              <a:rPr lang="en-US" sz="1600" b="1" i="0" u="none" strike="noStrike" cap="none">
                <a:solidFill>
                  <a:srgbClr val="36494D"/>
                </a:solidFill>
                <a:latin typeface="Open Sans"/>
                <a:ea typeface="Open Sans"/>
                <a:cs typeface="Open Sans"/>
                <a:sym typeface="Open Sans"/>
              </a:rPr>
              <a:t>WOLA </a:t>
            </a:r>
            <a:r>
              <a:rPr lang="en-US" sz="1600" b="1" i="0" u="sng" strike="noStrike" cap="none">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el enfoque de la financiación estadounidense</a:t>
            </a:r>
            <a:r>
              <a:rPr lang="en-US" sz="1600" b="1" i="0" u="none" strike="noStrike" cap="none">
                <a:solidFill>
                  <a:schemeClr val="accent1"/>
                </a:solidFill>
                <a:latin typeface="Open Sans"/>
                <a:ea typeface="Open Sans"/>
                <a:cs typeface="Open Sans"/>
                <a:sym typeface="Open Sans"/>
              </a:rPr>
              <a:t> </a:t>
            </a:r>
            <a:r>
              <a:rPr lang="en-US" sz="1600" b="0" i="0" u="none" strike="noStrike" cap="none">
                <a:solidFill>
                  <a:srgbClr val="36494D"/>
                </a:solidFill>
                <a:latin typeface="Open Sans"/>
                <a:ea typeface="Open Sans"/>
                <a:cs typeface="Open Sans"/>
                <a:sym typeface="Open Sans"/>
              </a:rPr>
              <a:t>cambió hacia la paz y el desarrollo tras el Acuerdo de </a:t>
            </a:r>
            <a:r>
              <a:rPr lang="en-US" sz="1600" b="0" i="0" u="none" strike="noStrike" cap="none">
                <a:solidFill>
                  <a:schemeClr val="dk1"/>
                </a:solidFill>
                <a:latin typeface="Open Sans"/>
                <a:ea typeface="Open Sans"/>
                <a:cs typeface="Open Sans"/>
                <a:sym typeface="Open Sans"/>
              </a:rPr>
              <a:t>Paz del </a:t>
            </a:r>
            <a:r>
              <a:rPr lang="en-US" sz="1600" b="0" i="0" u="none" strike="noStrike" cap="none">
                <a:solidFill>
                  <a:srgbClr val="36494D"/>
                </a:solidFill>
                <a:latin typeface="Open Sans"/>
                <a:ea typeface="Open Sans"/>
                <a:cs typeface="Open Sans"/>
                <a:sym typeface="Open Sans"/>
              </a:rPr>
              <a:t>2016. La proporción de la ayuda bilateral total solicitada por el Presidente al Congreso </a:t>
            </a:r>
            <a:r>
              <a:rPr lang="en-US" sz="1600" b="0" i="0" u="sng" strike="noStrike" cap="none">
                <a:solidFill>
                  <a:schemeClr val="accen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para el sector militar</a:t>
            </a:r>
            <a:r>
              <a:rPr lang="en-US" sz="1600" b="0" i="0" u="none" strike="noStrike" cap="none">
                <a:solidFill>
                  <a:schemeClr val="accent1"/>
                </a:solidFill>
                <a:latin typeface="Open Sans"/>
                <a:ea typeface="Open Sans"/>
                <a:cs typeface="Open Sans"/>
                <a:sym typeface="Open Sans"/>
              </a:rPr>
              <a:t> </a:t>
            </a:r>
            <a:r>
              <a:rPr lang="en-US" sz="1600" b="0" i="0" u="none" strike="noStrike" cap="none">
                <a:solidFill>
                  <a:srgbClr val="36494D"/>
                </a:solidFill>
                <a:latin typeface="Open Sans"/>
                <a:ea typeface="Open Sans"/>
                <a:cs typeface="Open Sans"/>
                <a:sym typeface="Open Sans"/>
              </a:rPr>
              <a:t>y de aplicación de la ley cayó del 76% en 2008 al 49% en 2023.</a:t>
            </a:r>
            <a:r>
              <a:rPr lang="en-US" sz="1600" b="1" i="0" u="none" strike="noStrike" cap="none">
                <a:solidFill>
                  <a:srgbClr val="36494D"/>
                </a:solidFill>
                <a:latin typeface="Open Sans"/>
                <a:ea typeface="Open Sans"/>
                <a:cs typeface="Open Sans"/>
                <a:sym typeface="Open Sans"/>
              </a:rPr>
              <a:t> </a:t>
            </a:r>
            <a:endParaRPr sz="1600"/>
          </a:p>
          <a:p>
            <a:pPr marL="285750" marR="0" lvl="0" indent="-279400" algn="l" rtl="0">
              <a:lnSpc>
                <a:spcPct val="115000"/>
              </a:lnSpc>
              <a:spcBef>
                <a:spcPts val="1000"/>
              </a:spcBef>
              <a:spcAft>
                <a:spcPts val="0"/>
              </a:spcAft>
              <a:buClr>
                <a:srgbClr val="36494D"/>
              </a:buClr>
              <a:buSzPts val="1600"/>
              <a:buFont typeface="Arial"/>
              <a:buChar char="•"/>
            </a:pPr>
            <a:r>
              <a:rPr lang="en-US" sz="1600" b="1" i="0" u="none" strike="noStrike" cap="none">
                <a:solidFill>
                  <a:srgbClr val="36494D"/>
                </a:solidFill>
                <a:latin typeface="Open Sans"/>
                <a:ea typeface="Open Sans"/>
                <a:cs typeface="Open Sans"/>
                <a:sym typeface="Open Sans"/>
              </a:rPr>
              <a:t>La cantidad de ayuda humanitaria de Estados Unidos ha crecido significativamente. </a:t>
            </a:r>
            <a:r>
              <a:rPr lang="en-US" sz="1600" b="0" i="0" u="none" strike="noStrike" cap="none">
                <a:solidFill>
                  <a:srgbClr val="36494D"/>
                </a:solidFill>
                <a:latin typeface="Open Sans"/>
                <a:ea typeface="Open Sans"/>
                <a:cs typeface="Open Sans"/>
                <a:sym typeface="Open Sans"/>
              </a:rPr>
              <a:t>La ayuda humanitaria fue del </a:t>
            </a:r>
            <a:r>
              <a:rPr lang="en-US" sz="1600">
                <a:solidFill>
                  <a:srgbClr val="36494D"/>
                </a:solidFill>
                <a:latin typeface="Open Sans"/>
                <a:ea typeface="Open Sans"/>
                <a:cs typeface="Open Sans"/>
                <a:sym typeface="Open Sans"/>
              </a:rPr>
              <a:t>33</a:t>
            </a:r>
            <a:r>
              <a:rPr lang="en-US" sz="1600" b="0" i="0" u="none" strike="noStrike" cap="none">
                <a:solidFill>
                  <a:srgbClr val="36494D"/>
                </a:solidFill>
                <a:latin typeface="Open Sans"/>
                <a:ea typeface="Open Sans"/>
                <a:cs typeface="Open Sans"/>
                <a:sym typeface="Open Sans"/>
              </a:rPr>
              <a:t>% del total de Colombia en el año fiscal 202</a:t>
            </a:r>
            <a:r>
              <a:rPr lang="en-US" sz="1600">
                <a:solidFill>
                  <a:srgbClr val="36494D"/>
                </a:solidFill>
                <a:latin typeface="Open Sans"/>
                <a:ea typeface="Open Sans"/>
                <a:cs typeface="Open Sans"/>
                <a:sym typeface="Open Sans"/>
              </a:rPr>
              <a:t>1</a:t>
            </a:r>
            <a:r>
              <a:rPr lang="en-US" sz="1600" b="0" i="0" u="none" strike="noStrike" cap="none">
                <a:solidFill>
                  <a:srgbClr val="36494D"/>
                </a:solidFill>
                <a:latin typeface="Open Sans"/>
                <a:ea typeface="Open Sans"/>
                <a:cs typeface="Open Sans"/>
                <a:sym typeface="Open Sans"/>
              </a:rPr>
              <a:t>. Para tener una idea más clara de las tendencias sectoriales se deben replantear las categorías oficiales (por ejemplo, “paz y seguridad”). </a:t>
            </a:r>
            <a:endParaRPr sz="1600" b="1" i="0" u="none" strike="noStrike" cap="none">
              <a:solidFill>
                <a:srgbClr val="36494D"/>
              </a:solidFill>
              <a:latin typeface="Open Sans"/>
              <a:ea typeface="Open Sans"/>
              <a:cs typeface="Open Sans"/>
              <a:sym typeface="Open Sans"/>
            </a:endParaRPr>
          </a:p>
          <a:p>
            <a:pPr marL="285750" marR="0" lvl="0" indent="-279400" algn="l" rtl="0">
              <a:lnSpc>
                <a:spcPct val="115000"/>
              </a:lnSpc>
              <a:spcBef>
                <a:spcPts val="1000"/>
              </a:spcBef>
              <a:spcAft>
                <a:spcPts val="0"/>
              </a:spcAft>
              <a:buClr>
                <a:srgbClr val="36494D"/>
              </a:buClr>
              <a:buSzPts val="1600"/>
              <a:buFont typeface="Arial"/>
              <a:buChar char="•"/>
            </a:pPr>
            <a:r>
              <a:rPr lang="en-US" sz="1600" b="1" i="0" u="none" strike="noStrike" cap="none">
                <a:solidFill>
                  <a:srgbClr val="36494D"/>
                </a:solidFill>
                <a:latin typeface="Open Sans"/>
                <a:ea typeface="Open Sans"/>
                <a:cs typeface="Open Sans"/>
                <a:sym typeface="Open Sans"/>
              </a:rPr>
              <a:t>La falta de divulgación pública de la ayuda militar estadounidense impide obtener una visión global de las tendencias de la ayuda estadounidense. </a:t>
            </a:r>
            <a:r>
              <a:rPr lang="en-US" sz="1600" b="0" i="0" u="none" strike="noStrike" cap="none">
                <a:solidFill>
                  <a:srgbClr val="36494D"/>
                </a:solidFill>
                <a:latin typeface="Open Sans"/>
                <a:ea typeface="Open Sans"/>
                <a:cs typeface="Open Sans"/>
                <a:sym typeface="Open Sans"/>
              </a:rPr>
              <a:t>El gobierno de EE.UU. no ha publicado datos completos de ayuda militar desde el año fiscal 2019.</a:t>
            </a:r>
            <a:endParaRPr sz="1600"/>
          </a:p>
          <a:p>
            <a:pPr marL="914400" marR="0" lvl="1" indent="-323850" algn="l" rtl="0">
              <a:lnSpc>
                <a:spcPct val="115000"/>
              </a:lnSpc>
              <a:spcBef>
                <a:spcPts val="1000"/>
              </a:spcBef>
              <a:spcAft>
                <a:spcPts val="0"/>
              </a:spcAft>
              <a:buClr>
                <a:srgbClr val="36494D"/>
              </a:buClr>
              <a:buSzPts val="1500"/>
              <a:buFont typeface="Arial"/>
              <a:buChar char="○"/>
            </a:pPr>
            <a:r>
              <a:rPr lang="en-US" sz="1500" b="0" i="0" u="none" strike="noStrike" cap="none">
                <a:solidFill>
                  <a:srgbClr val="36494D"/>
                </a:solidFill>
                <a:latin typeface="Open Sans"/>
                <a:ea typeface="Open Sans"/>
                <a:cs typeface="Open Sans"/>
                <a:sym typeface="Open Sans"/>
              </a:rPr>
              <a:t>Los datos del Departamento de Defensa correspondientes 20</a:t>
            </a:r>
            <a:r>
              <a:rPr lang="en-US" sz="1500">
                <a:solidFill>
                  <a:srgbClr val="36494D"/>
                </a:solidFill>
                <a:latin typeface="Open Sans"/>
                <a:ea typeface="Open Sans"/>
                <a:cs typeface="Open Sans"/>
                <a:sym typeface="Open Sans"/>
              </a:rPr>
              <a:t>20-23</a:t>
            </a:r>
            <a:r>
              <a:rPr lang="en-US" sz="1500" b="0" i="0" u="none" strike="noStrike" cap="none">
                <a:solidFill>
                  <a:srgbClr val="36494D"/>
                </a:solidFill>
                <a:latin typeface="Open Sans"/>
                <a:ea typeface="Open Sans"/>
                <a:cs typeface="Open Sans"/>
                <a:sym typeface="Open Sans"/>
              </a:rPr>
              <a:t> figuran como </a:t>
            </a:r>
            <a:r>
              <a:rPr lang="en-US" sz="1500">
                <a:solidFill>
                  <a:srgbClr val="36494D"/>
                </a:solidFill>
                <a:latin typeface="Open Sans"/>
                <a:ea typeface="Open Sans"/>
                <a:cs typeface="Open Sans"/>
                <a:sym typeface="Open Sans"/>
              </a:rPr>
              <a:t>“</a:t>
            </a:r>
            <a:r>
              <a:rPr lang="en-US" sz="1500" b="0" i="0" u="none" strike="noStrike" cap="none">
                <a:solidFill>
                  <a:srgbClr val="36494D"/>
                </a:solidFill>
                <a:latin typeface="Open Sans"/>
                <a:ea typeface="Open Sans"/>
                <a:cs typeface="Open Sans"/>
                <a:sym typeface="Open Sans"/>
              </a:rPr>
              <a:t>parciales</a:t>
            </a:r>
            <a:r>
              <a:rPr lang="en-US" sz="1500">
                <a:solidFill>
                  <a:srgbClr val="36494D"/>
                </a:solidFill>
                <a:latin typeface="Open Sans"/>
                <a:ea typeface="Open Sans"/>
                <a:cs typeface="Open Sans"/>
                <a:sym typeface="Open Sans"/>
              </a:rPr>
              <a:t>”.</a:t>
            </a:r>
            <a:endParaRPr sz="1500"/>
          </a:p>
          <a:p>
            <a:pPr marL="914400" marR="0" lvl="1" indent="-323850" algn="l" rtl="0">
              <a:lnSpc>
                <a:spcPct val="115000"/>
              </a:lnSpc>
              <a:spcBef>
                <a:spcPts val="1000"/>
              </a:spcBef>
              <a:spcAft>
                <a:spcPts val="1000"/>
              </a:spcAft>
              <a:buClr>
                <a:srgbClr val="36494D"/>
              </a:buClr>
              <a:buSzPts val="1500"/>
              <a:buFont typeface="Arial"/>
              <a:buChar char="○"/>
            </a:pPr>
            <a:r>
              <a:rPr lang="en-US" sz="1500" b="0" i="0" u="none" strike="noStrike" cap="none">
                <a:solidFill>
                  <a:srgbClr val="36494D"/>
                </a:solidFill>
                <a:latin typeface="Open Sans"/>
                <a:ea typeface="Open Sans"/>
                <a:cs typeface="Open Sans"/>
                <a:sym typeface="Open Sans"/>
              </a:rPr>
              <a:t>Los datos del Departamento de Estado ofrecen información limitada sobre las prioridades de financiación de los proyectos de lucha contra el narcotráfico. </a:t>
            </a:r>
            <a:endParaRPr sz="1500"/>
          </a:p>
        </p:txBody>
      </p:sp>
      <p:pic>
        <p:nvPicPr>
          <p:cNvPr id="109" name="Google Shape;109;p3"/>
          <p:cNvPicPr preferRelativeResize="0"/>
          <p:nvPr/>
        </p:nvPicPr>
        <p:blipFill rotWithShape="1">
          <a:blip r:embed="rId5">
            <a:alphaModFix/>
          </a:blip>
          <a:srcRect/>
          <a:stretch/>
        </p:blipFill>
        <p:spPr>
          <a:xfrm>
            <a:off x="262602" y="740107"/>
            <a:ext cx="575598" cy="575598"/>
          </a:xfrm>
          <a:prstGeom prst="rect">
            <a:avLst/>
          </a:prstGeom>
          <a:noFill/>
          <a:ln>
            <a:noFill/>
          </a:ln>
        </p:spPr>
      </p:pic>
      <p:pic>
        <p:nvPicPr>
          <p:cNvPr id="110" name="Google Shape;110;p3"/>
          <p:cNvPicPr preferRelativeResize="0"/>
          <p:nvPr/>
        </p:nvPicPr>
        <p:blipFill>
          <a:blip r:embed="rId6">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0"/>
          <p:cNvSpPr txBox="1">
            <a:spLocks noGrp="1"/>
          </p:cNvSpPr>
          <p:nvPr>
            <p:ph type="title"/>
          </p:nvPr>
        </p:nvSpPr>
        <p:spPr>
          <a:xfrm>
            <a:off x="1021912" y="286118"/>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200"/>
              <a:buFont typeface="Open Sans"/>
              <a:buNone/>
            </a:pPr>
            <a:r>
              <a:rPr lang="en-US" sz="2100" i="0">
                <a:solidFill>
                  <a:srgbClr val="036C9E"/>
                </a:solidFill>
              </a:rPr>
              <a:t>Indicadores de gobierno abierto: Los 20 mayores proyectos de USAID en Colombia†</a:t>
            </a:r>
            <a:endParaRPr sz="2100">
              <a:solidFill>
                <a:srgbClr val="036C9E"/>
              </a:solidFill>
              <a:latin typeface="Open Sans"/>
              <a:ea typeface="Open Sans"/>
              <a:cs typeface="Open Sans"/>
              <a:sym typeface="Open Sans"/>
            </a:endParaRPr>
          </a:p>
        </p:txBody>
      </p:sp>
      <p:pic>
        <p:nvPicPr>
          <p:cNvPr id="349" name="Google Shape;349;p30"/>
          <p:cNvPicPr preferRelativeResize="0"/>
          <p:nvPr/>
        </p:nvPicPr>
        <p:blipFill rotWithShape="1">
          <a:blip r:embed="rId3">
            <a:alphaModFix/>
          </a:blip>
          <a:srcRect/>
          <a:stretch/>
        </p:blipFill>
        <p:spPr>
          <a:xfrm>
            <a:off x="262602" y="258844"/>
            <a:ext cx="575598" cy="575598"/>
          </a:xfrm>
          <a:prstGeom prst="rect">
            <a:avLst/>
          </a:prstGeom>
          <a:noFill/>
          <a:ln>
            <a:noFill/>
          </a:ln>
        </p:spPr>
      </p:pic>
      <p:sp>
        <p:nvSpPr>
          <p:cNvPr id="350" name="Google Shape;350;p30"/>
          <p:cNvSpPr txBox="1"/>
          <p:nvPr/>
        </p:nvSpPr>
        <p:spPr>
          <a:xfrm>
            <a:off x="0" y="6398565"/>
            <a:ext cx="12192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dk1"/>
                </a:solidFill>
                <a:latin typeface="Open Sans"/>
                <a:ea typeface="Open Sans"/>
                <a:cs typeface="Open Sans"/>
                <a:sym typeface="Open Sans"/>
              </a:rPr>
              <a:t>†Nota: </a:t>
            </a:r>
            <a:r>
              <a:rPr lang="en-US" sz="800">
                <a:solidFill>
                  <a:schemeClr val="dk1"/>
                </a:solidFill>
                <a:latin typeface="Open Sans"/>
                <a:ea typeface="Open Sans"/>
                <a:cs typeface="Open Sans"/>
                <a:sym typeface="Open Sans"/>
              </a:rPr>
              <a:t>Esta lista incluye los proyectos con fichas descriptivas en la página web USAID.gov de Colombia que tienen datos presupuestarios disponibles públicamente. La diapositiva "Indicadores de gobierno abierto: USAID Colombia fact sheets" revela que el 22% de los proyectos no tienen datos presupuestarios disponibles en USASpending.gov.</a:t>
            </a:r>
            <a:endParaRPr/>
          </a:p>
          <a:p>
            <a:pPr marL="0" marR="0" lvl="0" indent="0" algn="l" rtl="0">
              <a:spcBef>
                <a:spcPts val="0"/>
              </a:spcBef>
              <a:spcAft>
                <a:spcPts val="0"/>
              </a:spcAft>
              <a:buNone/>
            </a:pPr>
            <a:r>
              <a:rPr lang="en-US" sz="800" b="1">
                <a:solidFill>
                  <a:schemeClr val="dk1"/>
                </a:solidFill>
                <a:latin typeface="Open Sans"/>
                <a:ea typeface="Open Sans"/>
                <a:cs typeface="Open Sans"/>
                <a:sym typeface="Open Sans"/>
              </a:rPr>
              <a:t>*Nota:</a:t>
            </a:r>
            <a:r>
              <a:rPr lang="en-US" sz="800">
                <a:solidFill>
                  <a:schemeClr val="dk1"/>
                </a:solidFill>
                <a:latin typeface="Open Sans"/>
                <a:ea typeface="Open Sans"/>
                <a:cs typeface="Open Sans"/>
                <a:sym typeface="Open Sans"/>
              </a:rPr>
              <a:t> Obligado se define en USASpending.gov como "La cantidad de dinero que una agencia ha prometido pagar, normalmente porque la agencia ha firmado un contrato, concedido una subvención o realizado un pedido de bienes o servicios".</a:t>
            </a:r>
            <a:endParaRPr sz="800" b="1">
              <a:solidFill>
                <a:schemeClr val="dk1"/>
              </a:solidFill>
              <a:latin typeface="Open Sans"/>
              <a:ea typeface="Open Sans"/>
              <a:cs typeface="Open Sans"/>
              <a:sym typeface="Open Sans"/>
            </a:endParaRPr>
          </a:p>
        </p:txBody>
      </p:sp>
      <p:graphicFrame>
        <p:nvGraphicFramePr>
          <p:cNvPr id="351" name="Google Shape;351;p30"/>
          <p:cNvGraphicFramePr/>
          <p:nvPr/>
        </p:nvGraphicFramePr>
        <p:xfrm>
          <a:off x="10510" y="826336"/>
          <a:ext cx="11645100" cy="5580325"/>
        </p:xfrm>
        <a:graphic>
          <a:graphicData uri="http://schemas.openxmlformats.org/drawingml/2006/table">
            <a:tbl>
              <a:tblPr>
                <a:noFill/>
                <a:tableStyleId>{431DD4AE-DEE8-4C8E-9FBB-EED955A32516}</a:tableStyleId>
              </a:tblPr>
              <a:tblGrid>
                <a:gridCol w="2184825">
                  <a:extLst>
                    <a:ext uri="{9D8B030D-6E8A-4147-A177-3AD203B41FA5}">
                      <a16:colId xmlns:a16="http://schemas.microsoft.com/office/drawing/2014/main" val="20000"/>
                    </a:ext>
                  </a:extLst>
                </a:gridCol>
                <a:gridCol w="1058425">
                  <a:extLst>
                    <a:ext uri="{9D8B030D-6E8A-4147-A177-3AD203B41FA5}">
                      <a16:colId xmlns:a16="http://schemas.microsoft.com/office/drawing/2014/main" val="20001"/>
                    </a:ext>
                  </a:extLst>
                </a:gridCol>
                <a:gridCol w="1058425">
                  <a:extLst>
                    <a:ext uri="{9D8B030D-6E8A-4147-A177-3AD203B41FA5}">
                      <a16:colId xmlns:a16="http://schemas.microsoft.com/office/drawing/2014/main" val="20002"/>
                    </a:ext>
                  </a:extLst>
                </a:gridCol>
                <a:gridCol w="1058425">
                  <a:extLst>
                    <a:ext uri="{9D8B030D-6E8A-4147-A177-3AD203B41FA5}">
                      <a16:colId xmlns:a16="http://schemas.microsoft.com/office/drawing/2014/main" val="20003"/>
                    </a:ext>
                  </a:extLst>
                </a:gridCol>
                <a:gridCol w="1058425">
                  <a:extLst>
                    <a:ext uri="{9D8B030D-6E8A-4147-A177-3AD203B41FA5}">
                      <a16:colId xmlns:a16="http://schemas.microsoft.com/office/drawing/2014/main" val="20004"/>
                    </a:ext>
                  </a:extLst>
                </a:gridCol>
                <a:gridCol w="1058425">
                  <a:extLst>
                    <a:ext uri="{9D8B030D-6E8A-4147-A177-3AD203B41FA5}">
                      <a16:colId xmlns:a16="http://schemas.microsoft.com/office/drawing/2014/main" val="20005"/>
                    </a:ext>
                  </a:extLst>
                </a:gridCol>
                <a:gridCol w="1391000">
                  <a:extLst>
                    <a:ext uri="{9D8B030D-6E8A-4147-A177-3AD203B41FA5}">
                      <a16:colId xmlns:a16="http://schemas.microsoft.com/office/drawing/2014/main" val="20006"/>
                    </a:ext>
                  </a:extLst>
                </a:gridCol>
                <a:gridCol w="1058425">
                  <a:extLst>
                    <a:ext uri="{9D8B030D-6E8A-4147-A177-3AD203B41FA5}">
                      <a16:colId xmlns:a16="http://schemas.microsoft.com/office/drawing/2014/main" val="20007"/>
                    </a:ext>
                  </a:extLst>
                </a:gridCol>
                <a:gridCol w="1718725">
                  <a:extLst>
                    <a:ext uri="{9D8B030D-6E8A-4147-A177-3AD203B41FA5}">
                      <a16:colId xmlns:a16="http://schemas.microsoft.com/office/drawing/2014/main" val="20008"/>
                    </a:ext>
                  </a:extLst>
                </a:gridCol>
              </a:tblGrid>
              <a:tr h="918475">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Nombre del Proyecto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Contraparte Implementadora</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Financiación total del proyecto obligada* a 12 de julio de 2023</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¿Identifica claramente la hoja informativa de USAID al socio ejecutor?</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¿Incluye la hoja informativa de USAID el presupuesto total del proyecto?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¿Incluye la hoja informativa de USAID una dirección de correo electrónico de contacto?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¿Se pueden buscar los datos del proyecto en USASpending utilizando el nombre del proyecto o el nombre del socio ejecutor?</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¿Enumera USASpending los datos de sub-concesión del proyecto?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¿Proporciona el panel de evaluación de USAID informes de evaluación de referencia, de impacto o de rendimiento del proyecto?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Land for Prosperity</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Tetra Tech</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$77,142,756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1"/>
                  </a:ext>
                </a:extLst>
              </a:tr>
              <a:tr h="319450">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Community Development and Licit Opportunities (CDLO)</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Tetra Tech</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$71,548,083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p>
                      <a:pPr marL="0" marR="0" lvl="0" indent="0" algn="ctr" rtl="0">
                        <a:spcBef>
                          <a:spcPts val="0"/>
                        </a:spcBef>
                        <a:spcAft>
                          <a:spcPts val="0"/>
                        </a:spcAft>
                        <a:buNone/>
                      </a:pPr>
                      <a:endParaRPr sz="1000" b="0" i="0" u="none" strike="noStrike" cap="none">
                        <a:solidFill>
                          <a:srgbClr val="9C0006"/>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2"/>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Paramos and Forests Activity</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Chemonics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$37,934,306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3"/>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Community Stabilization Activity (CSA)</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OIM</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$31,174,669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4"/>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Responsive Governacne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DAI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$25,000,000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5"/>
                  </a:ext>
                </a:extLst>
              </a:tr>
              <a:tr h="47627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Resilient Communities</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Pan American Development Foundation (PADF)</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$21,453,386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6"/>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Inclusive Justice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Chemonics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$20,368,108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7"/>
                  </a:ext>
                </a:extLst>
              </a:tr>
              <a:tr h="47627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Colombia Transforma</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Management Systems International</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$20,191,131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Yes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8"/>
                  </a:ext>
                </a:extLst>
              </a:tr>
              <a:tr h="319450">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Indigenous Peoples and Afro-Colombian Empowerment Activity (IPACE)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ACDI/VOCA</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$18,852,129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lnSpc>
                          <a:spcPct val="100000"/>
                        </a:lnSpc>
                        <a:spcBef>
                          <a:spcPts val="0"/>
                        </a:spcBef>
                        <a:spcAft>
                          <a:spcPts val="0"/>
                        </a:spcAft>
                        <a:buClr>
                          <a:srgbClr val="006100"/>
                        </a:buClr>
                        <a:buSzPts val="1000"/>
                        <a:buFont typeface="Calibri"/>
                        <a:buNone/>
                      </a:pPr>
                      <a:r>
                        <a:rPr lang="en-US" sz="1000" b="0" i="0" u="none" strike="noStrike" cap="none">
                          <a:solidFill>
                            <a:srgbClr val="006100"/>
                          </a:solidFill>
                          <a:latin typeface="Calibri"/>
                          <a:ea typeface="Calibri"/>
                          <a:cs typeface="Calibri"/>
                          <a:sym typeface="Calibri"/>
                        </a:rPr>
                        <a:t>Si</a:t>
                      </a:r>
                      <a:endParaRPr/>
                    </a:p>
                    <a:p>
                      <a:pPr marL="0" marR="0" lvl="0" indent="0" algn="ctr" rtl="0">
                        <a:spcBef>
                          <a:spcPts val="0"/>
                        </a:spcBef>
                        <a:spcAft>
                          <a:spcPts val="0"/>
                        </a:spcAft>
                        <a:buNone/>
                      </a:pPr>
                      <a:endParaRPr sz="1000" b="0" i="0" u="none" strike="noStrike" cap="none">
                        <a:solidFill>
                          <a:srgbClr val="006100"/>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9"/>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Youth Resilience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ACDI/VOCA</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$18,419,207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Yes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0"/>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24">
                            <a:extLst>
                              <a:ext uri="{A12FA001-AC4F-418D-AE19-62706E023703}">
                                <ahyp:hlinkClr xmlns:ahyp="http://schemas.microsoft.com/office/drawing/2018/hyperlinkcolor" val="tx"/>
                              </a:ext>
                            </a:extLst>
                          </a:hlinkClick>
                        </a:rPr>
                        <a:t>Weaving Lives and Hope Activity (WLH)</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OIM</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25">
                            <a:extLst>
                              <a:ext uri="{A12FA001-AC4F-418D-AE19-62706E023703}">
                                <ahyp:hlinkClr xmlns:ahyp="http://schemas.microsoft.com/office/drawing/2018/hyperlinkcolor" val="tx"/>
                              </a:ext>
                            </a:extLst>
                          </a:hlinkClick>
                        </a:rPr>
                        <a:t>$18,000,000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1"/>
                  </a:ext>
                </a:extLst>
              </a:tr>
              <a:tr h="319450">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26">
                            <a:extLst>
                              <a:ext uri="{A12FA001-AC4F-418D-AE19-62706E023703}">
                                <ahyp:hlinkClr xmlns:ahyp="http://schemas.microsoft.com/office/drawing/2018/hyperlinkcolor" val="tx"/>
                              </a:ext>
                            </a:extLst>
                          </a:hlinkClick>
                        </a:rPr>
                        <a:t>Victims Participation And Collective Reparation</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CODHES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27">
                            <a:extLst>
                              <a:ext uri="{A12FA001-AC4F-418D-AE19-62706E023703}">
                                <ahyp:hlinkClr xmlns:ahyp="http://schemas.microsoft.com/office/drawing/2018/hyperlinkcolor" val="tx"/>
                              </a:ext>
                            </a:extLst>
                          </a:hlinkClick>
                        </a:rPr>
                        <a:t>$16,433,207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2"/>
                  </a:ext>
                </a:extLst>
              </a:tr>
              <a:tr h="319450">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28">
                            <a:extLst>
                              <a:ext uri="{A12FA001-AC4F-418D-AE19-62706E023703}">
                                <ahyp:hlinkClr xmlns:ahyp="http://schemas.microsoft.com/office/drawing/2018/hyperlinkcolor" val="tx"/>
                              </a:ext>
                            </a:extLst>
                          </a:hlinkClick>
                        </a:rPr>
                        <a:t>Juntos Aprendemos</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Partners of the Americas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29">
                            <a:extLst>
                              <a:ext uri="{A12FA001-AC4F-418D-AE19-62706E023703}">
                                <ahyp:hlinkClr xmlns:ahyp="http://schemas.microsoft.com/office/drawing/2018/hyperlinkcolor" val="tx"/>
                              </a:ext>
                            </a:extLst>
                          </a:hlinkClick>
                        </a:rPr>
                        <a:t>$15,987,000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3"/>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30">
                            <a:extLst>
                              <a:ext uri="{A12FA001-AC4F-418D-AE19-62706E023703}">
                                <ahyp:hlinkClr xmlns:ahyp="http://schemas.microsoft.com/office/drawing/2018/hyperlinkcolor" val="tx"/>
                              </a:ext>
                            </a:extLst>
                          </a:hlinkClick>
                        </a:rPr>
                        <a:t>Integra</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Chemonics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31">
                            <a:extLst>
                              <a:ext uri="{A12FA001-AC4F-418D-AE19-62706E023703}">
                                <ahyp:hlinkClr xmlns:ahyp="http://schemas.microsoft.com/office/drawing/2018/hyperlinkcolor" val="tx"/>
                              </a:ext>
                            </a:extLst>
                          </a:hlinkClick>
                        </a:rPr>
                        <a:t>$15,250,000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4"/>
                  </a:ext>
                </a:extLst>
              </a:tr>
              <a:tr h="319450">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32">
                            <a:extLst>
                              <a:ext uri="{A12FA001-AC4F-418D-AE19-62706E023703}">
                                <ahyp:hlinkClr xmlns:ahyp="http://schemas.microsoft.com/office/drawing/2018/hyperlinkcolor" val="tx"/>
                              </a:ext>
                            </a:extLst>
                          </a:hlinkClick>
                        </a:rPr>
                        <a:t>Amazon Indigenous Rights and Resources Activity (AIRR)</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Fondo Mundial para la Naturaleza</a:t>
                      </a:r>
                      <a:endParaRPr sz="1000" b="0" i="0" u="none" strike="noStrike" cap="none">
                        <a:solidFill>
                          <a:srgbClr val="000000"/>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33">
                            <a:extLst>
                              <a:ext uri="{A12FA001-AC4F-418D-AE19-62706E023703}">
                                <ahyp:hlinkClr xmlns:ahyp="http://schemas.microsoft.com/office/drawing/2018/hyperlinkcolor" val="tx"/>
                              </a:ext>
                            </a:extLst>
                          </a:hlinkClick>
                        </a:rPr>
                        <a:t>$14,815,000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5"/>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34">
                            <a:extLst>
                              <a:ext uri="{A12FA001-AC4F-418D-AE19-62706E023703}">
                                <ahyp:hlinkClr xmlns:ahyp="http://schemas.microsoft.com/office/drawing/2018/hyperlinkcolor" val="tx"/>
                              </a:ext>
                            </a:extLst>
                          </a:hlinkClick>
                        </a:rPr>
                        <a:t>Partners for Transparency</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DAI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35">
                            <a:extLst>
                              <a:ext uri="{A12FA001-AC4F-418D-AE19-62706E023703}">
                                <ahyp:hlinkClr xmlns:ahyp="http://schemas.microsoft.com/office/drawing/2018/hyperlinkcolor" val="tx"/>
                              </a:ext>
                            </a:extLst>
                          </a:hlinkClick>
                        </a:rPr>
                        <a:t>$13,457,061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6"/>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36">
                            <a:extLst>
                              <a:ext uri="{A12FA001-AC4F-418D-AE19-62706E023703}">
                                <ahyp:hlinkClr xmlns:ahyp="http://schemas.microsoft.com/office/drawing/2018/hyperlinkcolor" val="tx"/>
                              </a:ext>
                            </a:extLst>
                          </a:hlinkClick>
                        </a:rPr>
                        <a:t>Reactivation Colombia</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UNDP</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37">
                            <a:extLst>
                              <a:ext uri="{A12FA001-AC4F-418D-AE19-62706E023703}">
                                <ahyp:hlinkClr xmlns:ahyp="http://schemas.microsoft.com/office/drawing/2018/hyperlinkcolor" val="tx"/>
                              </a:ext>
                            </a:extLst>
                          </a:hlinkClick>
                        </a:rPr>
                        <a:t>$11,800,498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7"/>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38">
                            <a:extLst>
                              <a:ext uri="{A12FA001-AC4F-418D-AE19-62706E023703}">
                                <ahyp:hlinkClr xmlns:ahyp="http://schemas.microsoft.com/office/drawing/2018/hyperlinkcolor" val="tx"/>
                              </a:ext>
                            </a:extLst>
                          </a:hlinkClick>
                        </a:rPr>
                        <a:t>Amazon Alive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Chemonics</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39">
                            <a:extLst>
                              <a:ext uri="{A12FA001-AC4F-418D-AE19-62706E023703}">
                                <ahyp:hlinkClr xmlns:ahyp="http://schemas.microsoft.com/office/drawing/2018/hyperlinkcolor" val="tx"/>
                              </a:ext>
                            </a:extLst>
                          </a:hlinkClick>
                        </a:rPr>
                        <a:t>$11,026,034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8"/>
                  </a:ext>
                </a:extLst>
              </a:tr>
              <a:tr h="16262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40">
                            <a:extLst>
                              <a:ext uri="{A12FA001-AC4F-418D-AE19-62706E023703}">
                                <ahyp:hlinkClr xmlns:ahyp="http://schemas.microsoft.com/office/drawing/2018/hyperlinkcolor" val="tx"/>
                              </a:ext>
                            </a:extLst>
                          </a:hlinkClick>
                        </a:rPr>
                        <a:t>Restoring Our Future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OIM</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41">
                            <a:extLst>
                              <a:ext uri="{A12FA001-AC4F-418D-AE19-62706E023703}">
                                <ahyp:hlinkClr xmlns:ahyp="http://schemas.microsoft.com/office/drawing/2018/hyperlinkcolor" val="tx"/>
                              </a:ext>
                            </a:extLst>
                          </a:hlinkClick>
                        </a:rPr>
                        <a:t>$8,000,000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9"/>
                  </a:ext>
                </a:extLst>
              </a:tr>
              <a:tr h="158975">
                <a:tc>
                  <a:txBody>
                    <a:bodyPr/>
                    <a:lstStyle/>
                    <a:p>
                      <a:pPr marL="0" marR="0" lvl="0" indent="0" algn="l" rtl="0">
                        <a:spcBef>
                          <a:spcPts val="0"/>
                        </a:spcBef>
                        <a:spcAft>
                          <a:spcPts val="0"/>
                        </a:spcAft>
                        <a:buNone/>
                      </a:pPr>
                      <a:r>
                        <a:rPr lang="en-US" sz="1000" b="1" i="0" u="sng" strike="noStrike" cap="none">
                          <a:solidFill>
                            <a:srgbClr val="0563C1"/>
                          </a:solidFill>
                          <a:latin typeface="Calibri"/>
                          <a:ea typeface="Calibri"/>
                          <a:cs typeface="Calibri"/>
                          <a:sym typeface="Calibri"/>
                          <a:hlinkClick r:id="rId42">
                            <a:extLst>
                              <a:ext uri="{A12FA001-AC4F-418D-AE19-62706E023703}">
                                <ahyp:hlinkClr xmlns:ahyp="http://schemas.microsoft.com/office/drawing/2018/hyperlinkcolor" val="tx"/>
                              </a:ext>
                            </a:extLst>
                          </a:hlinkClick>
                        </a:rPr>
                        <a:t>Equitable Finance</a:t>
                      </a:r>
                      <a:endParaRPr sz="1000" b="1"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DAI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43">
                            <a:extLst>
                              <a:ext uri="{A12FA001-AC4F-418D-AE19-62706E023703}">
                                <ahyp:hlinkClr xmlns:ahyp="http://schemas.microsoft.com/office/drawing/2018/hyperlinkcolor" val="tx"/>
                              </a:ext>
                            </a:extLst>
                          </a:hlinkClick>
                        </a:rPr>
                        <a:t>$7,737,000 </a:t>
                      </a:r>
                      <a:endParaRPr sz="1000" b="0" i="0" u="sng" strike="noStrike" cap="none">
                        <a:solidFill>
                          <a:srgbClr val="0563C1"/>
                        </a:solidFill>
                        <a:latin typeface="Calibri"/>
                        <a:ea typeface="Calibri"/>
                        <a:cs typeface="Calibri"/>
                        <a:sym typeface="Calibri"/>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006100"/>
                          </a:solidFill>
                          <a:latin typeface="Calibri"/>
                          <a:ea typeface="Calibri"/>
                          <a:cs typeface="Calibri"/>
                          <a:sym typeface="Calibri"/>
                        </a:rPr>
                        <a:t>Si</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5650" marR="5650" marT="56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20"/>
                  </a:ext>
                </a:extLst>
              </a:tr>
            </a:tbl>
          </a:graphicData>
        </a:graphic>
      </p:graphicFrame>
      <p:pic>
        <p:nvPicPr>
          <p:cNvPr id="352" name="Google Shape;352;p30"/>
          <p:cNvPicPr preferRelativeResize="0"/>
          <p:nvPr/>
        </p:nvPicPr>
        <p:blipFill>
          <a:blip r:embed="rId4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aphicFrame>
        <p:nvGraphicFramePr>
          <p:cNvPr id="357" name="Google Shape;357;p31"/>
          <p:cNvGraphicFramePr/>
          <p:nvPr/>
        </p:nvGraphicFramePr>
        <p:xfrm>
          <a:off x="52550" y="828417"/>
          <a:ext cx="11579650" cy="5570800"/>
        </p:xfrm>
        <a:graphic>
          <a:graphicData uri="http://schemas.openxmlformats.org/drawingml/2006/table">
            <a:tbl>
              <a:tblPr>
                <a:noFill/>
                <a:tableStyleId>{431DD4AE-DEE8-4C8E-9FBB-EED955A32516}</a:tableStyleId>
              </a:tblPr>
              <a:tblGrid>
                <a:gridCol w="3255300">
                  <a:extLst>
                    <a:ext uri="{9D8B030D-6E8A-4147-A177-3AD203B41FA5}">
                      <a16:colId xmlns:a16="http://schemas.microsoft.com/office/drawing/2014/main" val="20000"/>
                    </a:ext>
                  </a:extLst>
                </a:gridCol>
                <a:gridCol w="937975">
                  <a:extLst>
                    <a:ext uri="{9D8B030D-6E8A-4147-A177-3AD203B41FA5}">
                      <a16:colId xmlns:a16="http://schemas.microsoft.com/office/drawing/2014/main" val="20001"/>
                    </a:ext>
                  </a:extLst>
                </a:gridCol>
                <a:gridCol w="1207375">
                  <a:extLst>
                    <a:ext uri="{9D8B030D-6E8A-4147-A177-3AD203B41FA5}">
                      <a16:colId xmlns:a16="http://schemas.microsoft.com/office/drawing/2014/main" val="20002"/>
                    </a:ext>
                  </a:extLst>
                </a:gridCol>
                <a:gridCol w="772375">
                  <a:extLst>
                    <a:ext uri="{9D8B030D-6E8A-4147-A177-3AD203B41FA5}">
                      <a16:colId xmlns:a16="http://schemas.microsoft.com/office/drawing/2014/main" val="20003"/>
                    </a:ext>
                  </a:extLst>
                </a:gridCol>
                <a:gridCol w="772375">
                  <a:extLst>
                    <a:ext uri="{9D8B030D-6E8A-4147-A177-3AD203B41FA5}">
                      <a16:colId xmlns:a16="http://schemas.microsoft.com/office/drawing/2014/main" val="20004"/>
                    </a:ext>
                  </a:extLst>
                </a:gridCol>
                <a:gridCol w="772375">
                  <a:extLst>
                    <a:ext uri="{9D8B030D-6E8A-4147-A177-3AD203B41FA5}">
                      <a16:colId xmlns:a16="http://schemas.microsoft.com/office/drawing/2014/main" val="20005"/>
                    </a:ext>
                  </a:extLst>
                </a:gridCol>
                <a:gridCol w="772375">
                  <a:extLst>
                    <a:ext uri="{9D8B030D-6E8A-4147-A177-3AD203B41FA5}">
                      <a16:colId xmlns:a16="http://schemas.microsoft.com/office/drawing/2014/main" val="20006"/>
                    </a:ext>
                  </a:extLst>
                </a:gridCol>
                <a:gridCol w="772375">
                  <a:extLst>
                    <a:ext uri="{9D8B030D-6E8A-4147-A177-3AD203B41FA5}">
                      <a16:colId xmlns:a16="http://schemas.microsoft.com/office/drawing/2014/main" val="20007"/>
                    </a:ext>
                  </a:extLst>
                </a:gridCol>
                <a:gridCol w="772375">
                  <a:extLst>
                    <a:ext uri="{9D8B030D-6E8A-4147-A177-3AD203B41FA5}">
                      <a16:colId xmlns:a16="http://schemas.microsoft.com/office/drawing/2014/main" val="20008"/>
                    </a:ext>
                  </a:extLst>
                </a:gridCol>
                <a:gridCol w="772375">
                  <a:extLst>
                    <a:ext uri="{9D8B030D-6E8A-4147-A177-3AD203B41FA5}">
                      <a16:colId xmlns:a16="http://schemas.microsoft.com/office/drawing/2014/main" val="20009"/>
                    </a:ext>
                  </a:extLst>
                </a:gridCol>
                <a:gridCol w="772375">
                  <a:extLst>
                    <a:ext uri="{9D8B030D-6E8A-4147-A177-3AD203B41FA5}">
                      <a16:colId xmlns:a16="http://schemas.microsoft.com/office/drawing/2014/main" val="20010"/>
                    </a:ext>
                  </a:extLst>
                </a:gridCol>
              </a:tblGrid>
              <a:tr h="179825">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3925" marR="3925" marT="39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3925" marR="3925" marT="39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3925" marR="3925" marT="3925" marB="0">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en-US" sz="1000" b="1" i="0" u="sng" strike="noStrike" cap="none">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Panel de evaluación (nuevo)</a:t>
                      </a:r>
                      <a:endParaRPr sz="1000" b="1" i="0" u="none" strike="noStrike" cap="none">
                        <a:solidFill>
                          <a:srgbClr val="FFFFFF"/>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US" sz="1000" b="1"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USAID Clearing House (Legado)</a:t>
                      </a:r>
                      <a:endParaRPr sz="1000" b="1" i="0" u="none" strike="noStrike" cap="none">
                        <a:solidFill>
                          <a:srgbClr val="FFFFFF"/>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5125">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Nombre del Proyecto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Monto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Fecha de finalización del proyecto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Final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Provisional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de base</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Otro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Final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Provisional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Informe de base</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tc>
                  <a:txBody>
                    <a:bodyPr/>
                    <a:lstStyle/>
                    <a:p>
                      <a:pPr marL="0" marR="0" lvl="0" indent="0" algn="ctr" rtl="0">
                        <a:spcBef>
                          <a:spcPts val="0"/>
                        </a:spcBef>
                        <a:spcAft>
                          <a:spcPts val="0"/>
                        </a:spcAft>
                        <a:buNone/>
                      </a:pPr>
                      <a:r>
                        <a:rPr lang="en-US" sz="1000" b="1" i="0" u="none" strike="noStrike" cap="none">
                          <a:solidFill>
                            <a:srgbClr val="FFFFFF"/>
                          </a:solidFill>
                          <a:latin typeface="Calibri"/>
                          <a:ea typeface="Calibri"/>
                          <a:cs typeface="Calibri"/>
                          <a:sym typeface="Calibri"/>
                        </a:rPr>
                        <a:t>Otros</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5A5A5"/>
                    </a:solidFill>
                  </a:tcPr>
                </a:tc>
                <a:extLst>
                  <a:ext uri="{0D108BD9-81ED-4DB2-BD59-A6C34878D82A}">
                    <a16:rowId xmlns:a16="http://schemas.microsoft.com/office/drawing/2014/main" val="10001"/>
                  </a:ext>
                </a:extLst>
              </a:tr>
              <a:tr h="3551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Iniciativa de Consolidación y Mejora de los Medios de Subsistencia (CELI) Región Central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$113,450,325</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4/19/17</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2"/>
                  </a:ext>
                </a:extLst>
              </a:tr>
              <a:tr h="31817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Programa de Víctimas del Conflicto: Actividad de Fortalecimiento Institucional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$102,193,389</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6/30/22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3"/>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Colombia Asistencia Alimentaria de Emergencia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$98,500,000</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12/31/21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4"/>
                  </a:ext>
                </a:extLst>
              </a:tr>
              <a:tr h="3551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Iniciativa para la consolidación y mejora de los medios de subsistencia (CELI) Regiones Norte y Sur</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$93,568,059</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10/11/17</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5"/>
                  </a:ext>
                </a:extLst>
              </a:tr>
              <a:tr h="3551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Actividades polivalentes de emergencia en efectivo y nutrición en Colombia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$91,103,774</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12/31/22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06"/>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Reintegración de excombatientes orientada a la comunidad</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$87,308,343</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12/31/15</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7"/>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 de desarrollo rural y de la tierra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$76,022,585</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8/17/20</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8"/>
                  </a:ext>
                </a:extLst>
              </a:tr>
              <a:tr h="1798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 de reconciliación</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$74,774,113</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3/21/22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09"/>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 de la Alianza de Productores a Mercados (PMA)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$70,080,554</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9/30/22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0"/>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Programa Afrocolombiano e Indígena (ACIP)</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$61,207,071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10/31/16</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1"/>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Actividades del programa de emergencia en Colombia.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$60,269,169</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11/30/22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2"/>
                  </a:ext>
                </a:extLst>
              </a:tr>
              <a:tr h="1798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Actividad de Gobernanza Regional</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$57,802,991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9/30/21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Yes</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3"/>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Asistencia humanitaria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$56,307,166</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Diversos Proyectos</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4"/>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Asistencia internacional en caso de catástrofe para Colombia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$50,000,001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8/31/20</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9C0006"/>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5"/>
                  </a:ext>
                </a:extLst>
              </a:tr>
              <a:tr h="35512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Fomento de la inclusión social y económica de las comunidades afrocolombianas e indígenas</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$50,000,001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6/30/21</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u="sng">
                          <a:solidFill>
                            <a:schemeClr val="hlink"/>
                          </a:solidFill>
                          <a:latin typeface="Calibri"/>
                          <a:ea typeface="Calibri"/>
                          <a:cs typeface="Calibri"/>
                          <a:sym typeface="Calibri"/>
                          <a:hlinkClick r:id="rId7"/>
                        </a:rPr>
                        <a:t>Sí</a:t>
                      </a:r>
                      <a:endParaRPr/>
                    </a:p>
                  </a:txBody>
                  <a:tcPr marL="3925" marR="3925" marT="3925" marB="0">
                    <a:lnL w="9525" cap="flat" cmpd="sng">
                      <a:solidFill>
                        <a:srgbClr val="000000"/>
                      </a:solidFill>
                      <a:prstDash val="solid"/>
                      <a:round/>
                      <a:headEnd type="none" w="sm" len="sm"/>
                      <a:tailEnd type="none" w="sm" len="sm"/>
                    </a:lnL>
                    <a:lnR w="9525" cap="flat" cmpd="sng">
                      <a:solidFill>
                        <a:srgbClr val="9C0006"/>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a:latin typeface="Calibri"/>
                          <a:ea typeface="Calibri"/>
                          <a:cs typeface="Calibri"/>
                          <a:sym typeface="Calibri"/>
                        </a:rPr>
                        <a:t>No</a:t>
                      </a:r>
                      <a:endParaRPr/>
                    </a:p>
                  </a:txBody>
                  <a:tcPr marL="3925" marR="3925" marT="3925" marB="0">
                    <a:lnL w="9525" cap="flat" cmpd="sng">
                      <a:solidFill>
                        <a:srgbClr val="9C0006"/>
                      </a:solidFill>
                      <a:prstDash val="solid"/>
                      <a:round/>
                      <a:headEnd type="none" w="sm" len="sm"/>
                      <a:tailEnd type="none" w="sm" len="sm"/>
                    </a:lnL>
                    <a:lnR w="9525" cap="flat" cmpd="sng">
                      <a:solidFill>
                        <a:srgbClr val="9C0006"/>
                      </a:solidFill>
                      <a:prstDash val="solid"/>
                      <a:round/>
                      <a:headEnd type="none" w="sm" len="sm"/>
                      <a:tailEnd type="none" w="sm" len="sm"/>
                    </a:lnR>
                    <a:lnT w="9525" cap="flat" cmpd="sng">
                      <a:solidFill>
                        <a:srgbClr val="9C0006"/>
                      </a:solidFill>
                      <a:prstDash val="solid"/>
                      <a:round/>
                      <a:headEnd type="none" w="sm" len="sm"/>
                      <a:tailEnd type="none" w="sm" len="sm"/>
                    </a:lnT>
                    <a:lnB w="9525" cap="flat" cmpd="sng">
                      <a:solidFill>
                        <a:srgbClr val="9C0006"/>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9C0006"/>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6"/>
                  </a:ext>
                </a:extLst>
              </a:tr>
              <a:tr h="318175">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Justicia para una paz sostenible</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$45,536,987</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4/4/22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C0006"/>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lnSpc>
                          <a:spcPct val="100000"/>
                        </a:lnSpc>
                        <a:spcBef>
                          <a:spcPts val="0"/>
                        </a:spcBef>
                        <a:spcAft>
                          <a:spcPts val="0"/>
                        </a:spcAft>
                        <a:buClr>
                          <a:srgbClr val="0563C1"/>
                        </a:buClr>
                        <a:buSzPts val="1000"/>
                        <a:buFont typeface="Calibri"/>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p>
                      <a:pPr marL="0" marR="0" lvl="0" indent="0" algn="ctr" rtl="0">
                        <a:spcBef>
                          <a:spcPts val="0"/>
                        </a:spcBef>
                        <a:spcAft>
                          <a:spcPts val="0"/>
                        </a:spcAft>
                        <a:buNone/>
                      </a:pP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7"/>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Orden de tarea SWIFT IV para Colombia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$45,253,225</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2/5/22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18"/>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Orden de tarea OTI/Colombia [Colombia Transforma]</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$36,708,137</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2/5/22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19"/>
                  </a:ext>
                </a:extLst>
              </a:tr>
              <a:tr h="36930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Programa de Apoyo Integral de Asistencia Humanitaria a Desplazados Internos y Otros Grupos Vulnerables</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$36,521,606</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3/31/12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C6E7"/>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extLst>
                  <a:ext uri="{0D108BD9-81ED-4DB2-BD59-A6C34878D82A}">
                    <a16:rowId xmlns:a16="http://schemas.microsoft.com/office/drawing/2014/main" val="10020"/>
                  </a:ext>
                </a:extLst>
              </a:tr>
              <a:tr h="204550">
                <a:tc>
                  <a:txBody>
                    <a:bodyPr/>
                    <a:lstStyle/>
                    <a:p>
                      <a:pPr marL="0" marR="0" lvl="0" indent="0" algn="l" rtl="0">
                        <a:spcBef>
                          <a:spcPts val="0"/>
                        </a:spcBef>
                        <a:spcAft>
                          <a:spcPts val="0"/>
                        </a:spcAft>
                        <a:buNone/>
                      </a:pPr>
                      <a:r>
                        <a:rPr lang="en-US" sz="1000" b="1" i="0" u="none" strike="noStrike" cap="none">
                          <a:solidFill>
                            <a:srgbClr val="000000"/>
                          </a:solidFill>
                          <a:latin typeface="Calibri"/>
                          <a:ea typeface="Calibri"/>
                          <a:cs typeface="Calibri"/>
                          <a:sym typeface="Calibri"/>
                        </a:rPr>
                        <a:t>Programa de Reintegración y Prevención del Reclutamiento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1" i="0" u="none" strike="noStrike" cap="none">
                          <a:solidFill>
                            <a:srgbClr val="000000"/>
                          </a:solidFill>
                          <a:latin typeface="Calibri"/>
                          <a:ea typeface="Calibri"/>
                          <a:cs typeface="Calibri"/>
                          <a:sym typeface="Calibri"/>
                        </a:rPr>
                        <a:t>$33,913,622</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2/1/20</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1F2"/>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none" strike="noStrike" cap="none">
                          <a:solidFill>
                            <a:srgbClr val="9C0006"/>
                          </a:solidFill>
                          <a:latin typeface="Calibri"/>
                          <a:ea typeface="Calibri"/>
                          <a:cs typeface="Calibri"/>
                          <a:sym typeface="Calibri"/>
                        </a:rPr>
                        <a:t>No</a:t>
                      </a:r>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7CE"/>
                    </a:solidFill>
                  </a:tcPr>
                </a:tc>
                <a:tc>
                  <a:txBody>
                    <a:bodyPr/>
                    <a:lstStyle/>
                    <a:p>
                      <a:pPr marL="0" marR="0" lvl="0" indent="0" algn="ctr" rtl="0">
                        <a:spcBef>
                          <a:spcPts val="0"/>
                        </a:spcBef>
                        <a:spcAft>
                          <a:spcPts val="0"/>
                        </a:spcAft>
                        <a:buNone/>
                      </a:pPr>
                      <a:r>
                        <a:rPr lang="en-US" sz="1000" b="0" i="0" u="sng" strike="noStrike" cap="none">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a:t>
                      </a:r>
                      <a:endParaRPr sz="1000" b="0" i="0" u="sng" strike="noStrike" cap="none">
                        <a:solidFill>
                          <a:srgbClr val="0563C1"/>
                        </a:solidFill>
                        <a:latin typeface="Calibri"/>
                        <a:ea typeface="Calibri"/>
                        <a:cs typeface="Calibri"/>
                        <a:sym typeface="Calibri"/>
                      </a:endParaRPr>
                    </a:p>
                  </a:txBody>
                  <a:tcPr marL="3925" marR="3925" marT="39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FCE"/>
                    </a:solidFill>
                  </a:tcPr>
                </a:tc>
                <a:extLst>
                  <a:ext uri="{0D108BD9-81ED-4DB2-BD59-A6C34878D82A}">
                    <a16:rowId xmlns:a16="http://schemas.microsoft.com/office/drawing/2014/main" val="10021"/>
                  </a:ext>
                </a:extLst>
              </a:tr>
            </a:tbl>
          </a:graphicData>
        </a:graphic>
      </p:graphicFrame>
      <p:sp>
        <p:nvSpPr>
          <p:cNvPr id="358" name="Google Shape;358;p31"/>
          <p:cNvSpPr txBox="1"/>
          <p:nvPr/>
        </p:nvSpPr>
        <p:spPr>
          <a:xfrm>
            <a:off x="880030" y="58789"/>
            <a:ext cx="1109608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036C9E"/>
                </a:solidFill>
                <a:latin typeface="Open Sans"/>
                <a:ea typeface="Open Sans"/>
                <a:cs typeface="Open Sans"/>
                <a:sym typeface="Open Sans"/>
              </a:rPr>
              <a:t>Evaluaciones públicas de proyectos: Los 20 proyectos más grandes de USAID en Colombia que finalizaron FY2012-2022 </a:t>
            </a:r>
            <a:r>
              <a:rPr lang="en-US" sz="2200" i="0">
                <a:solidFill>
                  <a:srgbClr val="036C9E"/>
                </a:solidFill>
                <a:latin typeface="Open Sans"/>
                <a:ea typeface="Open Sans"/>
                <a:cs typeface="Open Sans"/>
                <a:sym typeface="Open Sans"/>
              </a:rPr>
              <a:t>*</a:t>
            </a:r>
            <a:endParaRPr sz="2200">
              <a:solidFill>
                <a:schemeClr val="dk1"/>
              </a:solidFill>
              <a:latin typeface="Open Sans"/>
              <a:ea typeface="Open Sans"/>
              <a:cs typeface="Open Sans"/>
              <a:sym typeface="Open Sans"/>
            </a:endParaRPr>
          </a:p>
        </p:txBody>
      </p:sp>
      <p:pic>
        <p:nvPicPr>
          <p:cNvPr id="359" name="Google Shape;359;p31"/>
          <p:cNvPicPr preferRelativeResize="0"/>
          <p:nvPr/>
        </p:nvPicPr>
        <p:blipFill rotWithShape="1">
          <a:blip r:embed="rId8">
            <a:alphaModFix/>
          </a:blip>
          <a:srcRect/>
          <a:stretch/>
        </p:blipFill>
        <p:spPr>
          <a:xfrm>
            <a:off x="215885" y="155710"/>
            <a:ext cx="575598" cy="575598"/>
          </a:xfrm>
          <a:prstGeom prst="rect">
            <a:avLst/>
          </a:prstGeom>
          <a:noFill/>
          <a:ln>
            <a:noFill/>
          </a:ln>
        </p:spPr>
      </p:pic>
      <p:sp>
        <p:nvSpPr>
          <p:cNvPr id="360" name="Google Shape;360;p31"/>
          <p:cNvSpPr txBox="1"/>
          <p:nvPr/>
        </p:nvSpPr>
        <p:spPr>
          <a:xfrm>
            <a:off x="0" y="6488668"/>
            <a:ext cx="119761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Open Sans"/>
                <a:ea typeface="Open Sans"/>
                <a:cs typeface="Open Sans"/>
                <a:sym typeface="Open Sans"/>
              </a:rPr>
              <a:t>*</a:t>
            </a:r>
            <a:r>
              <a:rPr lang="en-US" sz="800" b="1">
                <a:solidFill>
                  <a:schemeClr val="dk1"/>
                </a:solidFill>
                <a:latin typeface="Open Sans"/>
                <a:ea typeface="Open Sans"/>
                <a:cs typeface="Open Sans"/>
                <a:sym typeface="Open Sans"/>
              </a:rPr>
              <a:t>Fuente</a:t>
            </a:r>
            <a:r>
              <a:rPr lang="en-US" sz="800">
                <a:solidFill>
                  <a:schemeClr val="dk1"/>
                </a:solidFill>
                <a:latin typeface="Open Sans"/>
                <a:ea typeface="Open Sans"/>
                <a:cs typeface="Open Sans"/>
                <a:sym typeface="Open Sans"/>
              </a:rPr>
              <a:t>: </a:t>
            </a:r>
            <a:r>
              <a:rPr lang="en-US" sz="800" b="0" i="0" err="1">
                <a:solidFill>
                  <a:schemeClr val="dk1"/>
                </a:solidFill>
                <a:latin typeface="Open Sans"/>
                <a:ea typeface="Open Sans"/>
                <a:cs typeface="Open Sans"/>
                <a:sym typeface="Open Sans"/>
              </a:rPr>
              <a:t>ForeignAssistance.gov</a:t>
            </a:r>
            <a:r>
              <a:rPr lang="en-US" sz="800" b="0" i="0">
                <a:solidFill>
                  <a:schemeClr val="dk1"/>
                </a:solidFill>
                <a:latin typeface="Open Sans"/>
                <a:ea typeface="Open Sans"/>
                <a:cs typeface="Open Sans"/>
                <a:sym typeface="Open Sans"/>
              </a:rPr>
              <a:t> (“</a:t>
            </a:r>
            <a:r>
              <a:rPr lang="en-US" sz="800" b="0" i="0" err="1">
                <a:solidFill>
                  <a:schemeClr val="dk1"/>
                </a:solidFill>
                <a:latin typeface="Open Sans"/>
                <a:ea typeface="Open Sans"/>
                <a:cs typeface="Open Sans"/>
                <a:sym typeface="Open Sans"/>
              </a:rPr>
              <a:t>Desembolsos</a:t>
            </a:r>
            <a:r>
              <a:rPr lang="en-US" sz="800">
                <a:solidFill>
                  <a:schemeClr val="dk1"/>
                </a:solidFill>
                <a:latin typeface="Open Sans"/>
                <a:ea typeface="Open Sans"/>
                <a:cs typeface="Open Sans"/>
                <a:sym typeface="Open Sans"/>
              </a:rPr>
              <a:t>”</a:t>
            </a:r>
            <a:r>
              <a:rPr lang="en-US" sz="800" b="0" i="0">
                <a:solidFill>
                  <a:schemeClr val="dk1"/>
                </a:solidFill>
                <a:latin typeface="Open Sans"/>
                <a:ea typeface="Open Sans"/>
                <a:cs typeface="Open Sans"/>
                <a:sym typeface="Open Sans"/>
              </a:rPr>
              <a:t> - Colombia; </a:t>
            </a:r>
            <a:r>
              <a:rPr lang="en-US" sz="800" b="0" i="0" err="1">
                <a:solidFill>
                  <a:schemeClr val="dk1"/>
                </a:solidFill>
                <a:latin typeface="Open Sans"/>
                <a:ea typeface="Open Sans"/>
                <a:cs typeface="Open Sans"/>
                <a:sym typeface="Open Sans"/>
              </a:rPr>
              <a:t>consultado</a:t>
            </a:r>
            <a:r>
              <a:rPr lang="en-US" sz="800" b="0" i="0">
                <a:solidFill>
                  <a:schemeClr val="dk1"/>
                </a:solidFill>
                <a:latin typeface="Open Sans"/>
                <a:ea typeface="Open Sans"/>
                <a:cs typeface="Open Sans"/>
                <a:sym typeface="Open Sans"/>
              </a:rPr>
              <a:t> </a:t>
            </a:r>
            <a:r>
              <a:rPr lang="en-US" sz="800" b="0" i="0" err="1">
                <a:solidFill>
                  <a:schemeClr val="dk1"/>
                </a:solidFill>
                <a:latin typeface="Open Sans"/>
                <a:ea typeface="Open Sans"/>
                <a:cs typeface="Open Sans"/>
                <a:sym typeface="Open Sans"/>
              </a:rPr>
              <a:t>el</a:t>
            </a:r>
            <a:r>
              <a:rPr lang="en-US" sz="800" b="0" i="0">
                <a:solidFill>
                  <a:schemeClr val="dk1"/>
                </a:solidFill>
                <a:latin typeface="Open Sans"/>
                <a:ea typeface="Open Sans"/>
                <a:cs typeface="Open Sans"/>
                <a:sym typeface="Open Sans"/>
              </a:rPr>
              <a:t> 31 de mayo de 2023). </a:t>
            </a:r>
            <a:r>
              <a:rPr lang="en-US" sz="800" u="sng">
                <a:solidFill>
                  <a:srgbClr val="2499C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https://www.foreignassistance.gov/data?country=Colombia&amp;fiscal_year=2020&amp;transaction_type_name=obligations#tab-query</a:t>
            </a:r>
            <a:r>
              <a:rPr lang="en-US" sz="800" u="sng">
                <a:solidFill>
                  <a:srgbClr val="2499C2"/>
                </a:solidFill>
                <a:latin typeface="Open Sans"/>
                <a:ea typeface="Open Sans"/>
                <a:cs typeface="Open Sans"/>
                <a:sym typeface="Open Sans"/>
              </a:rPr>
              <a:t>; </a:t>
            </a:r>
            <a:r>
              <a:rPr lang="en-US" sz="800">
                <a:solidFill>
                  <a:schemeClr val="dk1"/>
                </a:solidFill>
                <a:latin typeface="Open Sans"/>
                <a:ea typeface="Open Sans"/>
                <a:cs typeface="Open Sans"/>
                <a:sym typeface="Open Sans"/>
              </a:rPr>
              <a:t>”</a:t>
            </a:r>
            <a:r>
              <a:rPr lang="en-US" sz="800" err="1">
                <a:solidFill>
                  <a:schemeClr val="dk1"/>
                </a:solidFill>
                <a:latin typeface="Open Sans"/>
                <a:ea typeface="Open Sans"/>
                <a:cs typeface="Open Sans"/>
                <a:sym typeface="Open Sans"/>
              </a:rPr>
              <a:t>Nombre</a:t>
            </a:r>
            <a:r>
              <a:rPr lang="en-US" sz="800">
                <a:solidFill>
                  <a:schemeClr val="dk1"/>
                </a:solidFill>
                <a:latin typeface="Open Sans"/>
                <a:ea typeface="Open Sans"/>
                <a:cs typeface="Open Sans"/>
                <a:sym typeface="Open Sans"/>
              </a:rPr>
              <a:t> del Proyecto” </a:t>
            </a:r>
            <a:r>
              <a:rPr lang="en-US" sz="800" err="1">
                <a:solidFill>
                  <a:schemeClr val="dk1"/>
                </a:solidFill>
                <a:latin typeface="Open Sans"/>
                <a:ea typeface="Open Sans"/>
                <a:cs typeface="Open Sans"/>
                <a:sym typeface="Open Sans"/>
              </a:rPr>
              <a:t>utiliza</a:t>
            </a:r>
            <a:r>
              <a:rPr lang="en-US" sz="800">
                <a:solidFill>
                  <a:schemeClr val="dk1"/>
                </a:solidFill>
                <a:latin typeface="Open Sans"/>
                <a:ea typeface="Open Sans"/>
                <a:cs typeface="Open Sans"/>
                <a:sym typeface="Open Sans"/>
              </a:rPr>
              <a:t> la </a:t>
            </a:r>
            <a:r>
              <a:rPr lang="en-US" sz="800" err="1">
                <a:solidFill>
                  <a:schemeClr val="dk1"/>
                </a:solidFill>
                <a:latin typeface="Open Sans"/>
                <a:ea typeface="Open Sans"/>
                <a:cs typeface="Open Sans"/>
                <a:sym typeface="Open Sans"/>
              </a:rPr>
              <a:t>información</a:t>
            </a:r>
            <a:r>
              <a:rPr lang="en-US" sz="800">
                <a:solidFill>
                  <a:schemeClr val="dk1"/>
                </a:solidFill>
                <a:latin typeface="Open Sans"/>
                <a:ea typeface="Open Sans"/>
                <a:cs typeface="Open Sans"/>
                <a:sym typeface="Open Sans"/>
              </a:rPr>
              <a:t> de “</a:t>
            </a:r>
            <a:r>
              <a:rPr lang="en-US" sz="800" err="1">
                <a:solidFill>
                  <a:schemeClr val="dk1"/>
                </a:solidFill>
                <a:latin typeface="Open Sans"/>
                <a:ea typeface="Open Sans"/>
                <a:cs typeface="Open Sans"/>
                <a:sym typeface="Open Sans"/>
              </a:rPr>
              <a:t>Nombre</a:t>
            </a:r>
            <a:r>
              <a:rPr lang="en-US" sz="800">
                <a:solidFill>
                  <a:schemeClr val="dk1"/>
                </a:solidFill>
                <a:latin typeface="Open Sans"/>
                <a:ea typeface="Open Sans"/>
                <a:cs typeface="Open Sans"/>
                <a:sym typeface="Open Sans"/>
              </a:rPr>
              <a:t> de la </a:t>
            </a:r>
            <a:r>
              <a:rPr lang="en-US" sz="800" err="1">
                <a:solidFill>
                  <a:schemeClr val="dk1"/>
                </a:solidFill>
                <a:latin typeface="Open Sans"/>
                <a:ea typeface="Open Sans"/>
                <a:cs typeface="Open Sans"/>
                <a:sym typeface="Open Sans"/>
              </a:rPr>
              <a:t>actividad</a:t>
            </a:r>
            <a:r>
              <a:rPr lang="en-US" sz="800">
                <a:solidFill>
                  <a:schemeClr val="dk1"/>
                </a:solidFill>
                <a:latin typeface="Open Sans"/>
                <a:ea typeface="Open Sans"/>
                <a:cs typeface="Open Sans"/>
                <a:sym typeface="Open Sans"/>
              </a:rPr>
              <a:t>” de </a:t>
            </a:r>
            <a:r>
              <a:rPr lang="en-US" sz="800" err="1">
                <a:solidFill>
                  <a:schemeClr val="dk1"/>
                </a:solidFill>
                <a:latin typeface="Open Sans"/>
                <a:ea typeface="Open Sans"/>
                <a:cs typeface="Open Sans"/>
                <a:sym typeface="Open Sans"/>
              </a:rPr>
              <a:t>ForeignAssistance.gov</a:t>
            </a:r>
            <a:r>
              <a:rPr lang="en-US" sz="800">
                <a:solidFill>
                  <a:schemeClr val="dk1"/>
                </a:solidFill>
                <a:latin typeface="Open Sans"/>
                <a:ea typeface="Open Sans"/>
                <a:cs typeface="Open Sans"/>
                <a:sym typeface="Open Sans"/>
              </a:rPr>
              <a:t>. Entre </a:t>
            </a:r>
            <a:r>
              <a:rPr lang="en-US" sz="800" err="1">
                <a:solidFill>
                  <a:schemeClr val="dk1"/>
                </a:solidFill>
                <a:latin typeface="Open Sans"/>
                <a:ea typeface="Open Sans"/>
                <a:cs typeface="Open Sans"/>
                <a:sym typeface="Open Sans"/>
              </a:rPr>
              <a:t>el</a:t>
            </a:r>
            <a:r>
              <a:rPr lang="en-US" sz="800">
                <a:solidFill>
                  <a:schemeClr val="dk1"/>
                </a:solidFill>
                <a:latin typeface="Open Sans"/>
                <a:ea typeface="Open Sans"/>
                <a:cs typeface="Open Sans"/>
                <a:sym typeface="Open Sans"/>
              </a:rPr>
              <a:t> </a:t>
            </a:r>
            <a:r>
              <a:rPr lang="en-US" sz="800" err="1">
                <a:solidFill>
                  <a:schemeClr val="dk1"/>
                </a:solidFill>
                <a:latin typeface="Open Sans"/>
                <a:ea typeface="Open Sans"/>
                <a:cs typeface="Open Sans"/>
                <a:sym typeface="Open Sans"/>
              </a:rPr>
              <a:t>año</a:t>
            </a:r>
            <a:r>
              <a:rPr lang="en-US" sz="800">
                <a:solidFill>
                  <a:schemeClr val="dk1"/>
                </a:solidFill>
                <a:latin typeface="Open Sans"/>
                <a:ea typeface="Open Sans"/>
                <a:cs typeface="Open Sans"/>
                <a:sym typeface="Open Sans"/>
              </a:rPr>
              <a:t> fiscal 2012-2022, </a:t>
            </a:r>
            <a:r>
              <a:rPr lang="en-US" sz="800" err="1">
                <a:solidFill>
                  <a:schemeClr val="dk1"/>
                </a:solidFill>
                <a:latin typeface="Open Sans"/>
                <a:ea typeface="Open Sans"/>
                <a:cs typeface="Open Sans"/>
                <a:sym typeface="Open Sans"/>
              </a:rPr>
              <a:t>finalizaron</a:t>
            </a:r>
            <a:r>
              <a:rPr lang="en-US" sz="800">
                <a:solidFill>
                  <a:schemeClr val="dk1"/>
                </a:solidFill>
                <a:latin typeface="Open Sans"/>
                <a:ea typeface="Open Sans"/>
                <a:cs typeface="Open Sans"/>
                <a:sym typeface="Open Sans"/>
              </a:rPr>
              <a:t> 135 </a:t>
            </a:r>
            <a:r>
              <a:rPr lang="en-US" sz="800" err="1">
                <a:solidFill>
                  <a:schemeClr val="dk1"/>
                </a:solidFill>
                <a:latin typeface="Open Sans"/>
                <a:ea typeface="Open Sans"/>
                <a:cs typeface="Open Sans"/>
                <a:sym typeface="Open Sans"/>
              </a:rPr>
              <a:t>actividades</a:t>
            </a:r>
            <a:r>
              <a:rPr lang="en-US" sz="800">
                <a:solidFill>
                  <a:schemeClr val="dk1"/>
                </a:solidFill>
                <a:latin typeface="Open Sans"/>
                <a:ea typeface="Open Sans"/>
                <a:cs typeface="Open Sans"/>
                <a:sym typeface="Open Sans"/>
              </a:rPr>
              <a:t> “</a:t>
            </a:r>
            <a:r>
              <a:rPr lang="en-US" sz="800" err="1">
                <a:solidFill>
                  <a:schemeClr val="dk1"/>
                </a:solidFill>
                <a:latin typeface="Open Sans"/>
                <a:ea typeface="Open Sans"/>
                <a:cs typeface="Open Sans"/>
                <a:sym typeface="Open Sans"/>
              </a:rPr>
              <a:t>tipo</a:t>
            </a:r>
            <a:r>
              <a:rPr lang="en-US" sz="800">
                <a:solidFill>
                  <a:schemeClr val="dk1"/>
                </a:solidFill>
                <a:latin typeface="Open Sans"/>
                <a:ea typeface="Open Sans"/>
                <a:cs typeface="Open Sans"/>
                <a:sym typeface="Open Sans"/>
              </a:rPr>
              <a:t> Proyecto” </a:t>
            </a:r>
            <a:r>
              <a:rPr lang="en-US" sz="800" err="1">
                <a:solidFill>
                  <a:schemeClr val="dk1"/>
                </a:solidFill>
                <a:latin typeface="Open Sans"/>
                <a:ea typeface="Open Sans"/>
                <a:cs typeface="Open Sans"/>
                <a:sym typeface="Open Sans"/>
              </a:rPr>
              <a:t>gestionadas</a:t>
            </a:r>
            <a:r>
              <a:rPr lang="en-US" sz="800">
                <a:solidFill>
                  <a:schemeClr val="dk1"/>
                </a:solidFill>
                <a:latin typeface="Open Sans"/>
                <a:ea typeface="Open Sans"/>
                <a:cs typeface="Open Sans"/>
                <a:sym typeface="Open Sans"/>
              </a:rPr>
              <a:t> </a:t>
            </a:r>
            <a:r>
              <a:rPr lang="en-US" sz="800" err="1">
                <a:solidFill>
                  <a:schemeClr val="dk1"/>
                </a:solidFill>
                <a:latin typeface="Open Sans"/>
                <a:ea typeface="Open Sans"/>
                <a:cs typeface="Open Sans"/>
                <a:sym typeface="Open Sans"/>
              </a:rPr>
              <a:t>por</a:t>
            </a:r>
            <a:r>
              <a:rPr lang="en-US" sz="800">
                <a:solidFill>
                  <a:schemeClr val="dk1"/>
                </a:solidFill>
                <a:latin typeface="Open Sans"/>
                <a:ea typeface="Open Sans"/>
                <a:cs typeface="Open Sans"/>
                <a:sym typeface="Open Sans"/>
              </a:rPr>
              <a:t> USAID.</a:t>
            </a:r>
            <a:endParaRPr/>
          </a:p>
        </p:txBody>
      </p:sp>
      <p:pic>
        <p:nvPicPr>
          <p:cNvPr id="361" name="Google Shape;361;p31"/>
          <p:cNvPicPr preferRelativeResize="0"/>
          <p:nvPr/>
        </p:nvPicPr>
        <p:blipFill>
          <a:blip r:embed="rId10">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01486" y="620129"/>
            <a:ext cx="10907486" cy="521049"/>
          </a:xfrm>
        </p:spPr>
        <p:txBody>
          <a:bodyPr>
            <a:noAutofit/>
          </a:bodyPr>
          <a:lstStyle/>
          <a:p>
            <a:pPr>
              <a:lnSpc>
                <a:spcPct val="100000"/>
              </a:lnSpc>
              <a:spcBef>
                <a:spcPts val="1200"/>
              </a:spcBef>
              <a:spcAft>
                <a:spcPts val="1200"/>
              </a:spcAft>
            </a:pPr>
            <a:r>
              <a:rPr lang="es-ES_tradnl" sz="2800" i="0">
                <a:solidFill>
                  <a:srgbClr val="036C9E"/>
                </a:solidFill>
                <a:effectLst/>
              </a:rPr>
              <a:t>Análisis de proyectos de gobierno abierto: Nuestra Tierra Próspera</a:t>
            </a:r>
            <a:endParaRPr lang="es-ES_tradnl" sz="2800" i="1">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50401" y="1423218"/>
            <a:ext cx="11234058" cy="4857826"/>
          </a:xfrm>
          <a:prstGeom prst="rect">
            <a:avLst/>
          </a:prstGeom>
          <a:noFill/>
        </p:spPr>
        <p:txBody>
          <a:bodyPr wrap="square" rtlCol="0">
            <a:noAutofit/>
          </a:bodyPr>
          <a:lstStyle/>
          <a:p>
            <a:pPr marL="0" marR="0" indent="0">
              <a:spcBef>
                <a:spcPts val="0"/>
              </a:spcBef>
              <a:spcAft>
                <a:spcPts val="0"/>
              </a:spcAft>
              <a:buNone/>
            </a:pPr>
            <a:r>
              <a:rPr lang="es-ES_tradnl" sz="1500" b="1">
                <a:solidFill>
                  <a:srgbClr val="36494D"/>
                </a:solidFill>
                <a:effectLst/>
                <a:ea typeface="Calibri" panose="020F0502020204030204" pitchFamily="34" charset="0"/>
              </a:rPr>
              <a:t>Tierra para la Prosperidad (</a:t>
            </a:r>
            <a:r>
              <a:rPr lang="es-ES_tradnl" sz="1500" b="1" err="1">
                <a:solidFill>
                  <a:srgbClr val="36494D"/>
                </a:solidFill>
                <a:effectLst/>
                <a:ea typeface="Calibri" panose="020F0502020204030204" pitchFamily="34" charset="0"/>
              </a:rPr>
              <a:t>LfP</a:t>
            </a:r>
            <a:r>
              <a:rPr lang="es-ES_tradnl" sz="1500" b="1">
                <a:solidFill>
                  <a:srgbClr val="36494D"/>
                </a:solidFill>
                <a:effectLst/>
                <a:ea typeface="Calibri" panose="020F0502020204030204" pitchFamily="34" charset="0"/>
              </a:rPr>
              <a:t>), ejecutado por Tetra </a:t>
            </a:r>
            <a:r>
              <a:rPr lang="es-ES_tradnl" sz="1500" b="1" err="1">
                <a:solidFill>
                  <a:srgbClr val="36494D"/>
                </a:solidFill>
                <a:effectLst/>
                <a:ea typeface="Calibri" panose="020F0502020204030204" pitchFamily="34" charset="0"/>
              </a:rPr>
              <a:t>Tech</a:t>
            </a:r>
            <a:r>
              <a:rPr lang="es-ES_tradnl" sz="1500" b="1">
                <a:solidFill>
                  <a:srgbClr val="36494D"/>
                </a:solidFill>
                <a:effectLst/>
                <a:ea typeface="Calibri" panose="020F0502020204030204" pitchFamily="34" charset="0"/>
              </a:rPr>
              <a:t>, “fomenta el desarrollo económico rural” a través de la facilitación de la titulación y restitución de tierras, el fortalecimiento de las capacidades locales y la promoción de asociaciones público-privadas.</a:t>
            </a:r>
            <a:endParaRPr lang="es-ES_tradnl" sz="1500">
              <a:solidFill>
                <a:srgbClr val="36494D"/>
              </a:solidFill>
              <a:effectLst/>
              <a:ea typeface="Calibri" panose="020F0502020204030204" pitchFamily="34" charset="0"/>
            </a:endParaRP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El sitio web de USAID contiene dos hojas informativas similares sobre el proyecto, una de </a:t>
            </a:r>
            <a:r>
              <a:rPr lang="es-ES_tradnl" sz="1400" u="sng">
                <a:effectLst/>
                <a:ea typeface="Calibri" panose="020F0502020204030204" pitchFamily="34" charset="0"/>
                <a:hlinkClick r:id="rId5"/>
              </a:rPr>
              <a:t>2019</a:t>
            </a:r>
            <a:r>
              <a:rPr lang="es-ES_tradnl" sz="1400">
                <a:solidFill>
                  <a:srgbClr val="36494D"/>
                </a:solidFill>
                <a:effectLst/>
                <a:ea typeface="Calibri" panose="020F0502020204030204" pitchFamily="34" charset="0"/>
              </a:rPr>
              <a:t> y otra de </a:t>
            </a:r>
            <a:r>
              <a:rPr lang="es-ES_tradnl" sz="1400" u="sng">
                <a:effectLst/>
                <a:ea typeface="Calibri" panose="020F0502020204030204" pitchFamily="34" charset="0"/>
                <a:hlinkClick r:id="rId6"/>
              </a:rPr>
              <a:t>2021</a:t>
            </a:r>
            <a:r>
              <a:rPr lang="es-ES_tradnl" sz="1400">
                <a:solidFill>
                  <a:srgbClr val="36494D"/>
                </a:solidFill>
                <a:effectLst/>
                <a:ea typeface="Calibri" panose="020F0502020204030204" pitchFamily="34" charset="0"/>
              </a:rPr>
              <a:t>. La hoja informativa de 2021 en el </a:t>
            </a:r>
            <a:r>
              <a:rPr lang="es-ES_tradnl" sz="1400" u="sng">
                <a:solidFill>
                  <a:srgbClr val="0070C0"/>
                </a:solidFill>
                <a:effectLst/>
                <a:ea typeface="Calibri" panose="020F0502020204030204" pitchFamily="34" charset="0"/>
                <a:hlinkClick r:id="rId7"/>
              </a:rPr>
              <a:t>portal</a:t>
            </a:r>
            <a:r>
              <a:rPr lang="es-ES_tradnl" sz="1400">
                <a:solidFill>
                  <a:srgbClr val="36494D"/>
                </a:solidFill>
                <a:effectLst/>
                <a:ea typeface="Calibri" panose="020F0502020204030204" pitchFamily="34" charset="0"/>
              </a:rPr>
              <a:t> proporciona un contacto de correo electrónico del socio ejecutor</a:t>
            </a:r>
            <a:r>
              <a:rPr lang="es-ES_tradnl" sz="1400">
                <a:solidFill>
                  <a:srgbClr val="36494D"/>
                </a:solidFill>
                <a:ea typeface="Calibri" panose="020F0502020204030204" pitchFamily="34" charset="0"/>
              </a:rPr>
              <a:t>. </a:t>
            </a: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Las hojas informativas no proporcionan información sobre la financiación total del proyecto. </a:t>
            </a: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Tetra </a:t>
            </a:r>
            <a:r>
              <a:rPr lang="es-ES_tradnl" sz="1400" err="1">
                <a:solidFill>
                  <a:srgbClr val="36494D"/>
                </a:solidFill>
                <a:effectLst/>
                <a:ea typeface="Calibri" panose="020F0502020204030204" pitchFamily="34" charset="0"/>
              </a:rPr>
              <a:t>Tech</a:t>
            </a:r>
            <a:r>
              <a:rPr lang="es-ES_tradnl" sz="1400">
                <a:solidFill>
                  <a:srgbClr val="36494D"/>
                </a:solidFill>
                <a:effectLst/>
                <a:ea typeface="Calibri" panose="020F0502020204030204" pitchFamily="34" charset="0"/>
              </a:rPr>
              <a:t> no aparece en ninguna de las dos fichas. </a:t>
            </a:r>
          </a:p>
          <a:p>
            <a:pPr marL="742950" marR="0" lvl="1" indent="-285750">
              <a:spcBef>
                <a:spcPts val="0"/>
              </a:spcBef>
              <a:spcAft>
                <a:spcPts val="0"/>
              </a:spcAft>
              <a:buFont typeface="Courier New" panose="02070309020205020404" pitchFamily="49" charset="0"/>
              <a:buChar char="o"/>
            </a:pPr>
            <a:r>
              <a:rPr lang="es-ES_tradnl" sz="1300">
                <a:solidFill>
                  <a:srgbClr val="36494D"/>
                </a:solidFill>
                <a:effectLst/>
                <a:ea typeface="Calibri" panose="020F0502020204030204" pitchFamily="34" charset="0"/>
              </a:rPr>
              <a:t>Tetra </a:t>
            </a:r>
            <a:r>
              <a:rPr lang="es-ES_tradnl" sz="1300" err="1">
                <a:solidFill>
                  <a:srgbClr val="36494D"/>
                </a:solidFill>
                <a:effectLst/>
                <a:ea typeface="Calibri" panose="020F0502020204030204" pitchFamily="34" charset="0"/>
              </a:rPr>
              <a:t>Tech</a:t>
            </a:r>
            <a:r>
              <a:rPr lang="es-ES_tradnl" sz="1300">
                <a:solidFill>
                  <a:srgbClr val="36494D"/>
                </a:solidFill>
                <a:effectLst/>
                <a:ea typeface="Calibri" panose="020F0502020204030204" pitchFamily="34" charset="0"/>
              </a:rPr>
              <a:t> figura como socio ejecutor de Tierra para la Prosperidad en la pestaña “</a:t>
            </a:r>
            <a:r>
              <a:rPr lang="es-ES_tradnl" sz="1300">
                <a:solidFill>
                  <a:srgbClr val="36494D"/>
                </a:solidFill>
                <a:effectLst/>
                <a:ea typeface="Calibri" panose="020F0502020204030204" pitchFamily="34" charset="0"/>
                <a:hlinkClick r:id="rId8"/>
              </a:rPr>
              <a:t>Oportunidades de asociación</a:t>
            </a:r>
            <a:r>
              <a:rPr lang="es-ES_tradnl" sz="1300">
                <a:solidFill>
                  <a:srgbClr val="36494D"/>
                </a:solidFill>
                <a:effectLst/>
                <a:ea typeface="Calibri" panose="020F0502020204030204" pitchFamily="34" charset="0"/>
              </a:rPr>
              <a:t>” que se encuentra en la pestaña “Trabaje con nosotros</a:t>
            </a:r>
            <a:r>
              <a:rPr lang="es-ES_tradnl" sz="1300">
                <a:solidFill>
                  <a:srgbClr val="36494D"/>
                </a:solidFill>
                <a:ea typeface="Calibri" panose="020F0502020204030204" pitchFamily="34" charset="0"/>
              </a:rPr>
              <a:t>”</a:t>
            </a:r>
            <a:r>
              <a:rPr lang="es-ES_tradnl" sz="1300">
                <a:solidFill>
                  <a:srgbClr val="36494D"/>
                </a:solidFill>
                <a:effectLst/>
                <a:ea typeface="Calibri" panose="020F0502020204030204" pitchFamily="34" charset="0"/>
              </a:rPr>
              <a:t> de la página principal de USAID Colombia. </a:t>
            </a:r>
          </a:p>
          <a:p>
            <a:pPr marL="1143000" lvl="2" indent="-228600">
              <a:buFont typeface="Wingdings" pitchFamily="2" charset="2"/>
              <a:buChar char=""/>
            </a:pPr>
            <a:r>
              <a:rPr lang="es-ES_tradnl" sz="1300">
                <a:solidFill>
                  <a:srgbClr val="36494D"/>
                </a:solidFill>
                <a:effectLst/>
                <a:ea typeface="Calibri" panose="020F0502020204030204" pitchFamily="34" charset="0"/>
              </a:rPr>
              <a:t>Al seleccionar el enlace </a:t>
            </a:r>
            <a:r>
              <a:rPr lang="es-ES_tradnl" sz="1300">
                <a:effectLst/>
                <a:ea typeface="Calibri" panose="020F0502020204030204" pitchFamily="34" charset="0"/>
              </a:rPr>
              <a:t>“</a:t>
            </a:r>
            <a:r>
              <a:rPr lang="es-ES_tradnl" sz="1300" u="sng">
                <a:effectLst/>
                <a:ea typeface="Calibri" panose="020F0502020204030204" pitchFamily="34" charset="0"/>
                <a:hlinkClick r:id="rId9"/>
              </a:rPr>
              <a:t>Tetra Tech</a:t>
            </a:r>
            <a:r>
              <a:rPr lang="es-ES_tradnl" sz="1300">
                <a:effectLst/>
                <a:ea typeface="Calibri" panose="020F0502020204030204" pitchFamily="34" charset="0"/>
              </a:rPr>
              <a:t>” </a:t>
            </a:r>
            <a:r>
              <a:rPr lang="es-ES_tradnl" sz="1300">
                <a:solidFill>
                  <a:srgbClr val="36494D"/>
                </a:solidFill>
                <a:effectLst/>
                <a:ea typeface="Calibri" panose="020F0502020204030204" pitchFamily="34" charset="0"/>
              </a:rPr>
              <a:t>en la página “</a:t>
            </a:r>
            <a:r>
              <a:rPr lang="es-ES_tradnl" sz="1300" err="1">
                <a:solidFill>
                  <a:srgbClr val="36494D"/>
                </a:solidFill>
                <a:effectLst/>
                <a:ea typeface="Calibri" panose="020F0502020204030204" pitchFamily="34" charset="0"/>
              </a:rPr>
              <a:t>Partnership</a:t>
            </a:r>
            <a:r>
              <a:rPr lang="es-ES_tradnl" sz="1300">
                <a:solidFill>
                  <a:srgbClr val="36494D"/>
                </a:solidFill>
                <a:effectLst/>
                <a:ea typeface="Calibri" panose="020F0502020204030204" pitchFamily="34" charset="0"/>
              </a:rPr>
              <a:t> </a:t>
            </a:r>
            <a:r>
              <a:rPr lang="es-ES_tradnl" sz="1300" err="1">
                <a:solidFill>
                  <a:srgbClr val="36494D"/>
                </a:solidFill>
                <a:effectLst/>
                <a:ea typeface="Calibri" panose="020F0502020204030204" pitchFamily="34" charset="0"/>
              </a:rPr>
              <a:t>Opportunities</a:t>
            </a:r>
            <a:r>
              <a:rPr lang="es-ES_tradnl" sz="1300">
                <a:solidFill>
                  <a:srgbClr val="36494D"/>
                </a:solidFill>
                <a:effectLst/>
                <a:ea typeface="Calibri" panose="020F0502020204030204" pitchFamily="34" charset="0"/>
              </a:rPr>
              <a:t>” de USAID se accede a la página principal de la empresa. Una búsqueda específica del programa en el sitio web de Tetra </a:t>
            </a:r>
            <a:r>
              <a:rPr lang="es-ES_tradnl" sz="1300" err="1">
                <a:solidFill>
                  <a:srgbClr val="36494D"/>
                </a:solidFill>
                <a:effectLst/>
                <a:ea typeface="Calibri" panose="020F0502020204030204" pitchFamily="34" charset="0"/>
              </a:rPr>
              <a:t>Tech</a:t>
            </a:r>
            <a:r>
              <a:rPr lang="es-ES_tradnl" sz="1300">
                <a:solidFill>
                  <a:srgbClr val="36494D"/>
                </a:solidFill>
                <a:effectLst/>
                <a:ea typeface="Calibri" panose="020F0502020204030204" pitchFamily="34" charset="0"/>
              </a:rPr>
              <a:t> da acceso a </a:t>
            </a:r>
            <a:r>
              <a:rPr lang="es-ES_tradnl" sz="1300">
                <a:effectLst/>
                <a:ea typeface="Calibri" panose="020F0502020204030204" pitchFamily="34" charset="0"/>
              </a:rPr>
              <a:t>“</a:t>
            </a:r>
            <a:r>
              <a:rPr lang="es-ES_tradnl" sz="1300" u="sng">
                <a:effectLst/>
                <a:ea typeface="Calibri" panose="020F0502020204030204" pitchFamily="34" charset="0"/>
                <a:hlinkClick r:id="rId10"/>
              </a:rPr>
              <a:t>Tierra para la Prosperidad, Colombia</a:t>
            </a:r>
            <a:r>
              <a:rPr lang="es-ES_tradnl" sz="1300">
                <a:effectLst/>
                <a:ea typeface="Calibri" panose="020F0502020204030204" pitchFamily="34" charset="0"/>
              </a:rPr>
              <a:t>,”</a:t>
            </a:r>
            <a:r>
              <a:rPr lang="es-ES_tradnl" sz="1300">
                <a:solidFill>
                  <a:srgbClr val="36494D"/>
                </a:solidFill>
                <a:ea typeface="Calibri" panose="020F0502020204030204" pitchFamily="34" charset="0"/>
              </a:rPr>
              <a:t> </a:t>
            </a:r>
            <a:r>
              <a:rPr lang="es-ES_tradnl" sz="1300">
                <a:solidFill>
                  <a:srgbClr val="36494D"/>
                </a:solidFill>
                <a:effectLst/>
                <a:ea typeface="Calibri" panose="020F0502020204030204" pitchFamily="34" charset="0"/>
              </a:rPr>
              <a:t>que proporciona información básica sobre el programa, pero no información específica sobre la financiación. </a:t>
            </a: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La barra de búsqueda de USAID sólo arroja un resultado sobre Colombia entre los 30 primeros resultados al buscar “Tierra para la Prosperidad</a:t>
            </a:r>
            <a:r>
              <a:rPr lang="es-ES_tradnl" sz="1400">
                <a:solidFill>
                  <a:srgbClr val="36494D"/>
                </a:solidFill>
                <a:ea typeface="Calibri" panose="020F0502020204030204" pitchFamily="34" charset="0"/>
              </a:rPr>
              <a:t>”</a:t>
            </a:r>
            <a:r>
              <a:rPr lang="es-ES_tradnl" sz="1400">
                <a:solidFill>
                  <a:srgbClr val="36494D"/>
                </a:solidFill>
                <a:effectLst/>
                <a:ea typeface="Calibri" panose="020F0502020204030204" pitchFamily="34" charset="0"/>
              </a:rPr>
              <a:t>. </a:t>
            </a:r>
            <a:r>
              <a:rPr lang="es-ES_tradnl" sz="1400">
                <a:solidFill>
                  <a:srgbClr val="36494D"/>
                </a:solidFill>
                <a:ea typeface="Calibri" panose="020F0502020204030204" pitchFamily="34" charset="0"/>
              </a:rPr>
              <a:t> </a:t>
            </a:r>
          </a:p>
          <a:p>
            <a:pPr marL="800100" lvl="1" indent="-342900">
              <a:buFont typeface="Courier New" panose="02070309020205020404" pitchFamily="49" charset="0"/>
              <a:buChar char="o"/>
            </a:pPr>
            <a:r>
              <a:rPr lang="es-ES_tradnl" sz="1300">
                <a:solidFill>
                  <a:srgbClr val="36494D"/>
                </a:solidFill>
                <a:effectLst/>
                <a:ea typeface="Calibri" panose="020F0502020204030204" pitchFamily="34" charset="0"/>
              </a:rPr>
              <a:t>A Una búsqueda específica en Google [“Tierra para la Prosperidad</a:t>
            </a:r>
            <a:r>
              <a:rPr lang="es-ES_tradnl" sz="1300">
                <a:solidFill>
                  <a:srgbClr val="36494D"/>
                </a:solidFill>
                <a:ea typeface="Calibri" panose="020F0502020204030204" pitchFamily="34" charset="0"/>
              </a:rPr>
              <a:t>”</a:t>
            </a:r>
            <a:r>
              <a:rPr lang="es-ES_tradnl" sz="1300">
                <a:solidFill>
                  <a:srgbClr val="36494D"/>
                </a:solidFill>
                <a:effectLst/>
                <a:ea typeface="Calibri" panose="020F0502020204030204" pitchFamily="34" charset="0"/>
              </a:rPr>
              <a:t> </a:t>
            </a:r>
            <a:r>
              <a:rPr lang="es-ES_tradnl" sz="1300" err="1">
                <a:solidFill>
                  <a:srgbClr val="36494D"/>
                </a:solidFill>
                <a:effectLst/>
                <a:ea typeface="Calibri" panose="020F0502020204030204" pitchFamily="34" charset="0"/>
              </a:rPr>
              <a:t>site:https</a:t>
            </a:r>
            <a:r>
              <a:rPr lang="es-ES_tradnl" sz="1300">
                <a:solidFill>
                  <a:srgbClr val="36494D"/>
                </a:solidFill>
                <a:effectLst/>
                <a:ea typeface="Calibri" panose="020F0502020204030204" pitchFamily="34" charset="0"/>
              </a:rPr>
              <a:t>://</a:t>
            </a:r>
            <a:r>
              <a:rPr lang="es-ES_tradnl" sz="1300" err="1">
                <a:solidFill>
                  <a:srgbClr val="36494D"/>
                </a:solidFill>
                <a:effectLst/>
                <a:ea typeface="Calibri" panose="020F0502020204030204" pitchFamily="34" charset="0"/>
              </a:rPr>
              <a:t>www.usaid.gov</a:t>
            </a:r>
            <a:r>
              <a:rPr lang="es-ES_tradnl" sz="1300">
                <a:solidFill>
                  <a:srgbClr val="36494D"/>
                </a:solidFill>
                <a:effectLst/>
                <a:ea typeface="Calibri" panose="020F0502020204030204" pitchFamily="34" charset="0"/>
              </a:rPr>
              <a:t>/] arrojó 7 resultados, con 3 enlaces a hojas informativas, 2 a la página de socios ejecutores y 2 a la página de la “sala de prensa</a:t>
            </a:r>
            <a:r>
              <a:rPr lang="es-ES_tradnl" sz="1300">
                <a:solidFill>
                  <a:srgbClr val="36494D"/>
                </a:solidFill>
                <a:ea typeface="Calibri" panose="020F0502020204030204" pitchFamily="34" charset="0"/>
              </a:rPr>
              <a:t>”</a:t>
            </a:r>
            <a:r>
              <a:rPr lang="es-ES_tradnl" sz="1300">
                <a:solidFill>
                  <a:srgbClr val="36494D"/>
                </a:solidFill>
                <a:effectLst/>
                <a:ea typeface="Calibri" panose="020F0502020204030204" pitchFamily="34" charset="0"/>
              </a:rPr>
              <a:t>, que no contenía más información.</a:t>
            </a: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El NORC de la Universidad de Chicago elaboró en mayo de 2022 un informe de referencia para el proyecto </a:t>
            </a:r>
            <a:r>
              <a:rPr lang="es-ES_tradnl" sz="1400" err="1">
                <a:solidFill>
                  <a:srgbClr val="36494D"/>
                </a:solidFill>
                <a:effectLst/>
                <a:ea typeface="Calibri" panose="020F0502020204030204" pitchFamily="34" charset="0"/>
              </a:rPr>
              <a:t>LfP</a:t>
            </a:r>
            <a:r>
              <a:rPr lang="es-ES_tradnl" sz="1400">
                <a:solidFill>
                  <a:srgbClr val="36494D"/>
                </a:solidFill>
                <a:effectLst/>
                <a:ea typeface="Calibri" panose="020F0502020204030204" pitchFamily="34" charset="0"/>
              </a:rPr>
              <a:t>. </a:t>
            </a:r>
            <a:r>
              <a:rPr lang="es-ES_tradnl" sz="1400" i="1">
                <a:solidFill>
                  <a:srgbClr val="36494D"/>
                </a:solidFill>
                <a:effectLst/>
                <a:ea typeface="Calibri" panose="020F0502020204030204" pitchFamily="34" charset="0"/>
              </a:rPr>
              <a:t>Sin embargo, este informe no se menciona ni se puede buscar fácilmente en el sitio web de USAID.</a:t>
            </a:r>
          </a:p>
          <a:p>
            <a:pPr marL="342900" marR="0" lvl="0" indent="-342900">
              <a:spcBef>
                <a:spcPts val="0"/>
              </a:spcBef>
              <a:spcAft>
                <a:spcPts val="0"/>
              </a:spcAft>
              <a:buFont typeface="Symbol" pitchFamily="2" charset="2"/>
              <a:buChar char=""/>
            </a:pPr>
            <a:r>
              <a:rPr lang="es-ES_tradnl" sz="1400">
                <a:solidFill>
                  <a:srgbClr val="36494D"/>
                </a:solidFill>
                <a:effectLst/>
                <a:ea typeface="Calibri" panose="020F0502020204030204" pitchFamily="34" charset="0"/>
              </a:rPr>
              <a:t>Una búsqueda específica en Google de "</a:t>
            </a:r>
            <a:r>
              <a:rPr lang="es-ES_tradnl" sz="1400" err="1">
                <a:solidFill>
                  <a:srgbClr val="36494D"/>
                </a:solidFill>
                <a:effectLst/>
                <a:ea typeface="Calibri" panose="020F0502020204030204" pitchFamily="34" charset="0"/>
              </a:rPr>
              <a:t>Land</a:t>
            </a:r>
            <a:r>
              <a:rPr lang="es-ES_tradnl" sz="1400">
                <a:solidFill>
                  <a:srgbClr val="36494D"/>
                </a:solidFill>
                <a:effectLst/>
                <a:ea typeface="Calibri" panose="020F0502020204030204" pitchFamily="34" charset="0"/>
              </a:rPr>
              <a:t> </a:t>
            </a:r>
            <a:r>
              <a:rPr lang="es-ES_tradnl" sz="1400" err="1">
                <a:solidFill>
                  <a:srgbClr val="36494D"/>
                </a:solidFill>
                <a:effectLst/>
                <a:ea typeface="Calibri" panose="020F0502020204030204" pitchFamily="34" charset="0"/>
              </a:rPr>
              <a:t>for</a:t>
            </a:r>
            <a:r>
              <a:rPr lang="es-ES_tradnl" sz="1400">
                <a:solidFill>
                  <a:srgbClr val="36494D"/>
                </a:solidFill>
                <a:effectLst/>
                <a:ea typeface="Calibri" panose="020F0502020204030204" pitchFamily="34" charset="0"/>
              </a:rPr>
              <a:t> </a:t>
            </a:r>
            <a:r>
              <a:rPr lang="es-ES_tradnl" sz="1400" err="1">
                <a:solidFill>
                  <a:srgbClr val="36494D"/>
                </a:solidFill>
                <a:effectLst/>
                <a:ea typeface="Calibri" panose="020F0502020204030204" pitchFamily="34" charset="0"/>
              </a:rPr>
              <a:t>Prosperity</a:t>
            </a:r>
            <a:r>
              <a:rPr lang="es-ES_tradnl" sz="1400">
                <a:solidFill>
                  <a:srgbClr val="36494D"/>
                </a:solidFill>
                <a:effectLst/>
                <a:ea typeface="Calibri" panose="020F0502020204030204" pitchFamily="34" charset="0"/>
              </a:rPr>
              <a:t> Colombia" arrojó como cuarto resultado una página de </a:t>
            </a:r>
            <a:r>
              <a:rPr lang="es-ES_tradnl" sz="1400" u="sng">
                <a:effectLst/>
                <a:ea typeface="Calibri" panose="020F0502020204030204" pitchFamily="34" charset="0"/>
                <a:hlinkClick r:id="rId11"/>
              </a:rPr>
              <a:t>LandLinks de USAID</a:t>
            </a:r>
            <a:r>
              <a:rPr lang="es-ES_tradnl" sz="1400">
                <a:solidFill>
                  <a:srgbClr val="36494D"/>
                </a:solidFill>
                <a:effectLst/>
                <a:ea typeface="Calibri" panose="020F0502020204030204" pitchFamily="34" charset="0"/>
              </a:rPr>
              <a:t>. Al hacer clic en este enlace se obtuvo una página detallada sobre el proyecto con blogs y actualizaciones sobre el proyecto.</a:t>
            </a:r>
          </a:p>
          <a:p>
            <a:pPr marL="1143000" marR="0" lvl="2" indent="-228600">
              <a:spcBef>
                <a:spcPts val="0"/>
              </a:spcBef>
              <a:spcAft>
                <a:spcPts val="0"/>
              </a:spcAft>
              <a:buFont typeface="Wingdings" pitchFamily="2" charset="2"/>
              <a:buChar char=""/>
            </a:pPr>
            <a:r>
              <a:rPr lang="es-ES_tradnl" sz="1300">
                <a:solidFill>
                  <a:srgbClr val="36494D"/>
                </a:solidFill>
                <a:effectLst/>
                <a:ea typeface="Calibri" panose="020F0502020204030204" pitchFamily="34" charset="0"/>
              </a:rPr>
              <a:t>La pestaña </a:t>
            </a:r>
            <a:r>
              <a:rPr lang="es-ES_tradnl" sz="1300">
                <a:effectLst/>
                <a:ea typeface="Calibri" panose="020F0502020204030204" pitchFamily="34" charset="0"/>
              </a:rPr>
              <a:t>“</a:t>
            </a:r>
            <a:r>
              <a:rPr lang="es-ES_tradnl" sz="1300" u="sng">
                <a:effectLst/>
                <a:ea typeface="Calibri" panose="020F0502020204030204" pitchFamily="34" charset="0"/>
                <a:hlinkClick r:id="rId12"/>
              </a:rPr>
              <a:t>Evaluaciones e Investigaci</a:t>
            </a:r>
            <a:r>
              <a:rPr lang="es-ES_tradnl" sz="1300" u="sng">
                <a:ea typeface="Calibri" panose="020F0502020204030204" pitchFamily="34" charset="0"/>
                <a:hlinkClick r:id="rId12"/>
              </a:rPr>
              <a:t>ón</a:t>
            </a:r>
            <a:r>
              <a:rPr lang="es-ES_tradnl" sz="1300">
                <a:effectLst/>
                <a:ea typeface="Calibri" panose="020F0502020204030204" pitchFamily="34" charset="0"/>
              </a:rPr>
              <a:t>” </a:t>
            </a:r>
            <a:r>
              <a:rPr lang="es-ES_tradnl" sz="1300">
                <a:solidFill>
                  <a:srgbClr val="36494D"/>
                </a:solidFill>
                <a:effectLst/>
                <a:ea typeface="Calibri" panose="020F0502020204030204" pitchFamily="34" charset="0"/>
              </a:rPr>
              <a:t>en la parte superior de la página </a:t>
            </a:r>
            <a:r>
              <a:rPr lang="es-ES_tradnl" sz="1300" err="1">
                <a:solidFill>
                  <a:srgbClr val="36494D"/>
                </a:solidFill>
                <a:effectLst/>
                <a:ea typeface="Calibri" panose="020F0502020204030204" pitchFamily="34" charset="0"/>
              </a:rPr>
              <a:t>LandLinks</a:t>
            </a:r>
            <a:r>
              <a:rPr lang="es-ES_tradnl" sz="1300">
                <a:solidFill>
                  <a:srgbClr val="36494D"/>
                </a:solidFill>
                <a:effectLst/>
                <a:ea typeface="Calibri" panose="020F0502020204030204" pitchFamily="34" charset="0"/>
              </a:rPr>
              <a:t> conduce a una barra de búsqueda en la que se puede introducir “Tierra para la Prosperidad</a:t>
            </a:r>
            <a:r>
              <a:rPr lang="es-ES_tradnl" sz="1300">
                <a:solidFill>
                  <a:srgbClr val="36494D"/>
                </a:solidFill>
                <a:ea typeface="Calibri" panose="020F0502020204030204" pitchFamily="34" charset="0"/>
              </a:rPr>
              <a:t>”</a:t>
            </a:r>
            <a:r>
              <a:rPr lang="es-ES_tradnl" sz="1300">
                <a:solidFill>
                  <a:srgbClr val="36494D"/>
                </a:solidFill>
                <a:effectLst/>
                <a:ea typeface="Calibri" panose="020F0502020204030204" pitchFamily="34" charset="0"/>
              </a:rPr>
              <a:t>.</a:t>
            </a:r>
            <a:r>
              <a:rPr lang="es-ES_tradnl" sz="1300">
                <a:effectLst/>
                <a:ea typeface="Calibri" panose="020F0502020204030204" pitchFamily="34" charset="0"/>
              </a:rPr>
              <a:t> </a:t>
            </a:r>
            <a:endParaRPr lang="es-ES_tradnl" sz="1300">
              <a:solidFill>
                <a:srgbClr val="36494D"/>
              </a:solidFill>
              <a:effectLst/>
              <a:ea typeface="Calibri" panose="020F0502020204030204" pitchFamily="34" charset="0"/>
            </a:endParaRPr>
          </a:p>
          <a:p>
            <a:pPr marL="1600200" marR="0" lvl="3" indent="-228600">
              <a:spcBef>
                <a:spcPts val="0"/>
              </a:spcBef>
              <a:spcAft>
                <a:spcPts val="0"/>
              </a:spcAft>
              <a:buFont typeface="Symbol" pitchFamily="2" charset="2"/>
              <a:buChar char=""/>
            </a:pPr>
            <a:r>
              <a:rPr lang="es-ES_tradnl" sz="1300">
                <a:solidFill>
                  <a:srgbClr val="36494D"/>
                </a:solidFill>
                <a:effectLst/>
                <a:ea typeface="Calibri" panose="020F0502020204030204" pitchFamily="34" charset="0"/>
              </a:rPr>
              <a:t>El primer resultado de esta búsqueda selectiva es un enlace a la página de resumen de la </a:t>
            </a:r>
            <a:r>
              <a:rPr lang="es-ES_tradnl" sz="1300">
                <a:effectLst/>
                <a:ea typeface="Calibri" panose="020F0502020204030204" pitchFamily="34" charset="0"/>
              </a:rPr>
              <a:t>“</a:t>
            </a:r>
            <a:r>
              <a:rPr lang="es-ES_tradnl" sz="1300" u="sng">
                <a:effectLst/>
                <a:ea typeface="Calibri" panose="020F0502020204030204" pitchFamily="34" charset="0"/>
                <a:hlinkClick r:id="rId13"/>
              </a:rPr>
              <a:t>Evaluación de las Actividades de Tierras para la Prosperidad (LFP) en Colombia: Informe de Referencia</a:t>
            </a:r>
            <a:r>
              <a:rPr lang="es-ES_tradnl" sz="1300">
                <a:effectLst/>
                <a:ea typeface="Calibri" panose="020F0502020204030204" pitchFamily="34" charset="0"/>
              </a:rPr>
              <a:t>.” </a:t>
            </a:r>
            <a:r>
              <a:rPr lang="es-ES_tradnl" sz="1300">
                <a:solidFill>
                  <a:srgbClr val="36494D"/>
                </a:solidFill>
                <a:effectLst/>
                <a:ea typeface="Calibri" panose="020F0502020204030204" pitchFamily="34" charset="0"/>
              </a:rPr>
              <a:t>Esta página ofrece un resumen del informe y un enlace al </a:t>
            </a:r>
            <a:r>
              <a:rPr lang="es-ES_tradnl" sz="1300" u="sng">
                <a:effectLst/>
                <a:ea typeface="Calibri" panose="020F0502020204030204" pitchFamily="34" charset="0"/>
                <a:hlinkClick r:id="rId14"/>
              </a:rPr>
              <a:t>Informe Completo de NORC de mayo 2022 </a:t>
            </a:r>
            <a:r>
              <a:rPr lang="es-ES_tradnl" sz="1300" u="sng">
                <a:effectLst/>
                <a:ea typeface="Calibri" panose="020F0502020204030204" pitchFamily="34" charset="0"/>
              </a:rPr>
              <a:t>.</a:t>
            </a:r>
            <a:endParaRPr lang="es-ES_tradnl" sz="1300">
              <a:effectLst/>
              <a:ea typeface="Calibri" panose="020F0502020204030204" pitchFamily="34" charset="0"/>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2602" y="629988"/>
            <a:ext cx="575598" cy="575598"/>
          </a:xfrm>
          <a:prstGeom prst="rect">
            <a:avLst/>
          </a:prstGeom>
        </p:spPr>
      </p:pic>
      <p:sp>
        <p:nvSpPr>
          <p:cNvPr id="3" name="TextBox 2">
            <a:extLst>
              <a:ext uri="{FF2B5EF4-FFF2-40B4-BE49-F238E27FC236}">
                <a16:creationId xmlns:a16="http://schemas.microsoft.com/office/drawing/2014/main" id="{BBFEF526-43C4-50AB-8019-4BFAA2469C38}"/>
              </a:ext>
            </a:extLst>
          </p:cNvPr>
          <p:cNvSpPr txBox="1"/>
          <p:nvPr/>
        </p:nvSpPr>
        <p:spPr>
          <a:xfrm>
            <a:off x="1001486" y="1205586"/>
            <a:ext cx="11190514" cy="246221"/>
          </a:xfrm>
          <a:prstGeom prst="rect">
            <a:avLst/>
          </a:prstGeom>
          <a:noFill/>
        </p:spPr>
        <p:txBody>
          <a:bodyPr wrap="square" rtlCol="0">
            <a:spAutoFit/>
          </a:bodyPr>
          <a:lstStyle/>
          <a:p>
            <a:r>
              <a:rPr lang="es-ES_tradnl" sz="1000" i="1" dirty="0">
                <a:solidFill>
                  <a:srgbClr val="036C9E"/>
                </a:solidFill>
                <a:effectLst/>
              </a:rPr>
              <a:t>USAID Colombia no revela claramente el importe total de financiación del proyecto ni la asignación de fondos, pero los datos de financiación están disponibles en </a:t>
            </a:r>
            <a:r>
              <a:rPr lang="es-ES_tradnl" sz="1000" i="1" dirty="0" err="1">
                <a:solidFill>
                  <a:srgbClr val="036C9E"/>
                </a:solidFill>
                <a:effectLst/>
              </a:rPr>
              <a:t>USASpending.gov</a:t>
            </a:r>
            <a:r>
              <a:rPr lang="es-ES_tradnl" sz="1000" i="1" dirty="0">
                <a:solidFill>
                  <a:srgbClr val="036C9E"/>
                </a:solidFill>
                <a:effectLst/>
              </a:rPr>
              <a:t>.</a:t>
            </a:r>
            <a:endParaRPr lang="es-ES_tradnl" sz="1000" i="1" dirty="0"/>
          </a:p>
        </p:txBody>
      </p:sp>
    </p:spTree>
    <p:extLst>
      <p:ext uri="{BB962C8B-B14F-4D97-AF65-F5344CB8AC3E}">
        <p14:creationId xmlns:p14="http://schemas.microsoft.com/office/powerpoint/2010/main" val="178456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s-ES_tradnl" sz="2600" i="0">
                <a:solidFill>
                  <a:srgbClr val="036C9E"/>
                </a:solidFill>
                <a:effectLst/>
              </a:rPr>
              <a:t>Análisis de proyectos de gobierno abierto: Juntos por la Transparencia</a:t>
            </a:r>
            <a:endParaRPr lang="es-ES_tradnl" sz="260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478971" y="1588068"/>
            <a:ext cx="11234058" cy="5210494"/>
          </a:xfrm>
          <a:prstGeom prst="rect">
            <a:avLst/>
          </a:prstGeom>
          <a:noFill/>
        </p:spPr>
        <p:txBody>
          <a:bodyPr wrap="square" rtlCol="0">
            <a:noAutofit/>
          </a:bodyPr>
          <a:lstStyle/>
          <a:p>
            <a:r>
              <a:rPr lang="es-ES_tradnl" sz="1300" b="1">
                <a:solidFill>
                  <a:srgbClr val="36494D"/>
                </a:solidFill>
              </a:rPr>
              <a:t>Socios por la Transparencia, implementado por Development Alternatives, Inc. (DAI), “aprovecha la experiencia, el compromiso y las posiciones de influencia únicas de las partes interesadas locales para promover una cultura de transparencia y rendición de cuentas”.</a:t>
            </a:r>
          </a:p>
          <a:p>
            <a:pPr marL="342900" indent="-342900">
              <a:buFont typeface="Arial" panose="020B0604020202020204" pitchFamily="34" charset="0"/>
              <a:buChar char="•"/>
            </a:pPr>
            <a:r>
              <a:rPr lang="es-ES_tradnl" sz="1300">
                <a:solidFill>
                  <a:srgbClr val="36494D"/>
                </a:solidFill>
              </a:rPr>
              <a:t>Socios por la Transparencia (</a:t>
            </a:r>
            <a:r>
              <a:rPr lang="es-ES_tradnl" sz="1300" err="1">
                <a:solidFill>
                  <a:srgbClr val="36494D"/>
                </a:solidFill>
              </a:rPr>
              <a:t>Partners</a:t>
            </a:r>
            <a:r>
              <a:rPr lang="es-ES_tradnl" sz="1300">
                <a:solidFill>
                  <a:srgbClr val="36494D"/>
                </a:solidFill>
              </a:rPr>
              <a:t> </a:t>
            </a:r>
            <a:r>
              <a:rPr lang="es-ES_tradnl" sz="1300" err="1">
                <a:solidFill>
                  <a:srgbClr val="36494D"/>
                </a:solidFill>
              </a:rPr>
              <a:t>for</a:t>
            </a:r>
            <a:r>
              <a:rPr lang="es-ES_tradnl" sz="1300">
                <a:solidFill>
                  <a:srgbClr val="36494D"/>
                </a:solidFill>
              </a:rPr>
              <a:t> </a:t>
            </a:r>
            <a:r>
              <a:rPr lang="es-ES_tradnl" sz="1300" err="1">
                <a:solidFill>
                  <a:srgbClr val="36494D"/>
                </a:solidFill>
              </a:rPr>
              <a:t>Transparency</a:t>
            </a:r>
            <a:r>
              <a:rPr lang="es-ES_tradnl" sz="1300">
                <a:solidFill>
                  <a:srgbClr val="36494D"/>
                </a:solidFill>
              </a:rPr>
              <a:t>, PFT) es el único proyecto actual de USAID Colombia con una hoja informativa que menciona específicamente la lucha contra la corrupción. Otro proyecto implementado por la DAI, llamado </a:t>
            </a:r>
            <a:r>
              <a:rPr lang="es-ES_tradnl" sz="1300">
                <a:solidFill>
                  <a:srgbClr val="36494D"/>
                </a:solidFill>
                <a:hlinkClick r:id="rId5" invalidUrl="https://www.usaid.gov/sites/default/files/2023-03/Responsive Governance_English_FactSheet_2.22.23.pdf"/>
              </a:rPr>
              <a:t>Responsive Government (Gobierno Reactivo)</a:t>
            </a:r>
            <a:r>
              <a:rPr lang="es-ES_tradnl" sz="1300">
                <a:solidFill>
                  <a:srgbClr val="36494D"/>
                </a:solidFill>
              </a:rPr>
              <a:t>, enfocado en la supervisión y el buen gobierno, no menciona la corrupción ni la lucha contra la corrupción</a:t>
            </a:r>
          </a:p>
          <a:p>
            <a:pPr marL="800100" lvl="1" indent="-342900">
              <a:buFont typeface="Courier New" panose="02070309020205020404" pitchFamily="49" charset="0"/>
              <a:buChar char="o"/>
            </a:pPr>
            <a:r>
              <a:rPr lang="es-ES_tradnl" sz="1300">
                <a:solidFill>
                  <a:srgbClr val="36494D"/>
                </a:solidFill>
              </a:rPr>
              <a:t>A pesar de que la lucha contra la corrupción es una prioridad global para USAID, la información sobre la lucha contra la corrupción en el sitio web de USAID Colombia es escasa</a:t>
            </a:r>
          </a:p>
          <a:p>
            <a:pPr marL="342900" indent="-342900">
              <a:buFont typeface="Arial" panose="020B0604020202020204" pitchFamily="34" charset="0"/>
              <a:buChar char="•"/>
            </a:pPr>
            <a:r>
              <a:rPr lang="es-ES_tradnl" sz="1300">
                <a:solidFill>
                  <a:srgbClr val="36494D"/>
                </a:solidFill>
              </a:rPr>
              <a:t>El sitio web de USAID contiene dos hojas informativas para Socios por la Transparencia, una de </a:t>
            </a:r>
            <a:r>
              <a:rPr lang="es-ES_tradnl" sz="1300">
                <a:solidFill>
                  <a:srgbClr val="36494D"/>
                </a:solidFill>
                <a:hlinkClick r:id="rId6"/>
              </a:rPr>
              <a:t>2021</a:t>
            </a:r>
            <a:r>
              <a:rPr lang="es-ES_tradnl" sz="1300">
                <a:solidFill>
                  <a:srgbClr val="36494D"/>
                </a:solidFill>
              </a:rPr>
              <a:t> y otra de </a:t>
            </a:r>
            <a:r>
              <a:rPr lang="es-ES_tradnl" sz="1300">
                <a:solidFill>
                  <a:srgbClr val="36494D"/>
                </a:solidFill>
                <a:hlinkClick r:id="rId7" invalidUrl="https://www.usaid.gov/sites/default/files/2023-03/Partners for Transparency_English_FactSheet_2.22.23.pdf"/>
              </a:rPr>
              <a:t>2023</a:t>
            </a:r>
            <a:r>
              <a:rPr lang="es-ES_tradnl" sz="1300">
                <a:solidFill>
                  <a:srgbClr val="36494D"/>
                </a:solidFill>
              </a:rPr>
              <a:t>. </a:t>
            </a:r>
            <a:r>
              <a:rPr lang="es-ES_tradnl" sz="1300" err="1">
                <a:solidFill>
                  <a:srgbClr val="36494D"/>
                </a:solidFill>
              </a:rPr>
              <a:t>The</a:t>
            </a:r>
            <a:r>
              <a:rPr lang="es-ES_tradnl" sz="1300">
                <a:solidFill>
                  <a:srgbClr val="36494D"/>
                </a:solidFill>
              </a:rPr>
              <a:t> La </a:t>
            </a:r>
            <a:r>
              <a:rPr lang="es-ES_tradnl" sz="1300">
                <a:solidFill>
                  <a:srgbClr val="36494D"/>
                </a:solidFill>
                <a:hlinkClick r:id="rId7" invalidUrl="https://www.usaid.gov/sites/default/files/2023-03/Partners for Transparency_English_FactSheet_2.22.23.pdf"/>
              </a:rPr>
              <a:t>página del portal</a:t>
            </a:r>
            <a:r>
              <a:rPr lang="es-ES_tradnl" sz="1300">
                <a:solidFill>
                  <a:srgbClr val="36494D"/>
                </a:solidFill>
              </a:rPr>
              <a:t> </a:t>
            </a:r>
          </a:p>
          <a:p>
            <a:pPr marL="342900" indent="-342900">
              <a:buFont typeface="Arial" panose="020B0604020202020204" pitchFamily="34" charset="0"/>
              <a:buChar char="•"/>
            </a:pPr>
            <a:r>
              <a:rPr lang="es-ES_tradnl" sz="1300">
                <a:solidFill>
                  <a:srgbClr val="36494D"/>
                </a:solidFill>
              </a:rPr>
              <a:t>de la hoja informativa de 2023 enumera un contacto de correo electrónico para socios </a:t>
            </a:r>
          </a:p>
          <a:p>
            <a:pPr marL="342900" indent="-342900">
              <a:buFont typeface="Arial" panose="020B0604020202020204" pitchFamily="34" charset="0"/>
              <a:buChar char="•"/>
            </a:pPr>
            <a:r>
              <a:rPr lang="es-ES_tradnl" sz="1300">
                <a:solidFill>
                  <a:srgbClr val="36494D"/>
                </a:solidFill>
              </a:rPr>
              <a:t>Las hojas informativas no proporcionan información sobre la financiación total del proyecto</a:t>
            </a:r>
          </a:p>
          <a:p>
            <a:pPr marL="342900" indent="-342900">
              <a:buFont typeface="Arial" panose="020B0604020202020204" pitchFamily="34" charset="0"/>
              <a:buChar char="•"/>
            </a:pPr>
            <a:r>
              <a:rPr lang="es-ES_tradnl" sz="1300">
                <a:solidFill>
                  <a:srgbClr val="36494D"/>
                </a:solidFill>
              </a:rPr>
              <a:t>DAI no aparece en ninguna de las dos fichas </a:t>
            </a:r>
          </a:p>
          <a:p>
            <a:pPr marL="800100" lvl="1" indent="-342900">
              <a:buFont typeface="Courier New" panose="02070309020205020404" pitchFamily="49" charset="0"/>
              <a:buChar char="o"/>
            </a:pPr>
            <a:r>
              <a:rPr lang="es-ES_tradnl" sz="1300">
                <a:solidFill>
                  <a:srgbClr val="36494D"/>
                </a:solidFill>
              </a:rPr>
              <a:t>DAI figura como socio ejecutor de Socios por la Transparencia en la pestaña “</a:t>
            </a:r>
            <a:r>
              <a:rPr lang="es-ES_tradnl" sz="1300">
                <a:solidFill>
                  <a:srgbClr val="36494D"/>
                </a:solidFill>
                <a:hlinkClick r:id="rId8"/>
              </a:rPr>
              <a:t>Oportunidades de asociación</a:t>
            </a:r>
            <a:r>
              <a:rPr lang="es-ES_tradnl" sz="1300">
                <a:solidFill>
                  <a:srgbClr val="36494D"/>
                </a:solidFill>
              </a:rPr>
              <a:t>” que se encuentra en la pestaña ”Trabaje con nosotros” de la página principal de USAID Colombia</a:t>
            </a:r>
          </a:p>
          <a:p>
            <a:pPr marL="1257300" lvl="2" indent="-342900">
              <a:buFont typeface="Wingdings" pitchFamily="2" charset="2"/>
              <a:buChar char="§"/>
            </a:pPr>
            <a:r>
              <a:rPr lang="es-ES_tradnl" sz="1300">
                <a:solidFill>
                  <a:srgbClr val="36494D"/>
                </a:solidFill>
              </a:rPr>
              <a:t>Al seleccionar el enlace “</a:t>
            </a:r>
            <a:r>
              <a:rPr lang="es-ES_tradnl" sz="1300">
                <a:solidFill>
                  <a:srgbClr val="36494D"/>
                </a:solidFill>
                <a:hlinkClick r:id="rId9"/>
              </a:rPr>
              <a:t>DAI</a:t>
            </a:r>
            <a:r>
              <a:rPr lang="es-ES_tradnl" sz="1300">
                <a:solidFill>
                  <a:srgbClr val="36494D"/>
                </a:solidFill>
              </a:rPr>
              <a:t>” en la página “Oportunidades de asociación” de USAID se accede a la página principal de la empresa. Una búsqueda específica del programa en el sitio web de DAI da acceso a “</a:t>
            </a:r>
            <a:r>
              <a:rPr lang="es-ES_tradnl" sz="1300">
                <a:solidFill>
                  <a:srgbClr val="36494D"/>
                </a:solidFill>
                <a:hlinkClick r:id="rId10"/>
              </a:rPr>
              <a:t>Colombia-Socios para la Transparencia (PFT)</a:t>
            </a:r>
            <a:r>
              <a:rPr lang="es-ES_tradnl" sz="1300">
                <a:solidFill>
                  <a:srgbClr val="36494D"/>
                </a:solidFill>
              </a:rPr>
              <a:t>,” que proporciona los nombres de los socios colombianos, pero no información específica sobre la financiación. </a:t>
            </a:r>
          </a:p>
          <a:p>
            <a:pPr marL="342900" indent="-342900">
              <a:buFont typeface="Arial" panose="020B0604020202020204" pitchFamily="34" charset="0"/>
              <a:buChar char="•"/>
            </a:pPr>
            <a:r>
              <a:rPr lang="es-ES_tradnl" sz="1300">
                <a:solidFill>
                  <a:srgbClr val="36494D"/>
                </a:solidFill>
              </a:rPr>
              <a:t>DAI aparece tanto bajo DAI/Nathan </a:t>
            </a:r>
            <a:r>
              <a:rPr lang="es-ES_tradnl" sz="1300" err="1">
                <a:solidFill>
                  <a:srgbClr val="36494D"/>
                </a:solidFill>
              </a:rPr>
              <a:t>Group</a:t>
            </a:r>
            <a:r>
              <a:rPr lang="es-ES_tradnl" sz="1300">
                <a:solidFill>
                  <a:srgbClr val="36494D"/>
                </a:solidFill>
              </a:rPr>
              <a:t> como bajo Development Alternatives, Inc. en las bases de datos de financiación</a:t>
            </a:r>
          </a:p>
          <a:p>
            <a:pPr marL="342900" indent="-342900">
              <a:buFont typeface="Arial" panose="020B0604020202020204" pitchFamily="34" charset="0"/>
              <a:buChar char="•"/>
            </a:pPr>
            <a:r>
              <a:rPr lang="es-ES_tradnl" sz="1300">
                <a:solidFill>
                  <a:srgbClr val="36494D"/>
                </a:solidFill>
              </a:rPr>
              <a:t>Las búsquedas en Google de las iniciativas anticorrupción de USAID en Colombia proporcionan enlaces a los informes trimestrales de DAI para Socios por la Transparencia. </a:t>
            </a:r>
          </a:p>
          <a:p>
            <a:pPr marL="800100" lvl="1" indent="-342900">
              <a:buFont typeface="Courier New" panose="02070309020205020404" pitchFamily="49" charset="0"/>
              <a:buChar char="o"/>
            </a:pPr>
            <a:r>
              <a:rPr lang="es-ES_tradnl" sz="1300">
                <a:solidFill>
                  <a:srgbClr val="36494D"/>
                </a:solidFill>
                <a:hlinkClick r:id="rId11"/>
              </a:rPr>
              <a:t>SOCIOS POR LA TRANSPARENCIA INFORME TRIMESTRAL AÑO FISCAL 2022 TRIMESTRE1: 1 octubre 1 – 1 diciembre, 2021 </a:t>
            </a:r>
            <a:endParaRPr lang="es-ES_tradnl" sz="1300">
              <a:solidFill>
                <a:srgbClr val="36494D"/>
              </a:solidFill>
            </a:endParaRPr>
          </a:p>
          <a:p>
            <a:pPr marL="800100" lvl="1" indent="-342900">
              <a:buFont typeface="Courier New" panose="02070309020205020404" pitchFamily="49" charset="0"/>
              <a:buChar char="o"/>
            </a:pPr>
            <a:r>
              <a:rPr lang="es-ES_tradnl" sz="1300">
                <a:solidFill>
                  <a:srgbClr val="36494D"/>
                </a:solidFill>
                <a:hlinkClick r:id="rId11"/>
              </a:rPr>
              <a:t>SOCIOS POR LA TRANSPARENCIA INFORME TRIMESTRAL AÑO FISCAL 2022</a:t>
            </a:r>
            <a:r>
              <a:rPr lang="es-ES_tradnl" sz="1300">
                <a:solidFill>
                  <a:srgbClr val="36494D"/>
                </a:solidFill>
                <a:hlinkClick r:id="rId12"/>
              </a:rPr>
              <a:t> </a:t>
            </a:r>
            <a:r>
              <a:rPr lang="es-ES_tradnl" sz="1300">
                <a:solidFill>
                  <a:srgbClr val="36494D"/>
                </a:solidFill>
                <a:hlinkClick r:id="rId11"/>
              </a:rPr>
              <a:t>TRIMESTRE</a:t>
            </a:r>
            <a:r>
              <a:rPr lang="es-ES_tradnl" sz="1300">
                <a:solidFill>
                  <a:srgbClr val="36494D"/>
                </a:solidFill>
                <a:hlinkClick r:id="rId12"/>
              </a:rPr>
              <a:t>2: 1 enero – 31 marzo, 2022</a:t>
            </a:r>
            <a:endParaRPr lang="es-ES_tradnl" sz="1300">
              <a:solidFill>
                <a:srgbClr val="36494D"/>
              </a:solidFill>
            </a:endParaRPr>
          </a:p>
          <a:p>
            <a:pPr marL="1257300" lvl="2" indent="-342900">
              <a:buFont typeface="Wingdings" pitchFamily="2" charset="2"/>
              <a:buChar char="§"/>
            </a:pPr>
            <a:r>
              <a:rPr lang="es-ES_tradnl" sz="1300">
                <a:solidFill>
                  <a:srgbClr val="36494D"/>
                </a:solidFill>
              </a:rPr>
              <a:t>Estos informes no eran fácilmente accesibles a través del sitio web de USAID Colombia.</a:t>
            </a:r>
          </a:p>
          <a:p>
            <a:pPr marL="342900" indent="-342900">
              <a:buFont typeface="Arial" panose="020B0604020202020204" pitchFamily="34" charset="0"/>
              <a:buChar char="•"/>
            </a:pPr>
            <a:r>
              <a:rPr lang="es-ES_tradnl" sz="1300">
                <a:solidFill>
                  <a:srgbClr val="36494D"/>
                </a:solidFill>
              </a:rPr>
              <a:t>Las búsquedas específicas en Google de las iniciativas anticorrupción de USAID en Colombia también produjeron un “</a:t>
            </a:r>
            <a:r>
              <a:rPr lang="es-ES_tradnl" sz="1300">
                <a:solidFill>
                  <a:srgbClr val="36494D"/>
                </a:solidFill>
                <a:hlinkClick r:id="rId13"/>
              </a:rPr>
              <a:t>Informe Final de la Consultoría Anticorrupción &amp; Transparencia</a:t>
            </a:r>
            <a:r>
              <a:rPr lang="es-ES_tradnl" sz="1300">
                <a:solidFill>
                  <a:srgbClr val="36494D"/>
                </a:solidFill>
              </a:rPr>
              <a:t>” de USAID de 2019 producido por </a:t>
            </a:r>
            <a:r>
              <a:rPr lang="es-ES_tradnl" sz="1300" err="1">
                <a:solidFill>
                  <a:srgbClr val="36494D"/>
                </a:solidFill>
              </a:rPr>
              <a:t>Olgoonik</a:t>
            </a:r>
            <a:r>
              <a:rPr lang="es-ES_tradnl" sz="1300">
                <a:solidFill>
                  <a:srgbClr val="36494D"/>
                </a:solidFill>
              </a:rPr>
              <a:t> </a:t>
            </a:r>
            <a:r>
              <a:rPr lang="es-ES_tradnl" sz="1300" err="1">
                <a:solidFill>
                  <a:srgbClr val="36494D"/>
                </a:solidFill>
              </a:rPr>
              <a:t>Technical</a:t>
            </a:r>
            <a:r>
              <a:rPr lang="es-ES_tradnl" sz="1300">
                <a:solidFill>
                  <a:srgbClr val="36494D"/>
                </a:solidFill>
              </a:rPr>
              <a:t> </a:t>
            </a:r>
            <a:r>
              <a:rPr lang="es-ES_tradnl" sz="1300" err="1">
                <a:solidFill>
                  <a:srgbClr val="36494D"/>
                </a:solidFill>
              </a:rPr>
              <a:t>Services</a:t>
            </a:r>
            <a:r>
              <a:rPr lang="es-ES_tradnl" sz="1300">
                <a:solidFill>
                  <a:srgbClr val="36494D"/>
                </a:solidFill>
              </a:rPr>
              <a:t> LLC. Este informe no era fácilmente accesible a través del sitio de USAID Colombia</a:t>
            </a:r>
          </a:p>
          <a:p>
            <a:pPr marL="342900" indent="-342900">
              <a:buFont typeface="Arial" panose="020B0604020202020204" pitchFamily="34" charset="0"/>
              <a:buChar char="•"/>
            </a:pPr>
            <a:endParaRPr lang="en-US" sz="200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78740549-895C-E1FC-FA21-7AFA2D4A8CEF}"/>
              </a:ext>
            </a:extLst>
          </p:cNvPr>
          <p:cNvSpPr txBox="1"/>
          <p:nvPr/>
        </p:nvSpPr>
        <p:spPr>
          <a:xfrm>
            <a:off x="1021912" y="1282409"/>
            <a:ext cx="10331889" cy="246221"/>
          </a:xfrm>
          <a:prstGeom prst="rect">
            <a:avLst/>
          </a:prstGeom>
          <a:noFill/>
        </p:spPr>
        <p:txBody>
          <a:bodyPr wrap="square" rtlCol="0">
            <a:spAutoFit/>
          </a:bodyPr>
          <a:lstStyle/>
          <a:p>
            <a:r>
              <a:rPr lang="es-ES_tradnl" sz="1000" i="1">
                <a:solidFill>
                  <a:srgbClr val="036C9E"/>
                </a:solidFill>
                <a:effectLst/>
              </a:rPr>
              <a:t>USAID Colombia no revela claramente el importe total de financiación del proyecto ni la asignación de fondos, pero los datos de financiación están disponibles en </a:t>
            </a:r>
            <a:r>
              <a:rPr lang="es-ES_tradnl" sz="1000" i="1" err="1">
                <a:solidFill>
                  <a:srgbClr val="036C9E"/>
                </a:solidFill>
                <a:effectLst/>
              </a:rPr>
              <a:t>USASpending.gov</a:t>
            </a:r>
            <a:r>
              <a:rPr lang="es-ES_tradnl" sz="1000" i="1">
                <a:solidFill>
                  <a:srgbClr val="036C9E"/>
                </a:solidFill>
                <a:effectLst/>
              </a:rPr>
              <a:t>.</a:t>
            </a:r>
            <a:endParaRPr lang="es-ES_tradnl" sz="1000" i="1"/>
          </a:p>
        </p:txBody>
      </p:sp>
    </p:spTree>
    <p:extLst>
      <p:ext uri="{BB962C8B-B14F-4D97-AF65-F5344CB8AC3E}">
        <p14:creationId xmlns:p14="http://schemas.microsoft.com/office/powerpoint/2010/main" val="1690796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509182"/>
            <a:ext cx="10907486" cy="521049"/>
          </a:xfrm>
        </p:spPr>
        <p:txBody>
          <a:bodyPr>
            <a:noAutofit/>
          </a:bodyPr>
          <a:lstStyle/>
          <a:p>
            <a:r>
              <a:rPr lang="es-ES_tradnl" sz="2600" i="0">
                <a:solidFill>
                  <a:srgbClr val="036C9E"/>
                </a:solidFill>
                <a:effectLst/>
              </a:rPr>
              <a:t>Análisis de proyectos de gobierno abierto: </a:t>
            </a:r>
            <a:r>
              <a:rPr lang="es-ES_tradnl" sz="2600" err="1">
                <a:solidFill>
                  <a:srgbClr val="036C9E"/>
                </a:solidFill>
                <a:effectLst/>
              </a:rPr>
              <a:t>Juntanza</a:t>
            </a:r>
            <a:r>
              <a:rPr lang="es-ES_tradnl" sz="2600">
                <a:solidFill>
                  <a:srgbClr val="036C9E"/>
                </a:solidFill>
                <a:effectLst/>
              </a:rPr>
              <a:t> </a:t>
            </a:r>
            <a:r>
              <a:rPr lang="es-ES_tradnl" sz="2600">
                <a:solidFill>
                  <a:srgbClr val="036C9E"/>
                </a:solidFill>
              </a:rPr>
              <a:t>Étnica (IPACE)</a:t>
            </a:r>
            <a:endParaRPr lang="es-ES_tradnl" sz="260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382345" y="1324672"/>
            <a:ext cx="11809655" cy="5081021"/>
          </a:xfrm>
          <a:prstGeom prst="rect">
            <a:avLst/>
          </a:prstGeom>
          <a:noFill/>
        </p:spPr>
        <p:txBody>
          <a:bodyPr wrap="square" rtlCol="0">
            <a:noAutofit/>
          </a:bodyPr>
          <a:lstStyle/>
          <a:p>
            <a:r>
              <a:rPr lang="es-ES_tradnl" sz="1200" b="1">
                <a:solidFill>
                  <a:srgbClr val="36494D"/>
                </a:solidFill>
              </a:rPr>
              <a:t>La Actividad de Empoderamiento de los Pueblos Indígenas y Afrocolombianos (IPACE), ejecutada por </a:t>
            </a:r>
            <a:r>
              <a:rPr lang="es-ES_tradnl" sz="1200" b="1" err="1">
                <a:solidFill>
                  <a:srgbClr val="36494D"/>
                </a:solidFill>
              </a:rPr>
              <a:t>Agricultural</a:t>
            </a:r>
            <a:r>
              <a:rPr lang="es-ES_tradnl" sz="1200" b="1">
                <a:solidFill>
                  <a:srgbClr val="36494D"/>
                </a:solidFill>
              </a:rPr>
              <a:t> Cooperative Development International y </a:t>
            </a:r>
            <a:r>
              <a:rPr lang="es-ES_tradnl" sz="1200" b="1" err="1">
                <a:solidFill>
                  <a:srgbClr val="36494D"/>
                </a:solidFill>
              </a:rPr>
              <a:t>Volunteers</a:t>
            </a:r>
            <a:r>
              <a:rPr lang="es-ES_tradnl" sz="1200" b="1">
                <a:solidFill>
                  <a:srgbClr val="36494D"/>
                </a:solidFill>
              </a:rPr>
              <a:t> in </a:t>
            </a:r>
            <a:r>
              <a:rPr lang="es-ES_tradnl" sz="1200" b="1" err="1">
                <a:solidFill>
                  <a:srgbClr val="36494D"/>
                </a:solidFill>
              </a:rPr>
              <a:t>Overseas</a:t>
            </a:r>
            <a:r>
              <a:rPr lang="es-ES_tradnl" sz="1200" b="1">
                <a:solidFill>
                  <a:srgbClr val="36494D"/>
                </a:solidFill>
              </a:rPr>
              <a:t> Cooperative </a:t>
            </a:r>
            <a:r>
              <a:rPr lang="es-ES_tradnl" sz="1200" b="1" err="1">
                <a:solidFill>
                  <a:srgbClr val="36494D"/>
                </a:solidFill>
              </a:rPr>
              <a:t>Assistance</a:t>
            </a:r>
            <a:r>
              <a:rPr lang="es-ES_tradnl" sz="1200" b="1">
                <a:solidFill>
                  <a:srgbClr val="36494D"/>
                </a:solidFill>
              </a:rPr>
              <a:t> (ACDI/VOCA), ”contribuye al desarrollo autodeterminado de las comunidades indígenas y afrocolombianas mediante el fortalecimiento de la capacidad institucional y de incidencia de las organizaciones étnicas”.</a:t>
            </a:r>
          </a:p>
          <a:p>
            <a:pPr marL="342900" indent="-342900">
              <a:buFont typeface="Arial" panose="020B0604020202020204" pitchFamily="34" charset="0"/>
              <a:buChar char="•"/>
            </a:pPr>
            <a:r>
              <a:rPr lang="es-ES_tradnl" sz="1200">
                <a:solidFill>
                  <a:srgbClr val="36494D"/>
                </a:solidFill>
              </a:rPr>
              <a:t>Está previsto que IPACE se ejecute entre el 1 de diciembre de 2021 y el 30 de noviembre de 2026 2026</a:t>
            </a:r>
          </a:p>
          <a:p>
            <a:pPr marL="800100" lvl="1" indent="-342900">
              <a:buFont typeface="Courier New" panose="02070309020205020404" pitchFamily="49" charset="0"/>
              <a:buChar char="o"/>
            </a:pPr>
            <a:r>
              <a:rPr lang="es-ES_tradnl" sz="1200">
                <a:solidFill>
                  <a:srgbClr val="36494D"/>
                </a:solidFill>
              </a:rPr>
              <a:t>USAID estimó que el presupuesto del proyecto IPACE ascendería a un total de </a:t>
            </a:r>
            <a:r>
              <a:rPr lang="es-ES_tradnl" sz="1200">
                <a:solidFill>
                  <a:srgbClr val="36494D"/>
                </a:solidFill>
                <a:hlinkClick r:id="rId5"/>
              </a:rPr>
              <a:t>“US$50-70 milliones (más un10-30% adicional estimado de participación en los costes)</a:t>
            </a:r>
            <a:r>
              <a:rPr lang="es-ES_tradnl" sz="1200">
                <a:solidFill>
                  <a:srgbClr val="36494D"/>
                </a:solidFill>
              </a:rPr>
              <a:t>” </a:t>
            </a:r>
          </a:p>
          <a:p>
            <a:pPr marL="800100" lvl="1" indent="-342900">
              <a:buFont typeface="Courier New" panose="02070309020205020404" pitchFamily="49" charset="0"/>
              <a:buChar char="o"/>
            </a:pPr>
            <a:r>
              <a:rPr lang="es-ES_tradnl" sz="1200" err="1">
                <a:solidFill>
                  <a:srgbClr val="36494D"/>
                </a:solidFill>
              </a:rPr>
              <a:t>USASpending.gov</a:t>
            </a:r>
            <a:r>
              <a:rPr lang="es-ES_tradnl" sz="1200">
                <a:solidFill>
                  <a:srgbClr val="36494D"/>
                </a:solidFill>
              </a:rPr>
              <a:t> enumera la “</a:t>
            </a:r>
            <a:r>
              <a:rPr lang="es-ES_tradnl" sz="1200">
                <a:solidFill>
                  <a:srgbClr val="36494D"/>
                </a:solidFill>
                <a:hlinkClick r:id="rId6"/>
              </a:rPr>
              <a:t>Financiación total del Proyecto como $18.9m</a:t>
            </a:r>
            <a:r>
              <a:rPr lang="es-ES_tradnl" sz="1200">
                <a:solidFill>
                  <a:srgbClr val="36494D"/>
                </a:solidFill>
              </a:rPr>
              <a:t>”, sin ninguna explicación sobre la diferencia de entre 30 y 50 millones de dólares entre el presupuesto proyectado originalmente y los totales de financiación disponibles públicamente para el proyecto </a:t>
            </a:r>
          </a:p>
          <a:p>
            <a:pPr marL="800100" lvl="1" indent="-342900">
              <a:buFont typeface="Courier New" panose="02070309020205020404" pitchFamily="49" charset="0"/>
              <a:buChar char="o"/>
            </a:pPr>
            <a:r>
              <a:rPr lang="es-ES_tradnl" sz="1200">
                <a:solidFill>
                  <a:srgbClr val="36494D"/>
                </a:solidFill>
                <a:hlinkClick r:id="rId6"/>
              </a:rPr>
              <a:t>Al mes de julio de 2023</a:t>
            </a:r>
            <a:r>
              <a:rPr lang="es-ES_tradnl" sz="1200">
                <a:solidFill>
                  <a:srgbClr val="36494D"/>
                </a:solidFill>
              </a:rPr>
              <a:t>, se habían comprometido 18,9 millones de dólares y se habían desembolsado 8,8 millones por concepto de fondos para el proyecto</a:t>
            </a:r>
          </a:p>
          <a:p>
            <a:pPr marL="800100" lvl="1" indent="-342900">
              <a:buFont typeface="Courier New" panose="02070309020205020404" pitchFamily="49" charset="0"/>
              <a:buChar char="o"/>
            </a:pPr>
            <a:r>
              <a:rPr lang="es-ES_tradnl" sz="1200">
                <a:solidFill>
                  <a:srgbClr val="36494D"/>
                </a:solidFill>
              </a:rPr>
              <a:t>El proyecto ha proporcionado 3,4 millones de dólares en sub-concesiones. Los principales sub-concesionarios recibieron los siguientes montos: Fabiola Morera Comunicaciones (Bogotá), 1,4 millones de dólares; </a:t>
            </a:r>
            <a:r>
              <a:rPr lang="es-ES_tradnl" sz="1200" err="1">
                <a:solidFill>
                  <a:srgbClr val="36494D"/>
                </a:solidFill>
              </a:rPr>
              <a:t>World</a:t>
            </a:r>
            <a:r>
              <a:rPr lang="es-ES_tradnl" sz="1200">
                <a:solidFill>
                  <a:srgbClr val="36494D"/>
                </a:solidFill>
              </a:rPr>
              <a:t> </a:t>
            </a:r>
            <a:r>
              <a:rPr lang="es-ES_tradnl" sz="1200" err="1">
                <a:solidFill>
                  <a:srgbClr val="36494D"/>
                </a:solidFill>
              </a:rPr>
              <a:t>Wildlife</a:t>
            </a:r>
            <a:r>
              <a:rPr lang="es-ES_tradnl" sz="1200">
                <a:solidFill>
                  <a:srgbClr val="36494D"/>
                </a:solidFill>
              </a:rPr>
              <a:t> </a:t>
            </a:r>
            <a:r>
              <a:rPr lang="es-ES_tradnl" sz="1200" err="1">
                <a:solidFill>
                  <a:srgbClr val="36494D"/>
                </a:solidFill>
              </a:rPr>
              <a:t>Fund</a:t>
            </a:r>
            <a:r>
              <a:rPr lang="es-ES_tradnl" sz="1200">
                <a:solidFill>
                  <a:srgbClr val="36494D"/>
                </a:solidFill>
              </a:rPr>
              <a:t>-Colombia (Bogotá), 705,000 dólares; y Terra Global (Oakland, CA), 274,000 dólares </a:t>
            </a:r>
          </a:p>
          <a:p>
            <a:pPr marL="342900" indent="-342900">
              <a:buFont typeface="Arial" panose="020B0604020202020204" pitchFamily="34" charset="0"/>
              <a:buChar char="•"/>
            </a:pPr>
            <a:r>
              <a:rPr lang="es-ES_tradnl" sz="1200">
                <a:solidFill>
                  <a:srgbClr val="36494D"/>
                </a:solidFill>
              </a:rPr>
              <a:t>ACDI/VOCA tiene una página en español para </a:t>
            </a:r>
            <a:r>
              <a:rPr lang="es-ES_tradnl" sz="1200" i="1">
                <a:solidFill>
                  <a:srgbClr val="36494D"/>
                </a:solidFill>
                <a:hlinkClick r:id="rId7"/>
              </a:rPr>
              <a:t>Juntanza Étnica</a:t>
            </a:r>
            <a:r>
              <a:rPr lang="es-ES_tradnl" sz="1200" i="1">
                <a:solidFill>
                  <a:srgbClr val="36494D"/>
                </a:solidFill>
              </a:rPr>
              <a:t> </a:t>
            </a:r>
            <a:r>
              <a:rPr lang="es-ES_tradnl" sz="1200">
                <a:solidFill>
                  <a:srgbClr val="36494D"/>
                </a:solidFill>
              </a:rPr>
              <a:t>en </a:t>
            </a:r>
            <a:r>
              <a:rPr lang="es-ES_tradnl" sz="1200">
                <a:solidFill>
                  <a:srgbClr val="36494D"/>
                </a:solidFill>
                <a:hlinkClick r:id="rId8"/>
              </a:rPr>
              <a:t>acdivoca.org.co</a:t>
            </a:r>
            <a:r>
              <a:rPr lang="es-ES_tradnl" sz="1200">
                <a:solidFill>
                  <a:srgbClr val="36494D"/>
                </a:solidFill>
              </a:rPr>
              <a:t>, con una </a:t>
            </a:r>
            <a:r>
              <a:rPr lang="es-ES_tradnl" sz="1200">
                <a:solidFill>
                  <a:srgbClr val="36494D"/>
                </a:solidFill>
                <a:hlinkClick r:id="rId9"/>
              </a:rPr>
              <a:t>segunda liga</a:t>
            </a:r>
            <a:r>
              <a:rPr lang="es-ES_tradnl" sz="1200">
                <a:solidFill>
                  <a:srgbClr val="36494D"/>
                </a:solidFill>
              </a:rPr>
              <a:t> en un menú desplegable que da acceso a un </a:t>
            </a:r>
            <a:r>
              <a:rPr lang="es-ES_tradnl" sz="1200">
                <a:solidFill>
                  <a:srgbClr val="36494D"/>
                </a:solidFill>
                <a:hlinkClick r:id="rId10"/>
              </a:rPr>
              <a:t>informe de desempeño en materia de desarrollo agrícola </a:t>
            </a:r>
            <a:r>
              <a:rPr lang="es-ES_tradnl" sz="1200">
                <a:solidFill>
                  <a:srgbClr val="36494D"/>
                </a:solidFill>
              </a:rPr>
              <a:t>y a un folleto del programa en </a:t>
            </a:r>
            <a:r>
              <a:rPr lang="es-ES_tradnl" sz="1200">
                <a:solidFill>
                  <a:srgbClr val="36494D"/>
                </a:solidFill>
                <a:hlinkClick r:id="rId11"/>
              </a:rPr>
              <a:t>inglés</a:t>
            </a:r>
            <a:r>
              <a:rPr lang="es-ES_tradnl" sz="1200">
                <a:solidFill>
                  <a:srgbClr val="36494D"/>
                </a:solidFill>
              </a:rPr>
              <a:t> y </a:t>
            </a:r>
            <a:r>
              <a:rPr lang="es-ES_tradnl" sz="1200">
                <a:solidFill>
                  <a:srgbClr val="36494D"/>
                </a:solidFill>
                <a:hlinkClick r:id="rId12"/>
              </a:rPr>
              <a:t>español</a:t>
            </a:r>
            <a:endParaRPr lang="es-ES_tradnl" sz="1200">
              <a:solidFill>
                <a:srgbClr val="36494D"/>
              </a:solidFill>
            </a:endParaRPr>
          </a:p>
          <a:p>
            <a:pPr marL="342900" indent="-342900">
              <a:buFont typeface="Arial" panose="020B0604020202020204" pitchFamily="34" charset="0"/>
              <a:buChar char="•"/>
            </a:pPr>
            <a:r>
              <a:rPr lang="es-ES_tradnl" sz="1200">
                <a:solidFill>
                  <a:srgbClr val="36494D"/>
                </a:solidFill>
              </a:rPr>
              <a:t>El sitio web de USAID contiene dos hojas informativas para IPACE, de </a:t>
            </a:r>
            <a:r>
              <a:rPr lang="es-ES_tradnl" sz="1200">
                <a:solidFill>
                  <a:srgbClr val="36494D"/>
                </a:solidFill>
                <a:hlinkClick r:id="rId13"/>
              </a:rPr>
              <a:t>2022</a:t>
            </a:r>
            <a:r>
              <a:rPr lang="es-ES_tradnl" sz="1200">
                <a:solidFill>
                  <a:srgbClr val="36494D"/>
                </a:solidFill>
              </a:rPr>
              <a:t> y de</a:t>
            </a:r>
            <a:r>
              <a:rPr lang="es-ES_tradnl" sz="1200">
                <a:solidFill>
                  <a:srgbClr val="36494D"/>
                </a:solidFill>
                <a:hlinkClick r:id="rId14"/>
              </a:rPr>
              <a:t> 2023</a:t>
            </a:r>
            <a:r>
              <a:rPr lang="es-ES_tradnl" sz="1200">
                <a:solidFill>
                  <a:srgbClr val="36494D"/>
                </a:solidFill>
              </a:rPr>
              <a:t>. La </a:t>
            </a:r>
            <a:r>
              <a:rPr lang="es-ES_tradnl" sz="1200">
                <a:solidFill>
                  <a:srgbClr val="36494D"/>
                </a:solidFill>
                <a:hlinkClick r:id="rId15"/>
              </a:rPr>
              <a:t>página del portal</a:t>
            </a:r>
            <a:r>
              <a:rPr lang="es-ES_tradnl" sz="1200">
                <a:solidFill>
                  <a:srgbClr val="36494D"/>
                </a:solidFill>
              </a:rPr>
              <a:t> de la ficha informativa incluye un correo electrónico del socio.</a:t>
            </a:r>
          </a:p>
          <a:p>
            <a:pPr marL="800100" lvl="1" indent="-342900">
              <a:buFont typeface="Courier New" panose="02070309020205020404" pitchFamily="49" charset="0"/>
              <a:buChar char="o"/>
            </a:pPr>
            <a:r>
              <a:rPr lang="es-ES_tradnl" sz="1200">
                <a:solidFill>
                  <a:srgbClr val="36494D"/>
                </a:solidFill>
              </a:rPr>
              <a:t>Las hojas informativas no proporcionan información sobre la financiación total del proyecto, pero señalan la intención de conceder "más de 20 millones de dólares estadounidenses en sub-concesiones a organizaciones locales para el desarrollo de capacidades e iniciativas autodeterminadas", lo que subraya la discrepancia entre el presupuesto total previsto y los datos disponibles públicamente. </a:t>
            </a:r>
          </a:p>
          <a:p>
            <a:pPr marL="342900" indent="-342900">
              <a:buFont typeface="Arial" panose="020B0604020202020204" pitchFamily="34" charset="0"/>
              <a:buChar char="•"/>
            </a:pPr>
            <a:r>
              <a:rPr lang="es-ES_tradnl" sz="1200">
                <a:solidFill>
                  <a:srgbClr val="36494D"/>
                </a:solidFill>
              </a:rPr>
              <a:t>ACDI/VOCA no aparece en la hoja informativa de USAID.</a:t>
            </a:r>
          </a:p>
          <a:p>
            <a:pPr marL="800100" lvl="1" indent="-342900">
              <a:buFont typeface="Courier New" panose="02070309020205020404" pitchFamily="49" charset="0"/>
              <a:buChar char="o"/>
            </a:pPr>
            <a:r>
              <a:rPr lang="es-ES_tradnl" sz="1200">
                <a:solidFill>
                  <a:srgbClr val="36494D"/>
                </a:solidFill>
              </a:rPr>
              <a:t>ACDI/VOCA aparece como socio ejecutor de IPACE en la pestaña “</a:t>
            </a:r>
            <a:r>
              <a:rPr lang="es-ES_tradnl" sz="1200">
                <a:solidFill>
                  <a:srgbClr val="36494D"/>
                </a:solidFill>
                <a:hlinkClick r:id="rId16"/>
              </a:rPr>
              <a:t>Oportunidades de asociación</a:t>
            </a:r>
            <a:r>
              <a:rPr lang="es-ES_tradnl" sz="1200">
                <a:solidFill>
                  <a:srgbClr val="36494D"/>
                </a:solidFill>
              </a:rPr>
              <a:t>” de la página de inicio de USAID Colombia “Trabaje con nosotros”.</a:t>
            </a:r>
          </a:p>
          <a:p>
            <a:pPr marL="1257300" lvl="2" indent="-342900">
              <a:buFont typeface="Wingdings" pitchFamily="2" charset="2"/>
              <a:buChar char="§"/>
            </a:pPr>
            <a:r>
              <a:rPr lang="es-ES_tradnl" sz="1200">
                <a:solidFill>
                  <a:srgbClr val="36494D"/>
                </a:solidFill>
              </a:rPr>
              <a:t>Al seleccionar el enlace “</a:t>
            </a:r>
            <a:r>
              <a:rPr lang="es-ES_tradnl" sz="1200">
                <a:solidFill>
                  <a:srgbClr val="36494D"/>
                </a:solidFill>
                <a:hlinkClick r:id="rId17"/>
              </a:rPr>
              <a:t>ACDI/VOCA</a:t>
            </a:r>
            <a:r>
              <a:rPr lang="es-ES_tradnl" sz="1200">
                <a:solidFill>
                  <a:srgbClr val="36494D"/>
                </a:solidFill>
              </a:rPr>
              <a:t>” en la página “Oportunidades de Asociación” de USAID, se accede a la página principal de la empresa en Colombia. </a:t>
            </a:r>
          </a:p>
          <a:p>
            <a:pPr marL="342900" indent="-342900">
              <a:buFont typeface="Arial" panose="020B0604020202020204" pitchFamily="34" charset="0"/>
              <a:buChar char="•"/>
            </a:pPr>
            <a:r>
              <a:rPr lang="es-ES_tradnl" sz="1200">
                <a:solidFill>
                  <a:srgbClr val="36494D"/>
                </a:solidFill>
              </a:rPr>
              <a:t>ACDI/VOCA informa que se ha asociado con </a:t>
            </a:r>
            <a:r>
              <a:rPr lang="es-ES_tradnl" sz="1200">
                <a:solidFill>
                  <a:srgbClr val="36494D"/>
                </a:solidFill>
                <a:hlinkClick r:id="rId18"/>
              </a:rPr>
              <a:t>10 organizaciones locales</a:t>
            </a:r>
            <a:r>
              <a:rPr lang="es-ES_tradnl" sz="1200">
                <a:solidFill>
                  <a:srgbClr val="36494D"/>
                </a:solidFill>
              </a:rPr>
              <a:t> para IPACE</a:t>
            </a:r>
          </a:p>
          <a:p>
            <a:pPr marL="800100" lvl="1" indent="-342900">
              <a:buFont typeface="Courier New" panose="02070309020205020404" pitchFamily="49" charset="0"/>
              <a:buChar char="o"/>
            </a:pPr>
            <a:r>
              <a:rPr lang="es-ES_tradnl" sz="1200">
                <a:solidFill>
                  <a:srgbClr val="36494D"/>
                </a:solidFill>
              </a:rPr>
              <a:t>Las cuatro organizaciones indígenas son: </a:t>
            </a:r>
            <a:r>
              <a:rPr lang="es-ES_tradnl" sz="1200">
                <a:solidFill>
                  <a:srgbClr val="36494D"/>
                </a:solidFill>
                <a:hlinkClick r:id="rId19"/>
              </a:rPr>
              <a:t>CRIC</a:t>
            </a:r>
            <a:r>
              <a:rPr lang="es-ES_tradnl" sz="1200">
                <a:solidFill>
                  <a:srgbClr val="36494D"/>
                </a:solidFill>
              </a:rPr>
              <a:t>, </a:t>
            </a:r>
            <a:r>
              <a:rPr lang="es-ES_tradnl" sz="1200">
                <a:solidFill>
                  <a:srgbClr val="36494D"/>
                </a:solidFill>
                <a:hlinkClick r:id="rId20"/>
              </a:rPr>
              <a:t>CTC</a:t>
            </a:r>
            <a:r>
              <a:rPr lang="es-ES_tradnl" sz="1200">
                <a:solidFill>
                  <a:srgbClr val="36494D"/>
                </a:solidFill>
              </a:rPr>
              <a:t>, </a:t>
            </a:r>
            <a:r>
              <a:rPr lang="es-ES_tradnl" sz="1200">
                <a:solidFill>
                  <a:srgbClr val="36494D"/>
                </a:solidFill>
                <a:hlinkClick r:id="rId21"/>
              </a:rPr>
              <a:t>ONIC</a:t>
            </a:r>
            <a:r>
              <a:rPr lang="es-ES_tradnl" sz="1200">
                <a:solidFill>
                  <a:srgbClr val="36494D"/>
                </a:solidFill>
              </a:rPr>
              <a:t>, &amp; </a:t>
            </a:r>
            <a:r>
              <a:rPr lang="es-ES_tradnl" sz="1200">
                <a:solidFill>
                  <a:srgbClr val="36494D"/>
                </a:solidFill>
                <a:hlinkClick r:id="rId22"/>
              </a:rPr>
              <a:t>OPIAC</a:t>
            </a:r>
            <a:endParaRPr lang="es-ES_tradnl" sz="1200">
              <a:solidFill>
                <a:srgbClr val="36494D"/>
              </a:solidFill>
            </a:endParaRPr>
          </a:p>
          <a:p>
            <a:pPr marL="800100" lvl="1" indent="-342900">
              <a:buFont typeface="Courier New" panose="02070309020205020404" pitchFamily="49" charset="0"/>
              <a:buChar char="o"/>
            </a:pPr>
            <a:r>
              <a:rPr lang="es-ES_tradnl" sz="1200">
                <a:solidFill>
                  <a:srgbClr val="36494D"/>
                </a:solidFill>
              </a:rPr>
              <a:t>Las seis organizaciones afrocolombianas son: : </a:t>
            </a:r>
            <a:r>
              <a:rPr lang="es-ES_tradnl" sz="1200">
                <a:solidFill>
                  <a:srgbClr val="36494D"/>
                </a:solidFill>
                <a:hlinkClick r:id="rId23"/>
              </a:rPr>
              <a:t>AFRODES</a:t>
            </a:r>
            <a:r>
              <a:rPr lang="es-ES_tradnl" sz="1200">
                <a:solidFill>
                  <a:srgbClr val="36494D"/>
                </a:solidFill>
              </a:rPr>
              <a:t>, </a:t>
            </a:r>
            <a:r>
              <a:rPr lang="es-ES_tradnl" sz="1200">
                <a:solidFill>
                  <a:srgbClr val="36494D"/>
                </a:solidFill>
                <a:hlinkClick r:id="rId24"/>
              </a:rPr>
              <a:t>CIMARRÓN</a:t>
            </a:r>
            <a:r>
              <a:rPr lang="es-ES_tradnl" sz="1200">
                <a:solidFill>
                  <a:srgbClr val="36494D"/>
                </a:solidFill>
              </a:rPr>
              <a:t>, </a:t>
            </a:r>
            <a:r>
              <a:rPr lang="es-ES_tradnl" sz="1200">
                <a:solidFill>
                  <a:srgbClr val="36494D"/>
                </a:solidFill>
                <a:hlinkClick r:id="rId25"/>
              </a:rPr>
              <a:t>COCOMACIA</a:t>
            </a:r>
            <a:r>
              <a:rPr lang="es-ES_tradnl" sz="1200">
                <a:solidFill>
                  <a:srgbClr val="36494D"/>
                </a:solidFill>
              </a:rPr>
              <a:t>, </a:t>
            </a:r>
            <a:r>
              <a:rPr lang="es-ES_tradnl" sz="1200">
                <a:solidFill>
                  <a:srgbClr val="36494D"/>
                </a:solidFill>
                <a:hlinkClick r:id="rId26"/>
              </a:rPr>
              <a:t>CONPA</a:t>
            </a:r>
            <a:r>
              <a:rPr lang="es-ES_tradnl" sz="1200">
                <a:solidFill>
                  <a:srgbClr val="36494D"/>
                </a:solidFill>
              </a:rPr>
              <a:t>, </a:t>
            </a:r>
            <a:r>
              <a:rPr lang="es-ES_tradnl" sz="1200">
                <a:solidFill>
                  <a:srgbClr val="36494D"/>
                </a:solidFill>
                <a:hlinkClick r:id="rId27"/>
              </a:rPr>
              <a:t>CNOA</a:t>
            </a:r>
            <a:r>
              <a:rPr lang="es-ES_tradnl" sz="1200">
                <a:solidFill>
                  <a:srgbClr val="36494D"/>
                </a:solidFill>
              </a:rPr>
              <a:t>, &amp; </a:t>
            </a:r>
            <a:r>
              <a:rPr lang="es-ES_tradnl" sz="1200">
                <a:solidFill>
                  <a:srgbClr val="36494D"/>
                </a:solidFill>
                <a:hlinkClick r:id="rId28"/>
              </a:rPr>
              <a:t>PCN</a:t>
            </a:r>
            <a:endParaRPr lang="es-ES_tradnl" sz="1200">
              <a:solidFill>
                <a:srgbClr val="36494D"/>
              </a:solidFill>
            </a:endParaRPr>
          </a:p>
          <a:p>
            <a:pPr marL="800100" lvl="1" indent="-342900">
              <a:buFont typeface="Courier New" panose="02070309020205020404" pitchFamily="49" charset="0"/>
              <a:buChar char="o"/>
            </a:pPr>
            <a:r>
              <a:rPr lang="es-ES_tradnl" sz="1200">
                <a:solidFill>
                  <a:srgbClr val="36494D"/>
                </a:solidFill>
              </a:rPr>
              <a:t>El IPACE no ha concedido sub-concesiones a ninguna de estas 10 organizaciones asociadas, según los datos de </a:t>
            </a:r>
            <a:r>
              <a:rPr lang="es-ES_tradnl" sz="1200" err="1">
                <a:solidFill>
                  <a:srgbClr val="36494D"/>
                </a:solidFill>
              </a:rPr>
              <a:t>USASpending</a:t>
            </a:r>
            <a:endParaRPr lang="es-ES_tradnl" sz="120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62602" y="452307"/>
            <a:ext cx="575598" cy="575598"/>
          </a:xfrm>
          <a:prstGeom prst="rect">
            <a:avLst/>
          </a:prstGeom>
        </p:spPr>
      </p:pic>
      <p:sp>
        <p:nvSpPr>
          <p:cNvPr id="3" name="TextBox 2">
            <a:extLst>
              <a:ext uri="{FF2B5EF4-FFF2-40B4-BE49-F238E27FC236}">
                <a16:creationId xmlns:a16="http://schemas.microsoft.com/office/drawing/2014/main" id="{78740549-895C-E1FC-FA21-7AFA2D4A8CEF}"/>
              </a:ext>
            </a:extLst>
          </p:cNvPr>
          <p:cNvSpPr txBox="1"/>
          <p:nvPr/>
        </p:nvSpPr>
        <p:spPr>
          <a:xfrm>
            <a:off x="1021912" y="1027905"/>
            <a:ext cx="10907486" cy="246221"/>
          </a:xfrm>
          <a:prstGeom prst="rect">
            <a:avLst/>
          </a:prstGeom>
          <a:noFill/>
        </p:spPr>
        <p:txBody>
          <a:bodyPr wrap="square" rtlCol="0">
            <a:spAutoFit/>
          </a:bodyPr>
          <a:lstStyle/>
          <a:p>
            <a:r>
              <a:rPr lang="es-ES_tradnl" sz="1000" i="1">
                <a:solidFill>
                  <a:srgbClr val="036C9E"/>
                </a:solidFill>
                <a:effectLst/>
              </a:rPr>
              <a:t>USAID Colombia no revela claramente el importe total de financiación del proyecto ni la asignación de fondos, pero los datos de financiación están disponibles en </a:t>
            </a:r>
            <a:r>
              <a:rPr lang="es-ES_tradnl" sz="1000" i="1" err="1">
                <a:solidFill>
                  <a:srgbClr val="036C9E"/>
                </a:solidFill>
                <a:effectLst/>
              </a:rPr>
              <a:t>USASpending.gov</a:t>
            </a:r>
            <a:r>
              <a:rPr lang="es-ES_tradnl" sz="1000" i="1">
                <a:solidFill>
                  <a:srgbClr val="036C9E"/>
                </a:solidFill>
                <a:effectLst/>
              </a:rPr>
              <a:t>.</a:t>
            </a:r>
            <a:endParaRPr lang="es-ES_tradnl" sz="1000" i="1"/>
          </a:p>
        </p:txBody>
      </p:sp>
    </p:spTree>
    <p:extLst>
      <p:ext uri="{BB962C8B-B14F-4D97-AF65-F5344CB8AC3E}">
        <p14:creationId xmlns:p14="http://schemas.microsoft.com/office/powerpoint/2010/main" val="229903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5"/>
          <p:cNvSpPr txBox="1">
            <a:spLocks noGrp="1"/>
          </p:cNvSpPr>
          <p:nvPr>
            <p:ph type="title"/>
          </p:nvPr>
        </p:nvSpPr>
        <p:spPr>
          <a:xfrm>
            <a:off x="1021912" y="762159"/>
            <a:ext cx="10907486" cy="5210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3500"/>
              <a:buFont typeface="Open Sans"/>
              <a:buNone/>
            </a:pPr>
            <a:r>
              <a:rPr lang="en-US" sz="3500" i="0">
                <a:solidFill>
                  <a:srgbClr val="036C9E"/>
                </a:solidFill>
              </a:rPr>
              <a:t>Análisis del gobierno abierto: Próximos pasos</a:t>
            </a:r>
            <a:endParaRPr sz="3500">
              <a:solidFill>
                <a:srgbClr val="036C9E"/>
              </a:solidFill>
              <a:latin typeface="Open Sans"/>
              <a:ea typeface="Open Sans"/>
              <a:cs typeface="Open Sans"/>
              <a:sym typeface="Open Sans"/>
            </a:endParaRPr>
          </a:p>
        </p:txBody>
      </p:sp>
      <p:sp>
        <p:nvSpPr>
          <p:cNvPr id="397" name="Google Shape;397;p35"/>
          <p:cNvSpPr txBox="1"/>
          <p:nvPr/>
        </p:nvSpPr>
        <p:spPr>
          <a:xfrm>
            <a:off x="695340" y="2137144"/>
            <a:ext cx="11234058" cy="372762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6494D"/>
              </a:buClr>
              <a:buSzPts val="2800"/>
              <a:buFont typeface="Arial"/>
              <a:buChar char="•"/>
            </a:pPr>
            <a:r>
              <a:rPr lang="en-US" sz="2800" b="0" i="0">
                <a:solidFill>
                  <a:srgbClr val="36494D"/>
                </a:solidFill>
                <a:latin typeface="Open Sans"/>
                <a:ea typeface="Open Sans"/>
                <a:cs typeface="Open Sans"/>
                <a:sym typeface="Open Sans"/>
              </a:rPr>
              <a:t>Consultas y comentarios de diversas partes interesadas sobre los próximos pasos de este proyecto piloto, incluida USAID</a:t>
            </a:r>
            <a:endParaRPr sz="2800">
              <a:solidFill>
                <a:srgbClr val="36494D"/>
              </a:solidFill>
              <a:latin typeface="Open Sans"/>
              <a:ea typeface="Open Sans"/>
              <a:cs typeface="Open Sans"/>
              <a:sym typeface="Open Sans"/>
            </a:endParaRPr>
          </a:p>
          <a:p>
            <a:pPr marL="342900" marR="0" lvl="0" indent="-342900" algn="l" rtl="0">
              <a:spcBef>
                <a:spcPts val="0"/>
              </a:spcBef>
              <a:spcAft>
                <a:spcPts val="0"/>
              </a:spcAft>
              <a:buClr>
                <a:srgbClr val="36494D"/>
              </a:buClr>
              <a:buSzPts val="2800"/>
              <a:buFont typeface="Arial"/>
              <a:buChar char="•"/>
            </a:pPr>
            <a:r>
              <a:rPr lang="en-US" sz="2800">
                <a:solidFill>
                  <a:srgbClr val="36494D"/>
                </a:solidFill>
                <a:latin typeface="Open Sans"/>
                <a:ea typeface="Open Sans"/>
                <a:cs typeface="Open Sans"/>
                <a:sym typeface="Open Sans"/>
              </a:rPr>
              <a:t>Profundización en los datos de subcontratación de proyectos de interés para las contrapartes colombianas</a:t>
            </a:r>
            <a:endParaRPr sz="2800" b="0" i="0">
              <a:solidFill>
                <a:srgbClr val="36494D"/>
              </a:solidFill>
              <a:latin typeface="Open Sans"/>
              <a:ea typeface="Open Sans"/>
              <a:cs typeface="Open Sans"/>
              <a:sym typeface="Open Sans"/>
            </a:endParaRPr>
          </a:p>
          <a:p>
            <a:pPr marL="342900" marR="0" lvl="0" indent="-342900" algn="l" rtl="0">
              <a:spcBef>
                <a:spcPts val="0"/>
              </a:spcBef>
              <a:spcAft>
                <a:spcPts val="0"/>
              </a:spcAft>
              <a:buClr>
                <a:srgbClr val="36494D"/>
              </a:buClr>
              <a:buSzPts val="2800"/>
              <a:buFont typeface="Arial"/>
              <a:buChar char="•"/>
            </a:pPr>
            <a:r>
              <a:rPr lang="en-US" sz="2800">
                <a:solidFill>
                  <a:srgbClr val="36494D"/>
                </a:solidFill>
                <a:latin typeface="Open Sans"/>
                <a:ea typeface="Open Sans"/>
                <a:cs typeface="Open Sans"/>
                <a:sym typeface="Open Sans"/>
              </a:rPr>
              <a:t>Evaluación de otros países en los que trabaja ARC </a:t>
            </a:r>
            <a:endParaRPr/>
          </a:p>
          <a:p>
            <a:pPr marL="914400" marR="0" lvl="1" indent="-457200" algn="l" rtl="0">
              <a:spcBef>
                <a:spcPts val="0"/>
              </a:spcBef>
              <a:spcAft>
                <a:spcPts val="0"/>
              </a:spcAft>
              <a:buClr>
                <a:srgbClr val="36494D"/>
              </a:buClr>
              <a:buSzPts val="2400"/>
              <a:buFont typeface="Courier New"/>
              <a:buChar char="o"/>
            </a:pPr>
            <a:r>
              <a:rPr lang="en-US" sz="2400" b="0" i="0" u="none" strike="noStrike" cap="none">
                <a:solidFill>
                  <a:srgbClr val="36494D"/>
                </a:solidFill>
                <a:latin typeface="Open Sans"/>
                <a:ea typeface="Open Sans"/>
                <a:cs typeface="Open Sans"/>
                <a:sym typeface="Open Sans"/>
              </a:rPr>
              <a:t>Datos de localización para complementar el trabajo de PWYF y Oxfam en más de 15 países.</a:t>
            </a:r>
            <a:endParaRPr/>
          </a:p>
          <a:p>
            <a:pPr marL="914400" marR="0" lvl="1" indent="-457200" algn="l" rtl="0">
              <a:spcBef>
                <a:spcPts val="0"/>
              </a:spcBef>
              <a:spcAft>
                <a:spcPts val="0"/>
              </a:spcAft>
              <a:buClr>
                <a:srgbClr val="36494D"/>
              </a:buClr>
              <a:buSzPts val="2400"/>
              <a:buFont typeface="Courier New"/>
              <a:buChar char="o"/>
            </a:pPr>
            <a:r>
              <a:rPr lang="en-US" sz="2400" b="0" i="0" u="none" strike="noStrike" cap="none">
                <a:solidFill>
                  <a:srgbClr val="36494D"/>
                </a:solidFill>
                <a:latin typeface="Open Sans"/>
                <a:ea typeface="Open Sans"/>
                <a:cs typeface="Open Sans"/>
                <a:sym typeface="Open Sans"/>
              </a:rPr>
              <a:t>Comparación de las páginas nacionales de USAID a través del lente de Gobierno Abierto</a:t>
            </a:r>
            <a:endParaRPr/>
          </a:p>
          <a:p>
            <a:pPr marL="342900" marR="0" lvl="0" indent="-165100" algn="l" rtl="0">
              <a:spcBef>
                <a:spcPts val="0"/>
              </a:spcBef>
              <a:spcAft>
                <a:spcPts val="0"/>
              </a:spcAft>
              <a:buClr>
                <a:schemeClr val="dk1"/>
              </a:buClr>
              <a:buSzPts val="2800"/>
              <a:buFont typeface="Arial"/>
              <a:buNone/>
            </a:pPr>
            <a:endParaRPr sz="2800" b="0" i="0">
              <a:solidFill>
                <a:srgbClr val="36494D"/>
              </a:solidFill>
              <a:latin typeface="Open Sans"/>
              <a:ea typeface="Open Sans"/>
              <a:cs typeface="Open Sans"/>
              <a:sym typeface="Open Sans"/>
            </a:endParaRPr>
          </a:p>
        </p:txBody>
      </p:sp>
      <p:pic>
        <p:nvPicPr>
          <p:cNvPr id="398" name="Google Shape;398;p35"/>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399" name="Google Shape;399;p35"/>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36C9E"/>
              </a:buClr>
              <a:buSzPct val="100000"/>
              <a:buFont typeface="Open Sans"/>
              <a:buNone/>
            </a:pPr>
            <a:r>
              <a:rPr lang="en-US" sz="3300">
                <a:solidFill>
                  <a:srgbClr val="036C9E"/>
                </a:solidFill>
              </a:rPr>
              <a:t>Methods Annex I: Colombia funding recipient data analysis</a:t>
            </a:r>
            <a:endParaRPr sz="3300">
              <a:solidFill>
                <a:srgbClr val="036C9E"/>
              </a:solidFill>
              <a:latin typeface="Open Sans"/>
              <a:ea typeface="Open Sans"/>
              <a:cs typeface="Open Sans"/>
              <a:sym typeface="Open Sans"/>
            </a:endParaRPr>
          </a:p>
        </p:txBody>
      </p:sp>
      <p:sp>
        <p:nvSpPr>
          <p:cNvPr id="405" name="Google Shape;405;p36"/>
          <p:cNvSpPr txBox="1"/>
          <p:nvPr/>
        </p:nvSpPr>
        <p:spPr>
          <a:xfrm>
            <a:off x="789214" y="1577903"/>
            <a:ext cx="11402786" cy="453999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Building on the PWYF agenda, and applying their method, ARC did a deeper dive in Colombia, including:</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Focus on change over time, naming the largest recipients, and applying an Open Gov lens to the publicly available data</a:t>
            </a:r>
            <a:endParaRPr/>
          </a:p>
          <a:p>
            <a:pPr marL="285750" marR="0" lvl="0" indent="-28575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We employed PWYF and USAID methods to distinguish </a:t>
            </a:r>
            <a:r>
              <a:rPr lang="en-US" sz="1600" b="1">
                <a:solidFill>
                  <a:srgbClr val="36494D"/>
                </a:solidFill>
                <a:latin typeface="Open Sans"/>
                <a:ea typeface="Open Sans"/>
                <a:cs typeface="Open Sans"/>
                <a:sym typeface="Open Sans"/>
              </a:rPr>
              <a:t>Colombian</a:t>
            </a:r>
            <a:r>
              <a:rPr lang="en-US" sz="1600">
                <a:solidFill>
                  <a:srgbClr val="36494D"/>
                </a:solidFill>
                <a:latin typeface="Open Sans"/>
                <a:ea typeface="Open Sans"/>
                <a:cs typeface="Open Sans"/>
                <a:sym typeface="Open Sans"/>
              </a:rPr>
              <a:t> and </a:t>
            </a:r>
            <a:r>
              <a:rPr lang="en-US" sz="1600" b="1">
                <a:solidFill>
                  <a:srgbClr val="36494D"/>
                </a:solidFill>
                <a:latin typeface="Open Sans"/>
                <a:ea typeface="Open Sans"/>
                <a:cs typeface="Open Sans"/>
                <a:sym typeface="Open Sans"/>
              </a:rPr>
              <a:t>International</a:t>
            </a:r>
            <a:r>
              <a:rPr lang="en-US" sz="1600">
                <a:solidFill>
                  <a:srgbClr val="36494D"/>
                </a:solidFill>
                <a:latin typeface="Open Sans"/>
                <a:ea typeface="Open Sans"/>
                <a:cs typeface="Open Sans"/>
                <a:sym typeface="Open Sans"/>
              </a:rPr>
              <a:t> foreign assistance recipients</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The data represent </a:t>
            </a:r>
            <a:r>
              <a:rPr lang="en-US" sz="1450" b="1" i="0" u="none" strike="noStrike" cap="none">
                <a:solidFill>
                  <a:srgbClr val="36494D"/>
                </a:solidFill>
                <a:latin typeface="Open Sans"/>
                <a:ea typeface="Open Sans"/>
                <a:cs typeface="Open Sans"/>
                <a:sym typeface="Open Sans"/>
              </a:rPr>
              <a:t>direct </a:t>
            </a:r>
            <a:r>
              <a:rPr lang="en-US" sz="1450" b="0" i="0" u="none" strike="noStrike" cap="none">
                <a:solidFill>
                  <a:srgbClr val="36494D"/>
                </a:solidFill>
                <a:latin typeface="Open Sans"/>
                <a:ea typeface="Open Sans"/>
                <a:cs typeface="Open Sans"/>
                <a:sym typeface="Open Sans"/>
              </a:rPr>
              <a:t>funding assistance to recipient organizations</a:t>
            </a:r>
            <a:endParaRPr/>
          </a:p>
          <a:p>
            <a:pPr marL="1200150" marR="0" lvl="2" indent="-285750" algn="l" rtl="0">
              <a:spcBef>
                <a:spcPts val="0"/>
              </a:spcBef>
              <a:spcAft>
                <a:spcPts val="0"/>
              </a:spcAft>
              <a:buClr>
                <a:srgbClr val="36494D"/>
              </a:buClr>
              <a:buSzPts val="1400"/>
              <a:buFont typeface="Noto Sans Symbols"/>
              <a:buChar char="▪"/>
            </a:pPr>
            <a:r>
              <a:rPr lang="en-US" sz="1400" b="0" i="0" u="none" strike="noStrike" cap="none">
                <a:solidFill>
                  <a:srgbClr val="36494D"/>
                </a:solidFill>
                <a:latin typeface="Open Sans"/>
                <a:ea typeface="Open Sans"/>
                <a:cs typeface="Open Sans"/>
                <a:sym typeface="Open Sans"/>
              </a:rPr>
              <a:t>The data do not capture funding awarded to Colombian partners channeled through sub-awards</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Following PWYF we do not factor ‘Public Sector’, or government to government, funding into the “localization” analysis</a:t>
            </a:r>
            <a:endParaRPr/>
          </a:p>
          <a:p>
            <a:pPr marL="1200150" marR="0" lvl="2" indent="-285750" algn="l" rtl="0">
              <a:spcBef>
                <a:spcPts val="0"/>
              </a:spcBef>
              <a:spcAft>
                <a:spcPts val="0"/>
              </a:spcAft>
              <a:buClr>
                <a:srgbClr val="36494D"/>
              </a:buClr>
              <a:buSzPts val="1400"/>
              <a:buFont typeface="Noto Sans Symbols"/>
              <a:buChar char="▪"/>
            </a:pPr>
            <a:r>
              <a:rPr lang="en-US" sz="1400" b="0" i="0" u="none" strike="noStrike" cap="none">
                <a:solidFill>
                  <a:srgbClr val="36494D"/>
                </a:solidFill>
                <a:latin typeface="Open Sans"/>
                <a:ea typeface="Open Sans"/>
                <a:cs typeface="Open Sans"/>
                <a:sym typeface="Open Sans"/>
              </a:rPr>
              <a:t>’Public sector funding’ to the Government of Colombia amounts to a total of $709,500 from 2020 to 2022</a:t>
            </a:r>
            <a:endParaRPr/>
          </a:p>
          <a:p>
            <a:pPr marL="1200150" marR="0" lvl="2" indent="-285750" algn="l" rtl="0">
              <a:spcBef>
                <a:spcPts val="0"/>
              </a:spcBef>
              <a:spcAft>
                <a:spcPts val="0"/>
              </a:spcAft>
              <a:buClr>
                <a:srgbClr val="36494D"/>
              </a:buClr>
              <a:buSzPts val="1450"/>
              <a:buFont typeface="Noto Sans Symbols"/>
              <a:buChar char="▪"/>
            </a:pPr>
            <a:r>
              <a:rPr lang="en-US" sz="1450" b="0" i="0" u="none" strike="noStrike" cap="none">
                <a:solidFill>
                  <a:srgbClr val="36494D"/>
                </a:solidFill>
                <a:latin typeface="Open Sans"/>
                <a:ea typeface="Open Sans"/>
                <a:cs typeface="Open Sans"/>
                <a:sym typeface="Open Sans"/>
              </a:rPr>
              <a:t>We code ’Redacted’ and ‘Unknown’ projects as </a:t>
            </a:r>
            <a:r>
              <a:rPr lang="en-US" sz="1450" b="1" i="0" u="none" strike="noStrike" cap="none">
                <a:solidFill>
                  <a:srgbClr val="36494D"/>
                </a:solidFill>
                <a:latin typeface="Open Sans"/>
                <a:ea typeface="Open Sans"/>
                <a:cs typeface="Open Sans"/>
                <a:sym typeface="Open Sans"/>
              </a:rPr>
              <a:t>International</a:t>
            </a:r>
            <a:endParaRPr sz="1450" b="0" i="0" u="none" strike="noStrike" cap="none">
              <a:solidFill>
                <a:srgbClr val="36494D"/>
              </a:solidFill>
              <a:latin typeface="Open Sans"/>
              <a:ea typeface="Open Sans"/>
              <a:cs typeface="Open Sans"/>
              <a:sym typeface="Open Sans"/>
            </a:endParaRPr>
          </a:p>
          <a:p>
            <a:pPr marL="285750" marR="0" lvl="0" indent="-28575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Data in this analysis are from the</a:t>
            </a:r>
            <a:r>
              <a:rPr lang="en-US" sz="1600">
                <a:solidFill>
                  <a:schemeClr val="dk1"/>
                </a:solidFill>
                <a:latin typeface="Open Sans"/>
                <a:ea typeface="Open Sans"/>
                <a:cs typeface="Open Sans"/>
                <a:sym typeface="Open Sans"/>
              </a:rPr>
              <a:t> </a:t>
            </a:r>
            <a:r>
              <a:rPr lang="en-US" sz="16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Country Development Finance Data</a:t>
            </a:r>
            <a:r>
              <a:rPr lang="en-US" sz="1600">
                <a:solidFill>
                  <a:schemeClr val="dk1"/>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site, a part of the </a:t>
            </a:r>
            <a:r>
              <a:rPr lang="en-US" sz="16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International Aid Transparency Initiative</a:t>
            </a:r>
            <a:r>
              <a:rPr lang="en-US" sz="1600">
                <a:solidFill>
                  <a:schemeClr val="dk1"/>
                </a:solidFill>
                <a:latin typeface="Open Sans"/>
                <a:ea typeface="Open Sans"/>
                <a:cs typeface="Open Sans"/>
                <a:sym typeface="Open Sans"/>
              </a:rPr>
              <a:t> </a:t>
            </a:r>
            <a:r>
              <a:rPr lang="en-US" sz="1600">
                <a:solidFill>
                  <a:srgbClr val="36494D"/>
                </a:solidFill>
                <a:latin typeface="Open Sans"/>
                <a:ea typeface="Open Sans"/>
                <a:cs typeface="Open Sans"/>
                <a:sym typeface="Open Sans"/>
              </a:rPr>
              <a:t>(IATI)</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IATI is a global development data repository aiming to improve funding transparency. More than 1,200 organizations have published their development data through IATI based on an internationally agreed standard called the “IATI Standard”</a:t>
            </a:r>
            <a:endParaRPr/>
          </a:p>
          <a:p>
            <a:pPr marL="342900" marR="0" lvl="0" indent="-34290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We organize the USAID data on IATI by year and distinguished if implementing partners had </a:t>
            </a:r>
            <a:r>
              <a:rPr lang="en-US" sz="1600" b="1">
                <a:solidFill>
                  <a:srgbClr val="36494D"/>
                </a:solidFill>
                <a:latin typeface="Open Sans"/>
                <a:ea typeface="Open Sans"/>
                <a:cs typeface="Open Sans"/>
                <a:sym typeface="Open Sans"/>
              </a:rPr>
              <a:t>Colombian</a:t>
            </a:r>
            <a:r>
              <a:rPr lang="en-US" sz="1600">
                <a:solidFill>
                  <a:srgbClr val="36494D"/>
                </a:solidFill>
                <a:latin typeface="Open Sans"/>
                <a:ea typeface="Open Sans"/>
                <a:cs typeface="Open Sans"/>
                <a:sym typeface="Open Sans"/>
              </a:rPr>
              <a:t> or </a:t>
            </a:r>
            <a:r>
              <a:rPr lang="en-US" sz="1600" b="1">
                <a:solidFill>
                  <a:srgbClr val="36494D"/>
                </a:solidFill>
                <a:latin typeface="Open Sans"/>
                <a:ea typeface="Open Sans"/>
                <a:cs typeface="Open Sans"/>
                <a:sym typeface="Open Sans"/>
              </a:rPr>
              <a:t>International </a:t>
            </a:r>
            <a:r>
              <a:rPr lang="en-US" sz="1600">
                <a:solidFill>
                  <a:srgbClr val="36494D"/>
                </a:solidFill>
                <a:latin typeface="Open Sans"/>
                <a:ea typeface="Open Sans"/>
                <a:cs typeface="Open Sans"/>
                <a:sym typeface="Open Sans"/>
              </a:rPr>
              <a:t>headquarters</a:t>
            </a:r>
            <a:endParaRPr/>
          </a:p>
          <a:p>
            <a:pPr marL="342900" marR="0" lvl="0" indent="-342900" algn="l" rtl="0">
              <a:spcBef>
                <a:spcPts val="0"/>
              </a:spcBef>
              <a:spcAft>
                <a:spcPts val="0"/>
              </a:spcAft>
              <a:buClr>
                <a:srgbClr val="36494D"/>
              </a:buClr>
              <a:buSzPts val="1600"/>
              <a:buFont typeface="Arial"/>
              <a:buChar char="•"/>
            </a:pPr>
            <a:r>
              <a:rPr lang="en-US" sz="1600">
                <a:solidFill>
                  <a:srgbClr val="36494D"/>
                </a:solidFill>
                <a:latin typeface="Open Sans"/>
                <a:ea typeface="Open Sans"/>
                <a:cs typeface="Open Sans"/>
                <a:sym typeface="Open Sans"/>
              </a:rPr>
              <a:t>Using the coded IATI data, this open government exercise analyzes:</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Annual funding shares to Colombian partners</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Relative changes to the share of funding to Colombian partners over time</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Absolute funding amount changes to different partner types over time</a:t>
            </a:r>
            <a:endParaRPr/>
          </a:p>
          <a:p>
            <a:pPr marL="742950" marR="0" lvl="1" indent="-285750" algn="l" rtl="0">
              <a:spcBef>
                <a:spcPts val="0"/>
              </a:spcBef>
              <a:spcAft>
                <a:spcPts val="0"/>
              </a:spcAft>
              <a:buClr>
                <a:srgbClr val="36494D"/>
              </a:buClr>
              <a:buSzPts val="1450"/>
              <a:buFont typeface="Courier New"/>
              <a:buChar char="o"/>
            </a:pPr>
            <a:r>
              <a:rPr lang="en-US" sz="1450" b="0" i="0" u="none" strike="noStrike" cap="none">
                <a:solidFill>
                  <a:srgbClr val="36494D"/>
                </a:solidFill>
                <a:latin typeface="Open Sans"/>
                <a:ea typeface="Open Sans"/>
                <a:cs typeface="Open Sans"/>
                <a:sym typeface="Open Sans"/>
              </a:rPr>
              <a:t>Which implementing partners win the most and highest value contracts</a:t>
            </a:r>
            <a:endParaRPr/>
          </a:p>
          <a:p>
            <a:pPr marL="342900" marR="0" lvl="0" indent="-215900" algn="l" rtl="0">
              <a:spcBef>
                <a:spcPts val="0"/>
              </a:spcBef>
              <a:spcAft>
                <a:spcPts val="0"/>
              </a:spcAft>
              <a:buClr>
                <a:schemeClr val="dk1"/>
              </a:buClr>
              <a:buSzPts val="2000"/>
              <a:buFont typeface="Arial"/>
              <a:buNone/>
            </a:pPr>
            <a:endParaRPr sz="2000">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2000">
              <a:solidFill>
                <a:srgbClr val="36494D"/>
              </a:solidFill>
              <a:latin typeface="Open Sans"/>
              <a:ea typeface="Open Sans"/>
              <a:cs typeface="Open Sans"/>
              <a:sym typeface="Open Sans"/>
            </a:endParaRPr>
          </a:p>
        </p:txBody>
      </p:sp>
      <p:pic>
        <p:nvPicPr>
          <p:cNvPr id="406" name="Google Shape;406;p36"/>
          <p:cNvPicPr preferRelativeResize="0"/>
          <p:nvPr/>
        </p:nvPicPr>
        <p:blipFill rotWithShape="1">
          <a:blip r:embed="rId5">
            <a:alphaModFix/>
          </a:blip>
          <a:srcRect/>
          <a:stretch/>
        </p:blipFill>
        <p:spPr>
          <a:xfrm>
            <a:off x="262602" y="740107"/>
            <a:ext cx="575598" cy="575598"/>
          </a:xfrm>
          <a:prstGeom prst="rect">
            <a:avLst/>
          </a:prstGeom>
          <a:noFill/>
          <a:ln>
            <a:noFill/>
          </a:ln>
        </p:spPr>
      </p:pic>
      <p:pic>
        <p:nvPicPr>
          <p:cNvPr id="407" name="Google Shape;407;p36"/>
          <p:cNvPicPr preferRelativeResize="0"/>
          <p:nvPr/>
        </p:nvPicPr>
        <p:blipFill>
          <a:blip r:embed="rId6">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7"/>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 Sectoral coding</a:t>
            </a:r>
            <a:endParaRPr sz="3300">
              <a:solidFill>
                <a:srgbClr val="036C9E"/>
              </a:solidFill>
              <a:latin typeface="Open Sans"/>
              <a:ea typeface="Open Sans"/>
              <a:cs typeface="Open Sans"/>
              <a:sym typeface="Open Sans"/>
            </a:endParaRPr>
          </a:p>
        </p:txBody>
      </p:sp>
      <p:sp>
        <p:nvSpPr>
          <p:cNvPr id="413" name="Google Shape;413;p37"/>
          <p:cNvSpPr txBox="1"/>
          <p:nvPr/>
        </p:nvSpPr>
        <p:spPr>
          <a:xfrm>
            <a:off x="399480" y="1392578"/>
            <a:ext cx="11623222" cy="453999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developed new sectoral categories to make relative spending weights more visible and easily understandable to non-specialists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These categories are based on US Category Names, which are “A framework developed to categorize U.S. government foreign assistance reporting across agencies”</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Categories include: Humanitarian Assistance, Security: Counter-Narcotics &amp; Security Sector Reform, Economic Development, Peace, Democracy, Human Rights, &amp; Governance, Program Support, Health, Environment, Labor Policies &amp; Markets, and Education &amp; Social Services</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evaluated line items for Colombia’s FY2021 disbursements to determine if the US Category name was apt for projects, or if certain projects should be recategorized. Coding decisions included:</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projects with the goal of creating ‘peace’ to the ARC Category “Peace”</a:t>
            </a:r>
            <a:endParaRPr sz="1300"/>
          </a:p>
          <a:p>
            <a:pPr marL="1200150" marR="0" lvl="2" indent="-279400" algn="l" rtl="0">
              <a:spcBef>
                <a:spcPts val="0"/>
              </a:spcBef>
              <a:spcAft>
                <a:spcPts val="0"/>
              </a:spcAft>
              <a:buClr>
                <a:srgbClr val="36494D"/>
              </a:buClr>
              <a:buSzPts val="1300"/>
              <a:buFont typeface="Noto Sans Symbols"/>
              <a:buChar char="▪"/>
            </a:pPr>
            <a:r>
              <a:rPr lang="en-US" sz="1300" b="0" i="0" u="none" strike="noStrike" cap="none">
                <a:solidFill>
                  <a:srgbClr val="36494D"/>
                </a:solidFill>
                <a:latin typeface="Open Sans"/>
                <a:ea typeface="Open Sans"/>
                <a:cs typeface="Open Sans"/>
                <a:sym typeface="Open Sans"/>
              </a:rPr>
              <a:t>These projects typically focused on general post-conflict peacebuilding and mitigating lingering effects of the conflict, such as demining projects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projects relating to support and protection of direct conflict victims to “Democracy, Human Rights, and Governance”</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Bureau of International Narcotics and Law Enforcement Affairs projects, along with projects related to policing, to “Security: Counter-Narcotics &amp; Security Sector Reform”</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Covid-related projects to “Health”</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The ARC Categories contain three main differences from the US Category Names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“Peace” ARC Category contains many projects previously categorized under “Peace and Security,” but also contains projects previously coded under different US Category names such as “Economic Development” and “Education and Social Services”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“Security: Counter-Narcotics &amp; Security Sector Reform” ARC Category contains many projects previously categorized under “Peace and Security,” but now includes all Bureau of International Narcotics and Law Enforcement Affairs projects </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“Labor Policies &amp; Markets” ARC Category lifts up projects designed to protect workers' rights. This category was previously coded as a US Sector Name, as a subset of the “Economic Development” category</a:t>
            </a:r>
            <a:endParaRPr b="0" i="0" u="none" strike="noStrike" cap="none">
              <a:solidFill>
                <a:srgbClr val="36494D"/>
              </a:solidFill>
              <a:latin typeface="Open Sans"/>
              <a:ea typeface="Open Sans"/>
              <a:cs typeface="Open Sans"/>
              <a:sym typeface="Open Sans"/>
            </a:endParaRPr>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For the graph, negative values for the Department of the Interior (-$224,221 in Environment) and Peace Corps (-$6,494 in Program Support) were removed for visual presentation purposes. The category ‘Multi-sector’ was dropped from the analysis</a:t>
            </a:r>
            <a:endParaRPr sz="1300"/>
          </a:p>
          <a:p>
            <a:pPr marL="285750" marR="0" lvl="0" indent="-190500" algn="l" rtl="0">
              <a:spcBef>
                <a:spcPts val="0"/>
              </a:spcBef>
              <a:spcAft>
                <a:spcPts val="0"/>
              </a:spcAft>
              <a:buClr>
                <a:schemeClr val="dk1"/>
              </a:buClr>
              <a:buSzPts val="1500"/>
              <a:buFont typeface="Arial"/>
              <a:buNone/>
            </a:pPr>
            <a:endParaRPr>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a:solidFill>
                <a:srgbClr val="36494D"/>
              </a:solidFill>
              <a:latin typeface="Open Sans"/>
              <a:ea typeface="Open Sans"/>
              <a:cs typeface="Open Sans"/>
              <a:sym typeface="Open Sans"/>
            </a:endParaRPr>
          </a:p>
        </p:txBody>
      </p:sp>
      <p:pic>
        <p:nvPicPr>
          <p:cNvPr id="414" name="Google Shape;414;p37"/>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15" name="Google Shape;415;p37"/>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8"/>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a:t>
            </a:r>
            <a:endParaRPr sz="3300">
              <a:solidFill>
                <a:srgbClr val="036C9E"/>
              </a:solidFill>
              <a:latin typeface="Open Sans"/>
              <a:ea typeface="Open Sans"/>
              <a:cs typeface="Open Sans"/>
              <a:sym typeface="Open Sans"/>
            </a:endParaRPr>
          </a:p>
        </p:txBody>
      </p:sp>
      <p:sp>
        <p:nvSpPr>
          <p:cNvPr id="421" name="Google Shape;421;p38"/>
          <p:cNvSpPr txBox="1"/>
          <p:nvPr/>
        </p:nvSpPr>
        <p:spPr>
          <a:xfrm>
            <a:off x="394607" y="1577903"/>
            <a:ext cx="11623222" cy="453999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300"/>
              <a:buFont typeface="Arial"/>
              <a:buChar char="•"/>
            </a:pPr>
            <a:r>
              <a:rPr lang="en-US" sz="1300" b="1">
                <a:solidFill>
                  <a:srgbClr val="36494D"/>
                </a:solidFill>
                <a:latin typeface="Open Sans"/>
                <a:ea typeface="Open Sans"/>
                <a:cs typeface="Open Sans"/>
                <a:sym typeface="Open Sans"/>
              </a:rPr>
              <a:t>ARC utilized USAID projects’ “Activity Description” to highlight project objectives, and make visible relative funding changes over time</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decisions were based on </a:t>
            </a:r>
            <a:r>
              <a:rPr lang="en-US" sz="1300" b="0" i="0" u="none" strike="noStrike" cap="none" err="1">
                <a:solidFill>
                  <a:srgbClr val="36494D"/>
                </a:solidFill>
                <a:latin typeface="Open Sans"/>
                <a:ea typeface="Open Sans"/>
                <a:cs typeface="Open Sans"/>
                <a:sym typeface="Open Sans"/>
              </a:rPr>
              <a:t>ForeignAssistance.gov</a:t>
            </a:r>
            <a:r>
              <a:rPr lang="en-US" sz="1300" b="0" i="0" u="none" strike="noStrike" cap="none">
                <a:solidFill>
                  <a:srgbClr val="36494D"/>
                </a:solidFill>
                <a:latin typeface="Open Sans"/>
                <a:ea typeface="Open Sans"/>
                <a:cs typeface="Open Sans"/>
                <a:sym typeface="Open Sans"/>
              </a:rPr>
              <a:t> official descriptions, utilizing the “Activity Description” language and details. Projects with no “Activity Description” other than the project name were not assigned ‘objectives’ coding unless they 1) contained easily searchable project information made available by USAID or 2) were projects with easily identifiable objectives, such as “Afro-Colombian and Indigenous Program” or “Assistance To Demobilization And Reintegration”. All administrative, project support, monitoring and evaluation, logistics and </a:t>
            </a:r>
            <a:r>
              <a:rPr lang="en-US" sz="1300">
                <a:solidFill>
                  <a:srgbClr val="36494D"/>
                </a:solidFill>
                <a:latin typeface="Open Sans"/>
                <a:ea typeface="Open Sans"/>
                <a:cs typeface="Open Sans"/>
                <a:sym typeface="Open Sans"/>
              </a:rPr>
              <a:t>acquisitions</a:t>
            </a:r>
            <a:r>
              <a:rPr lang="en-US" sz="1300" b="0" i="0" u="none" strike="noStrike" cap="none">
                <a:solidFill>
                  <a:srgbClr val="36494D"/>
                </a:solidFill>
                <a:latin typeface="Open Sans"/>
                <a:ea typeface="Open Sans"/>
                <a:cs typeface="Open Sans"/>
                <a:sym typeface="Open Sans"/>
              </a:rPr>
              <a:t>, and redacted line items were coded as “All Other Projects”</a:t>
            </a:r>
            <a:endParaRPr sz="1300"/>
          </a:p>
          <a:p>
            <a:pPr marL="342900" marR="0" lvl="0" indent="-336550" algn="l" rtl="0">
              <a:spcBef>
                <a:spcPts val="0"/>
              </a:spcBef>
              <a:spcAft>
                <a:spcPts val="0"/>
              </a:spcAft>
              <a:buClr>
                <a:srgbClr val="36494D"/>
              </a:buClr>
              <a:buSzPts val="1300"/>
              <a:buFont typeface="Arial"/>
              <a:buChar char="•"/>
            </a:pPr>
            <a:r>
              <a:rPr lang="en-US" sz="1300">
                <a:solidFill>
                  <a:srgbClr val="36494D"/>
                </a:solidFill>
                <a:latin typeface="Open Sans"/>
                <a:ea typeface="Open Sans"/>
                <a:cs typeface="Open Sans"/>
                <a:sym typeface="Open Sans"/>
              </a:rPr>
              <a:t>The eight objectives examined with the parameters used for coding, along with examples, are found on the following slide. </a:t>
            </a:r>
            <a:endParaRPr sz="1300"/>
          </a:p>
          <a:p>
            <a:pPr marL="342900" marR="0" lvl="0" indent="-336550" algn="l" rtl="0">
              <a:spcBef>
                <a:spcPts val="0"/>
              </a:spcBef>
              <a:spcAft>
                <a:spcPts val="0"/>
              </a:spcAft>
              <a:buClr>
                <a:srgbClr val="36494D"/>
              </a:buClr>
              <a:buSzPts val="1300"/>
              <a:buFont typeface="Arial"/>
              <a:buChar char="•"/>
            </a:pPr>
            <a:r>
              <a:rPr lang="en-US" sz="1300">
                <a:solidFill>
                  <a:srgbClr val="36494D"/>
                </a:solidFill>
                <a:latin typeface="Open Sans"/>
                <a:ea typeface="Open Sans"/>
                <a:cs typeface="Open Sans"/>
                <a:sym typeface="Open Sans"/>
              </a:rPr>
              <a:t>Coding process:</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Download full “Colombia” disbursements dataset from </a:t>
            </a:r>
            <a:r>
              <a:rPr lang="en-US" sz="1300" b="0" i="0" u="none" strike="noStrike" cap="none" err="1">
                <a:solidFill>
                  <a:srgbClr val="36494D"/>
                </a:solidFill>
                <a:latin typeface="Open Sans"/>
                <a:ea typeface="Open Sans"/>
                <a:cs typeface="Open Sans"/>
                <a:sym typeface="Open Sans"/>
              </a:rPr>
              <a:t>ForeignAssistance.gov</a:t>
            </a:r>
            <a:r>
              <a:rPr lang="en-US" sz="1300" b="0" i="0" u="none" strike="noStrike" cap="none">
                <a:solidFill>
                  <a:srgbClr val="36494D"/>
                </a:solidFill>
                <a:latin typeface="Open Sans"/>
                <a:ea typeface="Open Sans"/>
                <a:cs typeface="Open Sans"/>
                <a:sym typeface="Open Sans"/>
              </a:rPr>
              <a:t>. Data includes disbursements between FY2001-2023.</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Add filter and sort data by “Managing Agency” using ‘U.S. Agency for International Development’.</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Read “Activity Description” of all USAID projects that contain the following terms:</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a:t>
            </a:r>
            <a:r>
              <a:rPr lang="en-US" sz="1300" b="0" i="0" u="none" strike="noStrike" cap="none" err="1">
                <a:solidFill>
                  <a:srgbClr val="36494D"/>
                </a:solidFill>
                <a:latin typeface="Open Sans"/>
                <a:ea typeface="Open Sans"/>
                <a:cs typeface="Open Sans"/>
                <a:sym typeface="Open Sans"/>
              </a:rPr>
              <a:t>transpar</a:t>
            </a:r>
            <a:r>
              <a:rPr lang="en-US" sz="1300" b="0" i="0" u="none" strike="noStrike" cap="none">
                <a:solidFill>
                  <a:srgbClr val="36494D"/>
                </a:solidFill>
                <a:latin typeface="Open Sans"/>
                <a:ea typeface="Open Sans"/>
                <a:cs typeface="Open Sans"/>
                <a:sym typeface="Open Sans"/>
              </a:rPr>
              <a:t>*"; "</a:t>
            </a:r>
            <a:r>
              <a:rPr lang="en-US" sz="1300" b="0" i="0" u="none" strike="noStrike" cap="none" err="1">
                <a:solidFill>
                  <a:srgbClr val="36494D"/>
                </a:solidFill>
                <a:latin typeface="Open Sans"/>
                <a:ea typeface="Open Sans"/>
                <a:cs typeface="Open Sans"/>
                <a:sym typeface="Open Sans"/>
              </a:rPr>
              <a:t>corru</a:t>
            </a:r>
            <a:r>
              <a:rPr lang="en-US" sz="1300" b="0" i="0" u="none" strike="noStrike" cap="none">
                <a:solidFill>
                  <a:srgbClr val="36494D"/>
                </a:solidFill>
                <a:latin typeface="Open Sans"/>
                <a:ea typeface="Open Sans"/>
                <a:cs typeface="Open Sans"/>
                <a:sym typeface="Open Sans"/>
              </a:rPr>
              <a:t>*"; "overs*"; "oversee"; "rule of law"; "good governance"; "management"; "</a:t>
            </a:r>
            <a:r>
              <a:rPr lang="en-US" sz="1300" b="0" i="0" u="none" strike="noStrike" cap="none" err="1">
                <a:solidFill>
                  <a:srgbClr val="36494D"/>
                </a:solidFill>
                <a:latin typeface="Open Sans"/>
                <a:ea typeface="Open Sans"/>
                <a:cs typeface="Open Sans"/>
                <a:sym typeface="Open Sans"/>
              </a:rPr>
              <a:t>crim</a:t>
            </a:r>
            <a:r>
              <a:rPr lang="en-US" sz="1300" b="0" i="0" u="none" strike="noStrike" cap="none">
                <a:solidFill>
                  <a:srgbClr val="36494D"/>
                </a:solidFill>
                <a:latin typeface="Open Sans"/>
                <a:ea typeface="Open Sans"/>
                <a:cs typeface="Open Sans"/>
                <a:sym typeface="Open Sans"/>
              </a:rPr>
              <a:t>*"; "</a:t>
            </a:r>
            <a:r>
              <a:rPr lang="en-US" sz="1300" b="0" i="0" u="none" strike="noStrike" cap="none" err="1">
                <a:solidFill>
                  <a:srgbClr val="36494D"/>
                </a:solidFill>
                <a:latin typeface="Open Sans"/>
                <a:ea typeface="Open Sans"/>
                <a:cs typeface="Open Sans"/>
                <a:sym typeface="Open Sans"/>
              </a:rPr>
              <a:t>illeg</a:t>
            </a:r>
            <a:r>
              <a:rPr lang="en-US" sz="1300" b="0" i="0" u="none" strike="noStrike" cap="none">
                <a:solidFill>
                  <a:srgbClr val="36494D"/>
                </a:solidFill>
                <a:latin typeface="Open Sans"/>
                <a:ea typeface="Open Sans"/>
                <a:cs typeface="Open Sans"/>
                <a:sym typeface="Open Sans"/>
              </a:rPr>
              <a:t>*"; "licit"; </a:t>
            </a:r>
            <a:r>
              <a:rPr lang="en-US" sz="1300" b="0" i="0" u="none" strike="noStrike" cap="none" err="1">
                <a:solidFill>
                  <a:srgbClr val="36494D"/>
                </a:solidFill>
                <a:latin typeface="Open Sans"/>
                <a:ea typeface="Open Sans"/>
                <a:cs typeface="Open Sans"/>
                <a:sym typeface="Open Sans"/>
              </a:rPr>
              <a:t>justic</a:t>
            </a:r>
            <a:r>
              <a:rPr lang="en-US" sz="1300" b="0" i="0" u="none" strike="noStrike" cap="none">
                <a:solidFill>
                  <a:srgbClr val="36494D"/>
                </a:solidFill>
                <a:latin typeface="Open Sans"/>
                <a:ea typeface="Open Sans"/>
                <a:cs typeface="Open Sans"/>
                <a:sym typeface="Open Sans"/>
              </a:rPr>
              <a:t>*"; "account*"; "building"; "land".</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Provide an initial coding for each line item based on the “Activity Description” conveyance of project objectives.</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Read “Activity Description” of all USAID projects in “US Sector Name”: ‘Rule of Law and Human Rights’; ‘Good Governance’; ‘Conflict Mitigation and Reconciliation’; ‘Political Competition and Consensus Building’; ‘Stabilization Operations and Security Sector Reform’.</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Provide an initial coding for each line item based on the “Activity Description” conveyance of project objectives.</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Sort USAID managed projects by “Activity Name”. Read through all “Activity Description” cells to ensure consistency and accuracy of coding.</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Send out projects with possible category overlap for external review on coding.</a:t>
            </a:r>
            <a:endParaRPr sz="130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a:solidFill>
                  <a:srgbClr val="36494D"/>
                </a:solidFill>
                <a:latin typeface="Open Sans"/>
                <a:ea typeface="Open Sans"/>
                <a:cs typeface="Open Sans"/>
                <a:sym typeface="Open Sans"/>
              </a:rPr>
              <a:t>Repeat steps 5) and 6) as needed to ensure consistency and accuracy across coding decisions. </a:t>
            </a:r>
            <a:endParaRPr sz="1900" b="0" i="0" u="none" strike="noStrike" cap="none">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a:solidFill>
                <a:srgbClr val="36494D"/>
              </a:solidFill>
              <a:latin typeface="Open Sans"/>
              <a:ea typeface="Open Sans"/>
              <a:cs typeface="Open Sans"/>
              <a:sym typeface="Open Sans"/>
            </a:endParaRPr>
          </a:p>
        </p:txBody>
      </p:sp>
      <p:pic>
        <p:nvPicPr>
          <p:cNvPr id="422" name="Google Shape;422;p38"/>
          <p:cNvPicPr preferRelativeResize="0"/>
          <p:nvPr/>
        </p:nvPicPr>
        <p:blipFill rotWithShape="1">
          <a:blip r:embed="rId3">
            <a:alphaModFix/>
          </a:blip>
          <a:srcRect/>
          <a:stretch/>
        </p:blipFill>
        <p:spPr>
          <a:xfrm>
            <a:off x="262602" y="740107"/>
            <a:ext cx="575598" cy="575598"/>
          </a:xfrm>
          <a:prstGeom prst="rect">
            <a:avLst/>
          </a:prstGeom>
          <a:noFill/>
          <a:ln>
            <a:noFill/>
          </a:ln>
        </p:spPr>
      </p:pic>
      <p:sp>
        <p:nvSpPr>
          <p:cNvPr id="423" name="Google Shape;423;p38"/>
          <p:cNvSpPr txBox="1"/>
          <p:nvPr/>
        </p:nvSpPr>
        <p:spPr>
          <a:xfrm>
            <a:off x="0" y="6611779"/>
            <a:ext cx="112474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Note</a:t>
            </a:r>
            <a:r>
              <a:rPr lang="en-US" sz="1000">
                <a:solidFill>
                  <a:schemeClr val="dk1"/>
                </a:solidFill>
                <a:latin typeface="Open Sans"/>
                <a:ea typeface="Open Sans"/>
                <a:cs typeface="Open Sans"/>
                <a:sym typeface="Open Sans"/>
              </a:rPr>
              <a:t>: Words with an * indicate the stem word was searched to examine different versions of a word, such as transpar* accounting for both ‘transparent’ and ‘transparency’</a:t>
            </a:r>
            <a:endParaRPr/>
          </a:p>
        </p:txBody>
      </p:sp>
      <p:pic>
        <p:nvPicPr>
          <p:cNvPr id="424" name="Google Shape;424;p38"/>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9"/>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 (cont.)</a:t>
            </a:r>
            <a:endParaRPr sz="3300">
              <a:solidFill>
                <a:srgbClr val="036C9E"/>
              </a:solidFill>
              <a:latin typeface="Open Sans"/>
              <a:ea typeface="Open Sans"/>
              <a:cs typeface="Open Sans"/>
              <a:sym typeface="Open Sans"/>
            </a:endParaRPr>
          </a:p>
        </p:txBody>
      </p:sp>
      <p:pic>
        <p:nvPicPr>
          <p:cNvPr id="430" name="Google Shape;430;p39"/>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32" name="Google Shape;432;p39"/>
          <p:cNvPicPr preferRelativeResize="0"/>
          <p:nvPr/>
        </p:nvPicPr>
        <p:blipFill>
          <a:blip r:embed="rId4">
            <a:alphaModFix/>
          </a:blip>
          <a:stretch>
            <a:fillRect/>
          </a:stretch>
        </p:blipFill>
        <p:spPr>
          <a:xfrm>
            <a:off x="5369050" y="5144650"/>
            <a:ext cx="6822951" cy="1713350"/>
          </a:xfrm>
          <a:prstGeom prst="rect">
            <a:avLst/>
          </a:prstGeom>
          <a:noFill/>
          <a:ln>
            <a:noFill/>
          </a:ln>
        </p:spPr>
      </p:pic>
      <p:sp>
        <p:nvSpPr>
          <p:cNvPr id="2" name="TextBox 1">
            <a:extLst>
              <a:ext uri="{FF2B5EF4-FFF2-40B4-BE49-F238E27FC236}">
                <a16:creationId xmlns:a16="http://schemas.microsoft.com/office/drawing/2014/main" id="{779E4D9A-38E1-8A70-C27D-FCBBA9202023}"/>
              </a:ext>
            </a:extLst>
          </p:cNvPr>
          <p:cNvSpPr txBox="1"/>
          <p:nvPr/>
        </p:nvSpPr>
        <p:spPr>
          <a:xfrm>
            <a:off x="152400" y="1315705"/>
            <a:ext cx="11887200" cy="5798832"/>
          </a:xfrm>
          <a:prstGeom prst="rect">
            <a:avLst/>
          </a:prstGeom>
          <a:noFill/>
        </p:spPr>
        <p:txBody>
          <a:bodyPr wrap="square" rtlCol="0">
            <a:spAutoFit/>
          </a:bodyPr>
          <a:lstStyle/>
          <a:p>
            <a:pPr marL="342900" marR="0" lvl="0" indent="-342900">
              <a:lnSpc>
                <a:spcPct val="107000"/>
              </a:lnSpc>
              <a:spcBef>
                <a:spcPts val="0"/>
              </a:spcBef>
              <a:spcAft>
                <a:spcPts val="0"/>
              </a:spcAft>
              <a:buFont typeface="Symbol"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Categories include: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a:t>
            </a:r>
            <a:r>
              <a:rPr lang="en-GB" sz="1150">
                <a:effectLst/>
                <a:latin typeface="Open Sans" panose="020B0606030504020204" pitchFamily="34" charset="0"/>
                <a:ea typeface="Open Sans" panose="020B0606030504020204" pitchFamily="34" charset="0"/>
                <a:cs typeface="Open Sans" panose="020B0606030504020204" pitchFamily="34" charset="0"/>
              </a:rPr>
              <a:t> Includes funding focused on economic, social (civil society), and/or capacity-building support for local, municipal, or national government in conflict-affected areas. Peace-related projects can overlap with most other categories. For the more streamlined “Peace” coding schema, coding decisions were predicated on a determination of the primary funding objective.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Reconciliation and Conflict Prevention–</a:t>
            </a:r>
            <a:r>
              <a:rPr lang="en-GB" sz="1150">
                <a:effectLst/>
                <a:latin typeface="Open Sans" panose="020B0606030504020204" pitchFamily="34" charset="0"/>
                <a:ea typeface="Open Sans" panose="020B0606030504020204" pitchFamily="34" charset="0"/>
                <a:cs typeface="Open Sans" panose="020B0606030504020204" pitchFamily="34" charset="0"/>
              </a:rPr>
              <a:t>The purpose of the activity is to contribute to reconciliation among victims, ex-combatants, and host communities in four municipalities affected by conflict by strengthening attitudes and skills associated with a culture of peace and a pacific coexistence.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Economic Development.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“Economic Development”. All “Peace &amp; Economic Development” projects are re-coded as “Peace” in the streamlined coding.</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a:effectLst/>
                <a:latin typeface="Open Sans" panose="020B0606030504020204" pitchFamily="34" charset="0"/>
                <a:ea typeface="Open Sans" panose="020B0606030504020204" pitchFamily="34" charset="0"/>
                <a:cs typeface="Open Sans" panose="020B0606030504020204" pitchFamily="34" charset="0"/>
              </a:rPr>
              <a:t>Cocoa Effect Activity</a:t>
            </a:r>
            <a:r>
              <a:rPr lang="en-GB" sz="1150" b="1" i="1">
                <a:effectLst/>
                <a:latin typeface="Open Sans" panose="020B0606030504020204" pitchFamily="34" charset="0"/>
                <a:ea typeface="Open Sans" panose="020B0606030504020204" pitchFamily="34" charset="0"/>
                <a:cs typeface="Open Sans" panose="020B0606030504020204" pitchFamily="34" charset="0"/>
              </a:rPr>
              <a:t>–</a:t>
            </a:r>
            <a:r>
              <a:rPr lang="en-GB" sz="1150">
                <a:effectLst/>
                <a:latin typeface="Open Sans" panose="020B0606030504020204" pitchFamily="34" charset="0"/>
                <a:ea typeface="Open Sans" panose="020B0606030504020204" pitchFamily="34" charset="0"/>
                <a:cs typeface="Open Sans" panose="020B0606030504020204" pitchFamily="34" charset="0"/>
              </a:rPr>
              <a:t>The goal of the activity is to strengthen the cocoa productive chain, contributing to better living conditions of producers and their surrounding communities, in municipalities of 3 sub-regions: </a:t>
            </a:r>
            <a:r>
              <a:rPr lang="en-GB" sz="1150" err="1">
                <a:effectLst/>
                <a:latin typeface="Open Sans" panose="020B0606030504020204" pitchFamily="34" charset="0"/>
                <a:ea typeface="Open Sans" panose="020B0606030504020204" pitchFamily="34" charset="0"/>
                <a:cs typeface="Open Sans" panose="020B0606030504020204" pitchFamily="34" charset="0"/>
              </a:rPr>
              <a:t>Urab</a:t>
            </a:r>
            <a:r>
              <a:rPr lang="en-GB" sz="1150">
                <a:effectLst/>
                <a:latin typeface="Open Sans" panose="020B0606030504020204" pitchFamily="34" charset="0"/>
                <a:ea typeface="Open Sans" panose="020B0606030504020204" pitchFamily="34" charset="0"/>
                <a:cs typeface="Open Sans" panose="020B0606030504020204" pitchFamily="34" charset="0"/>
              </a:rPr>
              <a:t>, Bajo Cauca </a:t>
            </a:r>
            <a:r>
              <a:rPr lang="en-GB" sz="1150" err="1">
                <a:effectLst/>
                <a:latin typeface="Open Sans" panose="020B0606030504020204" pitchFamily="34" charset="0"/>
                <a:ea typeface="Open Sans" panose="020B0606030504020204" pitchFamily="34" charset="0"/>
                <a:cs typeface="Open Sans" panose="020B0606030504020204" pitchFamily="34" charset="0"/>
              </a:rPr>
              <a:t>Antioqueo</a:t>
            </a:r>
            <a:r>
              <a:rPr lang="en-GB" sz="1150">
                <a:effectLst/>
                <a:latin typeface="Open Sans" panose="020B0606030504020204" pitchFamily="34" charset="0"/>
                <a:ea typeface="Open Sans" panose="020B0606030504020204" pitchFamily="34" charset="0"/>
                <a:cs typeface="Open Sans" panose="020B0606030504020204" pitchFamily="34" charset="0"/>
              </a:rPr>
              <a:t> and Centro-Sur del Huila, as a foundation for the construction of a lasting peace in Colombia.</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Environment.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focused on environmental conservation in conflict-affected areas.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Paramos and Forests Activity–</a:t>
            </a:r>
            <a:r>
              <a:rPr lang="en-GB" sz="1150">
                <a:effectLst/>
                <a:latin typeface="Open Sans" panose="020B0606030504020204" pitchFamily="34" charset="0"/>
                <a:ea typeface="Open Sans" panose="020B0606030504020204" pitchFamily="34" charset="0"/>
                <a:cs typeface="Open Sans" panose="020B0606030504020204" pitchFamily="34" charset="0"/>
              </a:rPr>
              <a:t>The purpose of the USAID Paramos and Forests Activity is to support Colombia in the implementation of its Agriculture, Forestry and Other Land Uses related climate change mitigation goals, while strengthening community-based sustainable development initiatives in the context of a post peace agreement scenario.</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Ethnic Inclusion. </a:t>
            </a:r>
            <a:r>
              <a:rPr lang="en-GB" sz="1150">
                <a:effectLst/>
                <a:latin typeface="Open Sans" panose="020B0606030504020204" pitchFamily="34" charset="0"/>
                <a:ea typeface="Open Sans" panose="020B0606030504020204" pitchFamily="34" charset="0"/>
                <a:cs typeface="Open Sans" panose="020B0606030504020204" pitchFamily="34" charset="0"/>
              </a:rPr>
              <a:t>Includes “Peace” funding designed to support Afro-Colombian and Indigenous populations, typically through rights protections, economic development, and aiding in the development of greater capacity for self-governance. For streamlined coding, all “Peace &amp; Ethnic Inclusion” funding is re-coded as “Ethnic Inclusion”.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Foster Social and Economic Inclusion of Afro-Colombian and Indigenous communities–</a:t>
            </a:r>
            <a:r>
              <a:rPr lang="en-GB" sz="1150">
                <a:effectLst/>
                <a:latin typeface="Open Sans" panose="020B0606030504020204" pitchFamily="34" charset="0"/>
                <a:ea typeface="Open Sans" panose="020B0606030504020204" pitchFamily="34" charset="0"/>
                <a:cs typeface="Open Sans" panose="020B0606030504020204" pitchFamily="34" charset="0"/>
              </a:rPr>
              <a:t>Through this activity, USAID seeks to support the efforts of an organization to foster social and economic inclusion of Afro-Colombian and Indigenous communities that have been severely affected by conflict, with a special emphasis within that community on people with disabilities, LGBTI population, and victims of gender-based violence.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Good Governance.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“Good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Regional Governance Activity</a:t>
            </a:r>
            <a:r>
              <a:rPr lang="en-GB" sz="1150">
                <a:effectLst/>
                <a:latin typeface="Open Sans" panose="020B0606030504020204" pitchFamily="34" charset="0"/>
                <a:ea typeface="Open Sans" panose="020B0606030504020204" pitchFamily="34" charset="0"/>
                <a:cs typeface="Open Sans" panose="020B0606030504020204" pitchFamily="34" charset="0"/>
              </a:rPr>
              <a:t>- To enhance good governance, public financial management and service delivery in conflict-affected municipalities.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Humanitarian.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“Humanitarian”.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Human Rights.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“Human Rights”.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Peace &amp; Lands Rights.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formalizing land tenure and land access in conflict-affected areas.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Strengthening Tenure and Resource Rights (STARR ) II–</a:t>
            </a:r>
            <a:r>
              <a:rPr lang="en-GB" sz="1150">
                <a:effectLst/>
                <a:latin typeface="Open Sans" panose="020B0606030504020204" pitchFamily="34" charset="0"/>
                <a:ea typeface="Open Sans" panose="020B0606030504020204" pitchFamily="34" charset="0"/>
                <a:cs typeface="Open Sans" panose="020B0606030504020204" pitchFamily="34" charset="0"/>
              </a:rPr>
              <a:t>The purpose of this Activity is to improve the conditions of conflict affected rural households in a sustainable manner. This will be achieved by providing massive access to land titles while supporting land restitution as part of the broader land titling.</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picture containing text, screenshot, font, diagram&#10;&#10;Description automatically generated"/>
          <p:cNvPicPr preferRelativeResize="0">
            <a:picLocks noGrp="1"/>
          </p:cNvPicPr>
          <p:nvPr>
            <p:ph type="body" idx="1"/>
          </p:nvPr>
        </p:nvPicPr>
        <p:blipFill rotWithShape="1">
          <a:blip r:embed="rId3">
            <a:alphaModFix/>
          </a:blip>
          <a:srcRect/>
          <a:stretch/>
        </p:blipFill>
        <p:spPr>
          <a:xfrm>
            <a:off x="889500" y="131825"/>
            <a:ext cx="9549000" cy="6411600"/>
          </a:xfrm>
          <a:prstGeom prst="rect">
            <a:avLst/>
          </a:prstGeom>
          <a:noFill/>
          <a:ln>
            <a:noFill/>
          </a:ln>
        </p:spPr>
      </p:pic>
      <p:sp>
        <p:nvSpPr>
          <p:cNvPr id="117" name="Google Shape;117;p4"/>
          <p:cNvSpPr txBox="1"/>
          <p:nvPr/>
        </p:nvSpPr>
        <p:spPr>
          <a:xfrm>
            <a:off x="0" y="6073170"/>
            <a:ext cx="4367463"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i="0" u="none" strike="noStrike" cap="none">
                <a:solidFill>
                  <a:schemeClr val="dk1"/>
                </a:solidFill>
                <a:latin typeface="Open Sans"/>
                <a:ea typeface="Open Sans"/>
                <a:cs typeface="Open Sans"/>
                <a:sym typeface="Open Sans"/>
              </a:rPr>
              <a:t>Fuente</a:t>
            </a:r>
            <a:r>
              <a:rPr lang="en-US" sz="900" b="0" i="0" u="none" strike="noStrike" cap="none">
                <a:solidFill>
                  <a:schemeClr val="dk1"/>
                </a:solidFill>
                <a:latin typeface="Open Sans"/>
                <a:ea typeface="Open Sans"/>
                <a:cs typeface="Open Sans"/>
                <a:sym typeface="Open Sans"/>
              </a:rPr>
              <a:t>: Isacson, Adam, U.S. Aid to Colombia. Washington Office on Latin America, 4 de abril, 2023, </a:t>
            </a:r>
            <a:r>
              <a:rPr lang="en-US" sz="9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https://colombiapeace.org/u-s-aid-to-colombia/</a:t>
            </a:r>
            <a:endParaRPr sz="9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900" i="1">
                <a:solidFill>
                  <a:schemeClr val="dk1"/>
                </a:solidFill>
                <a:latin typeface="Open Sans"/>
                <a:ea typeface="Open Sans"/>
                <a:cs typeface="Open Sans"/>
                <a:sym typeface="Open Sans"/>
              </a:rPr>
              <a:t>Las estimaciones incluyen la financiación del Departamento de Defensa y de la Oficina de Asuntos Internacionales de Estupefacientes y Represión del Uso Indebido de Drogas.</a:t>
            </a:r>
            <a:endParaRPr/>
          </a:p>
        </p:txBody>
      </p:sp>
      <p:pic>
        <p:nvPicPr>
          <p:cNvPr id="118" name="Google Shape;118;p4" descr="A picture containing font, logo, text, graphics&#10;&#10;Description automatically generated"/>
          <p:cNvPicPr preferRelativeResize="0"/>
          <p:nvPr/>
        </p:nvPicPr>
        <p:blipFill rotWithShape="1">
          <a:blip r:embed="rId5">
            <a:alphaModFix/>
          </a:blip>
          <a:srcRect/>
          <a:stretch/>
        </p:blipFill>
        <p:spPr>
          <a:xfrm>
            <a:off x="8309597" y="1638358"/>
            <a:ext cx="1443456" cy="498786"/>
          </a:xfrm>
          <a:prstGeom prst="rect">
            <a:avLst/>
          </a:prstGeom>
          <a:noFill/>
          <a:ln>
            <a:noFill/>
          </a:ln>
        </p:spPr>
      </p:pic>
      <p:pic>
        <p:nvPicPr>
          <p:cNvPr id="119" name="Google Shape;119;p4"/>
          <p:cNvPicPr preferRelativeResize="0"/>
          <p:nvPr/>
        </p:nvPicPr>
        <p:blipFill>
          <a:blip r:embed="rId6">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b93beb34ff_2_1"/>
          <p:cNvSpPr txBox="1">
            <a:spLocks noGrp="1"/>
          </p:cNvSpPr>
          <p:nvPr>
            <p:ph type="title"/>
          </p:nvPr>
        </p:nvSpPr>
        <p:spPr>
          <a:xfrm>
            <a:off x="1012372" y="663234"/>
            <a:ext cx="10728000" cy="72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 (cont.)</a:t>
            </a:r>
            <a:endParaRPr sz="3300">
              <a:solidFill>
                <a:srgbClr val="036C9E"/>
              </a:solidFill>
              <a:latin typeface="Open Sans"/>
              <a:ea typeface="Open Sans"/>
              <a:cs typeface="Open Sans"/>
              <a:sym typeface="Open Sans"/>
            </a:endParaRPr>
          </a:p>
        </p:txBody>
      </p:sp>
      <p:pic>
        <p:nvPicPr>
          <p:cNvPr id="438" name="Google Shape;438;g2b93beb34ff_2_1"/>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40" name="Google Shape;440;g2b93beb34ff_2_1"/>
          <p:cNvPicPr preferRelativeResize="0"/>
          <p:nvPr/>
        </p:nvPicPr>
        <p:blipFill>
          <a:blip r:embed="rId4">
            <a:alphaModFix/>
          </a:blip>
          <a:stretch>
            <a:fillRect/>
          </a:stretch>
        </p:blipFill>
        <p:spPr>
          <a:xfrm>
            <a:off x="5369050" y="5144650"/>
            <a:ext cx="6822951" cy="1713350"/>
          </a:xfrm>
          <a:prstGeom prst="rect">
            <a:avLst/>
          </a:prstGeom>
          <a:noFill/>
          <a:ln>
            <a:noFill/>
          </a:ln>
        </p:spPr>
      </p:pic>
      <p:sp>
        <p:nvSpPr>
          <p:cNvPr id="2" name="TextBox 1">
            <a:extLst>
              <a:ext uri="{FF2B5EF4-FFF2-40B4-BE49-F238E27FC236}">
                <a16:creationId xmlns:a16="http://schemas.microsoft.com/office/drawing/2014/main" id="{4B43ADA0-302E-CB3F-90D0-7F234F1E0B2D}"/>
              </a:ext>
            </a:extLst>
          </p:cNvPr>
          <p:cNvSpPr txBox="1"/>
          <p:nvPr/>
        </p:nvSpPr>
        <p:spPr>
          <a:xfrm>
            <a:off x="172995" y="1392534"/>
            <a:ext cx="11825416" cy="5609484"/>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
                <a:srgbClr val="000000"/>
              </a:buClr>
              <a:buSzTx/>
              <a:buFont typeface="Symbol" pitchFamily="2" charset="2"/>
              <a:buChar char=""/>
              <a:tabLst/>
              <a:defRPr/>
            </a:pPr>
            <a:r>
              <a:rPr kumimoji="0" lang="en-GB" sz="115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Categories include:</a:t>
            </a:r>
            <a:endParaRPr lang="en-GB" sz="1150" b="1">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Economic Development.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to spur economic growth and enlarge markets.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Development Assistance–</a:t>
            </a:r>
            <a:r>
              <a:rPr lang="en-GB" sz="1150">
                <a:effectLst/>
                <a:latin typeface="Open Sans" panose="020B0606030504020204" pitchFamily="34" charset="0"/>
                <a:ea typeface="Open Sans" panose="020B0606030504020204" pitchFamily="34" charset="0"/>
                <a:cs typeface="Open Sans" panose="020B0606030504020204" pitchFamily="34" charset="0"/>
              </a:rPr>
              <a:t>Partnership</a:t>
            </a:r>
            <a:r>
              <a:rPr lang="en-GB" sz="1150" b="1">
                <a:effectLst/>
                <a:latin typeface="Open Sans" panose="020B0606030504020204" pitchFamily="34" charset="0"/>
                <a:ea typeface="Open Sans" panose="020B0606030504020204" pitchFamily="34" charset="0"/>
                <a:cs typeface="Open Sans" panose="020B0606030504020204" pitchFamily="34" charset="0"/>
              </a:rPr>
              <a:t> </a:t>
            </a:r>
            <a:r>
              <a:rPr lang="en-GB" sz="1150">
                <a:effectLst/>
                <a:latin typeface="Open Sans" panose="020B0606030504020204" pitchFamily="34" charset="0"/>
                <a:ea typeface="Open Sans" panose="020B0606030504020204" pitchFamily="34" charset="0"/>
                <a:cs typeface="Open Sans" panose="020B0606030504020204" pitchFamily="34" charset="0"/>
              </a:rPr>
              <a:t>and co-creation modules: building effective multistakeholder partnerships and co-design/co-create shared value (practicum and follow through included)</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Environment.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for environmental conservation.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a:t>
            </a:r>
            <a:r>
              <a:rPr lang="en-GB" sz="1150" b="1">
                <a:effectLst/>
                <a:latin typeface="Open Sans" panose="020B0606030504020204" pitchFamily="34" charset="0"/>
                <a:ea typeface="Open Sans" panose="020B0606030504020204" pitchFamily="34" charset="0"/>
                <a:cs typeface="Open Sans" panose="020B0606030504020204" pitchFamily="34" charset="0"/>
              </a:rPr>
              <a:t>.</a:t>
            </a:r>
            <a:r>
              <a:rPr lang="en-GB" sz="1150">
                <a:effectLst/>
                <a:latin typeface="Open Sans" panose="020B0606030504020204" pitchFamily="34" charset="0"/>
                <a:ea typeface="Open Sans" panose="020B0606030504020204" pitchFamily="34" charset="0"/>
                <a:cs typeface="Open Sans" panose="020B0606030504020204" pitchFamily="34" charset="0"/>
              </a:rPr>
              <a:t> </a:t>
            </a:r>
            <a:r>
              <a:rPr lang="en-GB" sz="1150" b="1" i="1">
                <a:effectLst/>
                <a:latin typeface="Open Sans" panose="020B0606030504020204" pitchFamily="34" charset="0"/>
                <a:ea typeface="Open Sans" panose="020B0606030504020204" pitchFamily="34" charset="0"/>
                <a:cs typeface="Open Sans" panose="020B0606030504020204" pitchFamily="34" charset="0"/>
              </a:rPr>
              <a:t>Amazonia Connect–</a:t>
            </a:r>
            <a:r>
              <a:rPr lang="en-GB" sz="1150">
                <a:effectLst/>
                <a:latin typeface="Open Sans" panose="020B0606030504020204" pitchFamily="34" charset="0"/>
                <a:ea typeface="Open Sans" panose="020B0606030504020204" pitchFamily="34" charset="0"/>
                <a:cs typeface="Open Sans" panose="020B0606030504020204" pitchFamily="34" charset="0"/>
              </a:rPr>
              <a:t>Amazonia connect purpose is to reduce commodity-driven deforestation (CDD) in the amazon.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Environment &amp; Economic Development. Includes funding </a:t>
            </a:r>
            <a:r>
              <a:rPr lang="en-GB" sz="1150">
                <a:effectLst/>
                <a:latin typeface="Open Sans" panose="020B0606030504020204" pitchFamily="34" charset="0"/>
                <a:ea typeface="Open Sans" panose="020B0606030504020204" pitchFamily="34" charset="0"/>
                <a:cs typeface="Open Sans" panose="020B0606030504020204" pitchFamily="34" charset="0"/>
              </a:rPr>
              <a:t>with objectives closely aligned with both “Environment” and “Economic Development”</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Environment &amp; Good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Amazon Alive/Forest Management and Conservation–</a:t>
            </a:r>
            <a:r>
              <a:rPr lang="en-GB" sz="1150">
                <a:effectLst/>
                <a:latin typeface="Open Sans" panose="020B0606030504020204" pitchFamily="34" charset="0"/>
                <a:ea typeface="Open Sans" panose="020B0606030504020204" pitchFamily="34" charset="0"/>
                <a:cs typeface="Open Sans" panose="020B0606030504020204" pitchFamily="34" charset="0"/>
              </a:rPr>
              <a:t>In response to Colombia recent surge in deforestation and biodiversity loss, the purpose of the amazon alive activity is to (1) improve the effectiveness of the environmental crime prevention and prosecution and (2) improve the effectiveness of forest conservation and management. This will be an integrated activity designed to contribute to Colombian development by strengthening social cohesion, responsive governance, and environmentally sustainable economic development.</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Ethnic Inclusion. </a:t>
            </a:r>
            <a:r>
              <a:rPr lang="en-GB" sz="1150">
                <a:effectLst/>
                <a:latin typeface="Open Sans" panose="020B0606030504020204" pitchFamily="34" charset="0"/>
                <a:ea typeface="Open Sans" panose="020B0606030504020204" pitchFamily="34" charset="0"/>
                <a:cs typeface="Open Sans" panose="020B0606030504020204" pitchFamily="34" charset="0"/>
              </a:rPr>
              <a:t>In the expansive coding, this category captures projects geared toward Afro-Colombian and Indigenous communities, but do not contain a clear connection to peace-related funding.</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Good Governance. </a:t>
            </a:r>
            <a:r>
              <a:rPr lang="en-GB" sz="1150">
                <a:effectLst/>
                <a:latin typeface="Open Sans" panose="020B0606030504020204" pitchFamily="34" charset="0"/>
                <a:ea typeface="Open Sans" panose="020B0606030504020204" pitchFamily="34" charset="0"/>
                <a:cs typeface="Open Sans" panose="020B0606030504020204" pitchFamily="34" charset="0"/>
              </a:rPr>
              <a:t>Includes projects designed to improve or reform state institutions, promote transparency and oversight, and implement anti-corruption policies. Some good governance project descriptions contain language about the benefits of the reform, but coding for these projects is predicated on the core governance objective.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Partners for Transparency–</a:t>
            </a:r>
            <a:r>
              <a:rPr lang="en-GB" sz="1150">
                <a:effectLst/>
                <a:latin typeface="Open Sans" panose="020B0606030504020204" pitchFamily="34" charset="0"/>
                <a:ea typeface="Open Sans" panose="020B0606030504020204" pitchFamily="34" charset="0"/>
                <a:cs typeface="Open Sans" panose="020B0606030504020204" pitchFamily="34" charset="0"/>
              </a:rPr>
              <a:t>Leverage Local </a:t>
            </a:r>
            <a:r>
              <a:rPr lang="en-GB" sz="1150" err="1">
                <a:effectLst/>
                <a:latin typeface="Open Sans" panose="020B0606030504020204" pitchFamily="34" charset="0"/>
                <a:ea typeface="Open Sans" panose="020B0606030504020204" pitchFamily="34" charset="0"/>
                <a:cs typeface="Open Sans" panose="020B0606030504020204" pitchFamily="34" charset="0"/>
              </a:rPr>
              <a:t>Partner’S</a:t>
            </a:r>
            <a:r>
              <a:rPr lang="en-GB" sz="1150">
                <a:effectLst/>
                <a:latin typeface="Open Sans" panose="020B0606030504020204" pitchFamily="34" charset="0"/>
                <a:ea typeface="Open Sans" panose="020B0606030504020204" pitchFamily="34" charset="0"/>
                <a:cs typeface="Open Sans" panose="020B0606030504020204" pitchFamily="34" charset="0"/>
              </a:rPr>
              <a:t> [sic] Expertise To Promote Transparency And Accountability In Colombia.</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Human Rights. </a:t>
            </a:r>
            <a:r>
              <a:rPr lang="en-GB" sz="1150">
                <a:effectLst/>
                <a:latin typeface="Open Sans" panose="020B0606030504020204" pitchFamily="34" charset="0"/>
                <a:ea typeface="Open Sans" panose="020B0606030504020204" pitchFamily="34" charset="0"/>
                <a:cs typeface="Open Sans" panose="020B0606030504020204" pitchFamily="34" charset="0"/>
              </a:rPr>
              <a:t>Includes projects designed to ensure rights protections in Colombia and/or monitor the Colombian government’s compliance with international human rights standards.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Human Rights Program II–</a:t>
            </a:r>
            <a:r>
              <a:rPr lang="en-GB" sz="1150">
                <a:effectLst/>
                <a:latin typeface="Open Sans" panose="020B0606030504020204" pitchFamily="34" charset="0"/>
                <a:ea typeface="Open Sans" panose="020B0606030504020204" pitchFamily="34" charset="0"/>
                <a:cs typeface="Open Sans" panose="020B0606030504020204" pitchFamily="34" charset="0"/>
              </a:rPr>
              <a:t>Advance Colombian initiatives in preventing, protecting and responding to human rights abuses.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Humanitarian. </a:t>
            </a:r>
            <a:r>
              <a:rPr lang="en-GB" sz="1150">
                <a:effectLst/>
                <a:latin typeface="Open Sans" panose="020B0606030504020204" pitchFamily="34" charset="0"/>
                <a:ea typeface="Open Sans" panose="020B0606030504020204" pitchFamily="34" charset="0"/>
                <a:cs typeface="Open Sans" panose="020B0606030504020204" pitchFamily="34" charset="0"/>
              </a:rPr>
              <a:t>Includes funding designed to respond to the needs of vulnerable people in crisis situations. Humanitarian aid is inclusive of support for internally displaced people and refugees.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a:effectLst/>
                <a:latin typeface="Open Sans" panose="020B0606030504020204" pitchFamily="34" charset="0"/>
                <a:ea typeface="Open Sans" panose="020B0606030504020204" pitchFamily="34" charset="0"/>
                <a:cs typeface="Open Sans" panose="020B0606030504020204" pitchFamily="34" charset="0"/>
              </a:rPr>
              <a:t>The Community Stabilization Activity–</a:t>
            </a:r>
            <a:r>
              <a:rPr lang="en-GB" sz="1150">
                <a:effectLst/>
                <a:latin typeface="Open Sans" panose="020B0606030504020204" pitchFamily="34" charset="0"/>
                <a:ea typeface="Open Sans" panose="020B0606030504020204" pitchFamily="34" charset="0"/>
                <a:cs typeface="Open Sans" panose="020B0606030504020204" pitchFamily="34" charset="0"/>
              </a:rPr>
              <a:t>The Community Stabilization Activity responds to the need to provide the Government of Colombia (GOC) with technical assistance and tools to address the dire humanitarian situation created in communities affected by the sudden increase of population flows from Venezuela.</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a:effectLst/>
                <a:latin typeface="Open Sans" panose="020B0606030504020204" pitchFamily="34" charset="0"/>
                <a:ea typeface="Open Sans" panose="020B0606030504020204" pitchFamily="34" charset="0"/>
                <a:cs typeface="Open Sans" panose="020B0606030504020204" pitchFamily="34" charset="0"/>
              </a:rPr>
              <a:t>All Other Funding. </a:t>
            </a:r>
            <a:r>
              <a:rPr lang="en-GB" sz="1150">
                <a:effectLst/>
                <a:latin typeface="Open Sans" panose="020B0606030504020204" pitchFamily="34" charset="0"/>
                <a:ea typeface="Open Sans" panose="020B0606030504020204" pitchFamily="34" charset="0"/>
                <a:cs typeface="Open Sans" panose="020B0606030504020204" pitchFamily="34" charset="0"/>
              </a:rPr>
              <a:t>This category contains administrative, indeterminate, and residual funding that does not properly fit in the above objective categories. In the streamlined coding, “Economic Development” specific funding was re-coded in this category to make other priority issue areas more visible.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0" descr="Accountability Research Center logo: Three overlaping arcs in yellow, bleu and dark gray that look like bridges."/>
          <p:cNvPicPr preferRelativeResize="0"/>
          <p:nvPr/>
        </p:nvPicPr>
        <p:blipFill rotWithShape="1">
          <a:blip r:embed="rId3">
            <a:alphaModFix/>
          </a:blip>
          <a:srcRect/>
          <a:stretch/>
        </p:blipFill>
        <p:spPr>
          <a:xfrm>
            <a:off x="2696333" y="2371837"/>
            <a:ext cx="6808290" cy="2197384"/>
          </a:xfrm>
          <a:prstGeom prst="rect">
            <a:avLst/>
          </a:prstGeom>
          <a:noFill/>
          <a:ln>
            <a:noFill/>
          </a:ln>
        </p:spPr>
      </p:pic>
      <p:sp>
        <p:nvSpPr>
          <p:cNvPr id="446" name="Google Shape;446;p40"/>
          <p:cNvSpPr/>
          <p:nvPr/>
        </p:nvSpPr>
        <p:spPr>
          <a:xfrm>
            <a:off x="0" y="0"/>
            <a:ext cx="12192000" cy="1977172"/>
          </a:xfrm>
          <a:prstGeom prst="rect">
            <a:avLst/>
          </a:prstGeom>
          <a:solidFill>
            <a:srgbClr val="036C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47" name="Google Shape;447;p40"/>
          <p:cNvSpPr/>
          <p:nvPr/>
        </p:nvSpPr>
        <p:spPr>
          <a:xfrm>
            <a:off x="0" y="4963886"/>
            <a:ext cx="12192000" cy="1894114"/>
          </a:xfrm>
          <a:prstGeom prst="rect">
            <a:avLst/>
          </a:prstGeom>
          <a:solidFill>
            <a:srgbClr val="036C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nvGrpSpPr>
          <p:cNvPr id="448" name="Google Shape;448;p40"/>
          <p:cNvGrpSpPr/>
          <p:nvPr/>
        </p:nvGrpSpPr>
        <p:grpSpPr>
          <a:xfrm>
            <a:off x="2988" y="4963886"/>
            <a:ext cx="12192000" cy="1894114"/>
            <a:chOff x="3" y="14256"/>
            <a:chExt cx="12240" cy="1584"/>
          </a:xfrm>
        </p:grpSpPr>
        <p:sp>
          <p:nvSpPr>
            <p:cNvPr id="449" name="Google Shape;449;p40"/>
            <p:cNvSpPr/>
            <p:nvPr/>
          </p:nvSpPr>
          <p:spPr>
            <a:xfrm>
              <a:off x="3" y="14256"/>
              <a:ext cx="12240" cy="1584"/>
            </a:xfrm>
            <a:prstGeom prst="rect">
              <a:avLst/>
            </a:prstGeom>
            <a:solidFill>
              <a:srgbClr val="016C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450" name="Google Shape;450;p40"/>
            <p:cNvPicPr preferRelativeResize="0"/>
            <p:nvPr/>
          </p:nvPicPr>
          <p:blipFill rotWithShape="1">
            <a:blip r:embed="rId4">
              <a:alphaModFix/>
            </a:blip>
            <a:srcRect/>
            <a:stretch/>
          </p:blipFill>
          <p:spPr>
            <a:xfrm>
              <a:off x="623" y="15128"/>
              <a:ext cx="327" cy="244"/>
            </a:xfrm>
            <a:prstGeom prst="rect">
              <a:avLst/>
            </a:prstGeom>
            <a:noFill/>
            <a:ln>
              <a:noFill/>
            </a:ln>
          </p:spPr>
        </p:pic>
        <p:pic>
          <p:nvPicPr>
            <p:cNvPr id="451" name="Google Shape;451;p40"/>
            <p:cNvPicPr preferRelativeResize="0"/>
            <p:nvPr/>
          </p:nvPicPr>
          <p:blipFill rotWithShape="1">
            <a:blip r:embed="rId5">
              <a:alphaModFix/>
            </a:blip>
            <a:srcRect/>
            <a:stretch/>
          </p:blipFill>
          <p:spPr>
            <a:xfrm>
              <a:off x="631" y="14789"/>
              <a:ext cx="327" cy="243"/>
            </a:xfrm>
            <a:prstGeom prst="rect">
              <a:avLst/>
            </a:prstGeom>
            <a:noFill/>
            <a:ln>
              <a:noFill/>
            </a:ln>
          </p:spPr>
        </p:pic>
        <p:sp>
          <p:nvSpPr>
            <p:cNvPr id="452" name="Google Shape;452;p40"/>
            <p:cNvSpPr txBox="1"/>
            <p:nvPr/>
          </p:nvSpPr>
          <p:spPr>
            <a:xfrm>
              <a:off x="1031" y="14826"/>
              <a:ext cx="5164" cy="26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EEB137"/>
                  </a:solidFill>
                  <a:latin typeface="Trebuchet MS"/>
                  <a:ea typeface="Trebuchet MS"/>
                  <a:cs typeface="Trebuchet MS"/>
                  <a:sym typeface="Trebuchet MS"/>
                </a:rPr>
                <a:t>https://www.facebook.com/AcctResearchCtr/</a:t>
              </a:r>
              <a:endParaRPr sz="1600">
                <a:solidFill>
                  <a:schemeClr val="dk1"/>
                </a:solidFill>
                <a:latin typeface="Calibri"/>
                <a:ea typeface="Calibri"/>
                <a:cs typeface="Calibri"/>
                <a:sym typeface="Calibri"/>
              </a:endParaRPr>
            </a:p>
          </p:txBody>
        </p:sp>
        <p:sp>
          <p:nvSpPr>
            <p:cNvPr id="453" name="Google Shape;453;p40"/>
            <p:cNvSpPr txBox="1"/>
            <p:nvPr/>
          </p:nvSpPr>
          <p:spPr>
            <a:xfrm>
              <a:off x="1036" y="15159"/>
              <a:ext cx="1742" cy="26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EEB137"/>
                  </a:solidFill>
                  <a:latin typeface="Trebuchet MS"/>
                  <a:ea typeface="Trebuchet MS"/>
                  <a:cs typeface="Trebuchet MS"/>
                  <a:sym typeface="Trebuchet MS"/>
                </a:rPr>
                <a:t>@AcctResearchCtr</a:t>
              </a:r>
              <a:endParaRPr sz="1100">
                <a:solidFill>
                  <a:schemeClr val="dk1"/>
                </a:solidFill>
                <a:latin typeface="Calibri"/>
                <a:ea typeface="Calibri"/>
                <a:cs typeface="Calibri"/>
                <a:sym typeface="Calibri"/>
              </a:endParaRPr>
            </a:p>
          </p:txBody>
        </p:sp>
      </p:grpSp>
      <p:sp>
        <p:nvSpPr>
          <p:cNvPr id="454" name="Google Shape;454;p40"/>
          <p:cNvSpPr txBox="1"/>
          <p:nvPr/>
        </p:nvSpPr>
        <p:spPr>
          <a:xfrm>
            <a:off x="630201" y="5290354"/>
            <a:ext cx="5143749" cy="32166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EEB137"/>
                </a:solidFill>
                <a:latin typeface="Trebuchet MS"/>
                <a:ea typeface="Trebuchet MS"/>
                <a:cs typeface="Trebuchet MS"/>
                <a:sym typeface="Trebuchet MS"/>
              </a:rPr>
              <a:t>www.AccountabilityResearch.org</a:t>
            </a:r>
            <a:endParaRPr sz="1600">
              <a:solidFill>
                <a:schemeClr val="dk1"/>
              </a:solidFill>
              <a:latin typeface="Calibri"/>
              <a:ea typeface="Calibri"/>
              <a:cs typeface="Calibri"/>
              <a:sym typeface="Calibri"/>
            </a:endParaRPr>
          </a:p>
        </p:txBody>
      </p:sp>
      <p:sp>
        <p:nvSpPr>
          <p:cNvPr id="455" name="Google Shape;455;p40"/>
          <p:cNvSpPr txBox="1"/>
          <p:nvPr/>
        </p:nvSpPr>
        <p:spPr>
          <a:xfrm>
            <a:off x="8290310" y="5224377"/>
            <a:ext cx="5143749" cy="32166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b="1">
                <a:solidFill>
                  <a:srgbClr val="EEB137"/>
                </a:solidFill>
                <a:latin typeface="Trebuchet MS"/>
                <a:ea typeface="Trebuchet MS"/>
                <a:cs typeface="Trebuchet MS"/>
                <a:sym typeface="Trebuchet MS"/>
              </a:rPr>
              <a:t>American University</a:t>
            </a:r>
            <a:endParaRPr/>
          </a:p>
          <a:p>
            <a:pPr marL="0" marR="0" lvl="0" indent="0" algn="l" rtl="0">
              <a:spcBef>
                <a:spcPts val="35"/>
              </a:spcBef>
              <a:spcAft>
                <a:spcPts val="0"/>
              </a:spcAft>
              <a:buNone/>
            </a:pPr>
            <a:r>
              <a:rPr lang="en-US" sz="1600" b="1">
                <a:solidFill>
                  <a:srgbClr val="EEB137"/>
                </a:solidFill>
                <a:latin typeface="Trebuchet MS"/>
                <a:ea typeface="Trebuchet MS"/>
                <a:cs typeface="Trebuchet MS"/>
                <a:sym typeface="Trebuchet MS"/>
              </a:rPr>
              <a:t>School of International Service</a:t>
            </a:r>
            <a:endParaRPr/>
          </a:p>
          <a:p>
            <a:pPr marL="0" marR="0" lvl="0" indent="0" algn="l" rtl="0">
              <a:spcBef>
                <a:spcPts val="35"/>
              </a:spcBef>
              <a:spcAft>
                <a:spcPts val="0"/>
              </a:spcAft>
              <a:buNone/>
            </a:pPr>
            <a:r>
              <a:rPr lang="en-US" sz="1600" b="1">
                <a:solidFill>
                  <a:srgbClr val="EEB137"/>
                </a:solidFill>
                <a:latin typeface="Trebuchet MS"/>
                <a:ea typeface="Trebuchet MS"/>
                <a:cs typeface="Trebuchet MS"/>
                <a:sym typeface="Trebuchet MS"/>
              </a:rPr>
              <a:t>4400 Massachusetts Ave. NW</a:t>
            </a:r>
            <a:endParaRPr/>
          </a:p>
          <a:p>
            <a:pPr marL="0" marR="0" lvl="0" indent="0" algn="l" rtl="0">
              <a:spcBef>
                <a:spcPts val="35"/>
              </a:spcBef>
              <a:spcAft>
                <a:spcPts val="0"/>
              </a:spcAft>
              <a:buNone/>
            </a:pPr>
            <a:r>
              <a:rPr lang="en-US" sz="1600" b="1">
                <a:solidFill>
                  <a:srgbClr val="EEB137"/>
                </a:solidFill>
                <a:latin typeface="Trebuchet MS"/>
                <a:ea typeface="Trebuchet MS"/>
                <a:cs typeface="Trebuchet MS"/>
                <a:sym typeface="Trebuchet MS"/>
              </a:rPr>
              <a:t>Washington, DC 20016</a:t>
            </a:r>
            <a:endParaRPr/>
          </a:p>
          <a:p>
            <a:pPr marL="0" marR="0" lvl="0" indent="0" algn="l" rtl="0">
              <a:spcBef>
                <a:spcPts val="35"/>
              </a:spcBef>
              <a:spcAft>
                <a:spcPts val="0"/>
              </a:spcAft>
              <a:buNone/>
            </a:pPr>
            <a:r>
              <a:rPr lang="en-US" sz="1600" b="1">
                <a:solidFill>
                  <a:srgbClr val="EEB137"/>
                </a:solidFill>
                <a:latin typeface="Trebuchet MS"/>
                <a:ea typeface="Trebuchet MS"/>
                <a:cs typeface="Trebuchet MS"/>
                <a:sym typeface="Trebuchet MS"/>
              </a:rPr>
              <a:t>Email: arc@american.edu </a:t>
            </a:r>
            <a:endParaRPr sz="16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a:blip r:embed="rId3">
            <a:alphaModFix/>
          </a:blip>
          <a:stretch>
            <a:fillRect/>
          </a:stretch>
        </p:blipFill>
        <p:spPr>
          <a:xfrm>
            <a:off x="5369050" y="5144650"/>
            <a:ext cx="6822951" cy="1713350"/>
          </a:xfrm>
          <a:prstGeom prst="rect">
            <a:avLst/>
          </a:prstGeom>
          <a:noFill/>
          <a:ln>
            <a:noFill/>
          </a:ln>
        </p:spPr>
      </p:pic>
      <p:pic>
        <p:nvPicPr>
          <p:cNvPr id="126" name="Google Shape;126;p5"/>
          <p:cNvPicPr preferRelativeResize="0"/>
          <p:nvPr/>
        </p:nvPicPr>
        <p:blipFill>
          <a:blip r:embed="rId4">
            <a:alphaModFix/>
          </a:blip>
          <a:stretch>
            <a:fillRect/>
          </a:stretch>
        </p:blipFill>
        <p:spPr>
          <a:xfrm>
            <a:off x="152400" y="152400"/>
            <a:ext cx="11855218" cy="6705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977774" y="609008"/>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600"/>
              <a:buFont typeface="Open Sans"/>
              <a:buNone/>
            </a:pPr>
            <a:r>
              <a:rPr lang="en-US" sz="2600">
                <a:solidFill>
                  <a:srgbClr val="036C9E"/>
                </a:solidFill>
                <a:latin typeface="Open Sans"/>
                <a:ea typeface="Open Sans"/>
                <a:cs typeface="Open Sans"/>
                <a:sym typeface="Open Sans"/>
              </a:rPr>
              <a:t>En el punto de mira: Traslapo entre "paz" y "seguridad" - Financiación del desminado en Colombia por el gobierno de EE.UU.</a:t>
            </a:r>
            <a:endParaRPr/>
          </a:p>
        </p:txBody>
      </p:sp>
      <p:pic>
        <p:nvPicPr>
          <p:cNvPr id="133" name="Google Shape;133;p6"/>
          <p:cNvPicPr preferRelativeResize="0"/>
          <p:nvPr/>
        </p:nvPicPr>
        <p:blipFill rotWithShape="1">
          <a:blip r:embed="rId3">
            <a:alphaModFix/>
          </a:blip>
          <a:srcRect/>
          <a:stretch/>
        </p:blipFill>
        <p:spPr>
          <a:xfrm>
            <a:off x="262602" y="740107"/>
            <a:ext cx="575598" cy="575598"/>
          </a:xfrm>
          <a:prstGeom prst="rect">
            <a:avLst/>
          </a:prstGeom>
          <a:noFill/>
          <a:ln>
            <a:noFill/>
          </a:ln>
        </p:spPr>
      </p:pic>
      <p:sp>
        <p:nvSpPr>
          <p:cNvPr id="134" name="Google Shape;134;p6"/>
          <p:cNvSpPr txBox="1"/>
          <p:nvPr/>
        </p:nvSpPr>
        <p:spPr>
          <a:xfrm>
            <a:off x="95358" y="5510328"/>
            <a:ext cx="1166679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Calibri"/>
                <a:ea typeface="Calibri"/>
                <a:cs typeface="Calibri"/>
                <a:sym typeface="Calibri"/>
              </a:rPr>
              <a:t>La denominación oficial de la categoría estadounidense "Paz y Seguridad" combina prioridades muy diferentes, lo que complica la identificación de la contribución estadounidense a la aplicación de los Acuerdos de Paz. Sin embargo, la contribución del Departamento de Estado estadounidense al desminado es un ejemplo de dónde se solapan las prioridades de paz, seguridad y humanitarias</a:t>
            </a:r>
            <a:r>
              <a:rPr lang="en-US" sz="1200">
                <a:solidFill>
                  <a:srgbClr val="000000"/>
                </a:solidFill>
                <a:latin typeface="Calibri"/>
                <a:ea typeface="Calibri"/>
                <a:cs typeface="Calibri"/>
                <a:sym typeface="Calibri"/>
              </a:rPr>
              <a:t>.</a:t>
            </a:r>
            <a:endParaRPr/>
          </a:p>
        </p:txBody>
      </p:sp>
      <p:sp>
        <p:nvSpPr>
          <p:cNvPr id="135" name="Google Shape;135;p6"/>
          <p:cNvSpPr txBox="1"/>
          <p:nvPr/>
        </p:nvSpPr>
        <p:spPr>
          <a:xfrm>
            <a:off x="0" y="6233506"/>
            <a:ext cx="12192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a:solidFill>
                  <a:schemeClr val="dk1"/>
                </a:solidFill>
                <a:latin typeface="Open Sans"/>
                <a:ea typeface="Open Sans"/>
                <a:cs typeface="Open Sans"/>
                <a:sym typeface="Open Sans"/>
              </a:rPr>
              <a:t>Fuente</a:t>
            </a:r>
            <a:r>
              <a:rPr lang="en-US" sz="800">
                <a:solidFill>
                  <a:schemeClr val="dk1"/>
                </a:solidFill>
                <a:latin typeface="Open Sans"/>
                <a:ea typeface="Open Sans"/>
                <a:cs typeface="Open Sans"/>
                <a:sym typeface="Open Sans"/>
              </a:rPr>
              <a:t>: </a:t>
            </a:r>
            <a:r>
              <a:rPr lang="en-US" sz="800" b="0" i="0">
                <a:solidFill>
                  <a:schemeClr val="dk1"/>
                </a:solidFill>
                <a:latin typeface="Open Sans"/>
                <a:ea typeface="Open Sans"/>
                <a:cs typeface="Open Sans"/>
                <a:sym typeface="Open Sans"/>
              </a:rPr>
              <a:t>ForeignAssistance.gov ("Desembolsos" - Colombia; consultado el 31 de mayo de 2023</a:t>
            </a:r>
            <a:r>
              <a:rPr lang="en-US" sz="800">
                <a:solidFill>
                  <a:schemeClr val="dk1"/>
                </a:solidFill>
                <a:latin typeface="Open Sans"/>
                <a:ea typeface="Open Sans"/>
                <a:cs typeface="Open Sans"/>
                <a:sym typeface="Open Sans"/>
              </a:rPr>
              <a:t>). </a:t>
            </a:r>
            <a:r>
              <a:rPr lang="en-US" sz="800" u="sng">
                <a:solidFill>
                  <a:srgbClr val="2499C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https://www.foreignassistance.gov/data?country=Colombia&amp;fiscal_year=2020&amp;transaction_type_name=obligations#tab-query</a:t>
            </a:r>
            <a:r>
              <a:rPr lang="en-US" sz="800" u="sng">
                <a:solidFill>
                  <a:srgbClr val="2499C2"/>
                </a:solidFill>
                <a:latin typeface="Open Sans"/>
                <a:ea typeface="Open Sans"/>
                <a:cs typeface="Open Sans"/>
                <a:sym typeface="Open Sans"/>
              </a:rPr>
              <a:t>.</a:t>
            </a:r>
            <a:r>
              <a:rPr lang="en-US" sz="800">
                <a:solidFill>
                  <a:schemeClr val="dk1"/>
                </a:solidFill>
                <a:latin typeface="Open Sans"/>
                <a:ea typeface="Open Sans"/>
                <a:cs typeface="Open Sans"/>
                <a:sym typeface="Open Sans"/>
              </a:rPr>
              <a:t> </a:t>
            </a:r>
            <a:endParaRPr/>
          </a:p>
          <a:p>
            <a:pPr marL="0" marR="0" lvl="0" indent="0" algn="l" rtl="0">
              <a:spcBef>
                <a:spcPts val="0"/>
              </a:spcBef>
              <a:spcAft>
                <a:spcPts val="0"/>
              </a:spcAft>
              <a:buNone/>
            </a:pPr>
            <a:r>
              <a:rPr lang="en-US" sz="800" b="1">
                <a:solidFill>
                  <a:schemeClr val="dk1"/>
                </a:solidFill>
                <a:latin typeface="Open Sans"/>
                <a:ea typeface="Open Sans"/>
                <a:cs typeface="Open Sans"/>
                <a:sym typeface="Open Sans"/>
              </a:rPr>
              <a:t>*Nota</a:t>
            </a:r>
            <a:r>
              <a:rPr lang="en-US" sz="800">
                <a:solidFill>
                  <a:schemeClr val="dk1"/>
                </a:solidFill>
                <a:latin typeface="Open Sans"/>
                <a:ea typeface="Open Sans"/>
                <a:cs typeface="Open Sans"/>
                <a:sym typeface="Open Sans"/>
              </a:rPr>
              <a:t>: El Año Fiscal 2021 es el año más reciente en el que ForeignAssistance.gov proporciona información completa sobre las agencias no militares en Colombia.</a:t>
            </a:r>
            <a:endParaRPr/>
          </a:p>
          <a:p>
            <a:pPr marL="0" marR="0" lvl="0" indent="0" algn="l" rtl="0">
              <a:spcBef>
                <a:spcPts val="0"/>
              </a:spcBef>
              <a:spcAft>
                <a:spcPts val="0"/>
              </a:spcAft>
              <a:buNone/>
            </a:pPr>
            <a:r>
              <a:rPr lang="en-US" sz="800" b="1">
                <a:solidFill>
                  <a:schemeClr val="dk1"/>
                </a:solidFill>
                <a:latin typeface="Open Sans"/>
                <a:ea typeface="Open Sans"/>
                <a:cs typeface="Open Sans"/>
                <a:sym typeface="Open Sans"/>
              </a:rPr>
              <a:t>†Término: </a:t>
            </a:r>
            <a:r>
              <a:rPr lang="en-US" sz="800">
                <a:solidFill>
                  <a:schemeClr val="dk1"/>
                </a:solidFill>
                <a:latin typeface="Open Sans"/>
                <a:ea typeface="Open Sans"/>
                <a:cs typeface="Open Sans"/>
                <a:sym typeface="Open Sans"/>
              </a:rPr>
              <a:t>El organismo gestor es "el organismo que realmente compromete y desembolsa la ayuda exterior estadounidense, ya sea directamente o a través de una entidad asociada de ejecución. El organismo de ejecución de una actividad de ayuda exterior puede diferir o no del organismo al que se ha asignado (financiación) la ayuda."</a:t>
            </a:r>
            <a:endParaRPr sz="800" b="1">
              <a:solidFill>
                <a:schemeClr val="dk1"/>
              </a:solidFill>
              <a:latin typeface="Open Sans"/>
              <a:ea typeface="Open Sans"/>
              <a:cs typeface="Open Sans"/>
              <a:sym typeface="Open Sans"/>
            </a:endParaRPr>
          </a:p>
        </p:txBody>
      </p:sp>
      <p:pic>
        <p:nvPicPr>
          <p:cNvPr id="136" name="Google Shape;136;p6"/>
          <p:cNvPicPr preferRelativeResize="0"/>
          <p:nvPr/>
        </p:nvPicPr>
        <p:blipFill>
          <a:blip r:embed="rId5">
            <a:alphaModFix/>
          </a:blip>
          <a:stretch>
            <a:fillRect/>
          </a:stretch>
        </p:blipFill>
        <p:spPr>
          <a:xfrm>
            <a:off x="152400" y="1599199"/>
            <a:ext cx="11777000" cy="4079702"/>
          </a:xfrm>
          <a:prstGeom prst="rect">
            <a:avLst/>
          </a:prstGeom>
          <a:noFill/>
          <a:ln>
            <a:noFill/>
          </a:ln>
        </p:spPr>
      </p:pic>
      <p:pic>
        <p:nvPicPr>
          <p:cNvPr id="137" name="Google Shape;137;p6"/>
          <p:cNvPicPr preferRelativeResize="0"/>
          <p:nvPr/>
        </p:nvPicPr>
        <p:blipFill>
          <a:blip r:embed="rId6">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977774" y="609008"/>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600"/>
              <a:buFont typeface="Open Sans"/>
              <a:buNone/>
            </a:pPr>
            <a:r>
              <a:rPr lang="en-US" sz="2500">
                <a:solidFill>
                  <a:srgbClr val="036C9E"/>
                </a:solidFill>
                <a:latin typeface="Open Sans"/>
                <a:ea typeface="Open Sans"/>
                <a:cs typeface="Open Sans"/>
                <a:sym typeface="Open Sans"/>
              </a:rPr>
              <a:t>Antecedentes: Estrategia de Desarrollo de USAID Colombia (2020-2025)</a:t>
            </a:r>
            <a:endParaRPr sz="4300"/>
          </a:p>
        </p:txBody>
      </p:sp>
      <p:sp>
        <p:nvSpPr>
          <p:cNvPr id="144" name="Google Shape;144;p7"/>
          <p:cNvSpPr txBox="1"/>
          <p:nvPr/>
        </p:nvSpPr>
        <p:spPr>
          <a:xfrm>
            <a:off x="525205" y="1627788"/>
            <a:ext cx="11404193" cy="4785712"/>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2000"/>
              <a:buFont typeface="Arial"/>
              <a:buChar char="•"/>
            </a:pPr>
            <a:r>
              <a:rPr lang="en-US" sz="2000">
                <a:solidFill>
                  <a:srgbClr val="36494D"/>
                </a:solidFill>
                <a:latin typeface="Open Sans"/>
                <a:ea typeface="Open Sans"/>
                <a:cs typeface="Open Sans"/>
                <a:sym typeface="Open Sans"/>
              </a:rPr>
              <a:t>En julio de 2020, USAID Colombia </a:t>
            </a:r>
            <a:r>
              <a:rPr lang="en-US" sz="2000" b="1"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publicó una estrategia detallada de 5 años</a:t>
            </a:r>
            <a:r>
              <a:rPr lang="en-US" sz="2000" b="1">
                <a:solidFill>
                  <a:schemeClr val="accent1"/>
                </a:solidFill>
                <a:latin typeface="Open Sans"/>
                <a:ea typeface="Open Sans"/>
                <a:cs typeface="Open Sans"/>
                <a:sym typeface="Open Sans"/>
              </a:rPr>
              <a:t> </a:t>
            </a:r>
            <a:r>
              <a:rPr lang="en-US" sz="2000">
                <a:solidFill>
                  <a:srgbClr val="36494D"/>
                </a:solidFill>
                <a:latin typeface="Open Sans"/>
                <a:ea typeface="Open Sans"/>
                <a:cs typeface="Open Sans"/>
                <a:sym typeface="Open Sans"/>
              </a:rPr>
              <a:t>que responde a las necesidades del Acuerdo de Paz de 2016, junto con otras nuevas oportunidades y desafíos</a:t>
            </a:r>
            <a:endParaRPr sz="1300"/>
          </a:p>
          <a:p>
            <a:pPr marL="285750" marR="0" lvl="0" indent="-279400" algn="l" rtl="0">
              <a:spcBef>
                <a:spcPts val="0"/>
              </a:spcBef>
              <a:spcAft>
                <a:spcPts val="0"/>
              </a:spcAft>
              <a:buClr>
                <a:srgbClr val="36494D"/>
              </a:buClr>
              <a:buSzPts val="2000"/>
              <a:buFont typeface="Arial"/>
              <a:buChar char="•"/>
            </a:pPr>
            <a:r>
              <a:rPr lang="en-US" sz="2000">
                <a:solidFill>
                  <a:srgbClr val="36494D"/>
                </a:solidFill>
                <a:latin typeface="Open Sans"/>
                <a:ea typeface="Open Sans"/>
                <a:cs typeface="Open Sans"/>
                <a:sym typeface="Open Sans"/>
              </a:rPr>
              <a:t>La estrategia se puede buscar fácilmente en el sitio web de USAID Colombia y aparece en varias páginas.</a:t>
            </a:r>
            <a:endParaRPr sz="1900"/>
          </a:p>
          <a:p>
            <a:pPr marL="285750" marR="0" lvl="0" indent="-279400" algn="l" rtl="0">
              <a:spcBef>
                <a:spcPts val="0"/>
              </a:spcBef>
              <a:spcAft>
                <a:spcPts val="0"/>
              </a:spcAft>
              <a:buClr>
                <a:srgbClr val="36494D"/>
              </a:buClr>
              <a:buSzPts val="2000"/>
              <a:buFont typeface="Arial"/>
              <a:buChar char="•"/>
            </a:pPr>
            <a:r>
              <a:rPr lang="en-US" sz="2000">
                <a:solidFill>
                  <a:srgbClr val="36494D"/>
                </a:solidFill>
                <a:latin typeface="Open Sans"/>
                <a:ea typeface="Open Sans"/>
                <a:cs typeface="Open Sans"/>
                <a:sym typeface="Open Sans"/>
              </a:rPr>
              <a:t>La estrategia detalla 3 objetivos de desarrollo y 1 objetivo especial, con el fin de fomentar "Una Colombia más estable, pacífica y próspera a través de la gobernanza inclusiva y el crecimiento equitativo” </a:t>
            </a:r>
            <a:endParaRPr sz="1300"/>
          </a:p>
          <a:p>
            <a:pPr marL="742950" marR="0" lvl="1" indent="-279400" algn="l" rtl="0">
              <a:spcBef>
                <a:spcPts val="0"/>
              </a:spcBef>
              <a:spcAft>
                <a:spcPts val="0"/>
              </a:spcAft>
              <a:buClr>
                <a:srgbClr val="36494D"/>
              </a:buClr>
              <a:buSzPts val="2000"/>
              <a:buFont typeface="Arial"/>
              <a:buChar char="•"/>
            </a:pPr>
            <a:r>
              <a:rPr lang="en-US" sz="2000" b="0" i="0" u="none" strike="noStrike" cap="none">
                <a:solidFill>
                  <a:srgbClr val="36494D"/>
                </a:solidFill>
                <a:latin typeface="Open Sans"/>
                <a:ea typeface="Open Sans"/>
                <a:cs typeface="Open Sans"/>
                <a:sym typeface="Open Sans"/>
              </a:rPr>
              <a:t>Objetivo de Desarrollo 1: Una sociedad más cohesionada e inclusiva resistente al conflicto</a:t>
            </a:r>
            <a:endParaRPr sz="1300"/>
          </a:p>
          <a:p>
            <a:pPr marL="742950" marR="0" lvl="1" indent="-279400" algn="l" rtl="0">
              <a:spcBef>
                <a:spcPts val="0"/>
              </a:spcBef>
              <a:spcAft>
                <a:spcPts val="0"/>
              </a:spcAft>
              <a:buClr>
                <a:srgbClr val="36494D"/>
              </a:buClr>
              <a:buSzPts val="2000"/>
              <a:buFont typeface="Arial"/>
              <a:buChar char="•"/>
            </a:pPr>
            <a:r>
              <a:rPr lang="en-US" sz="2000" b="0" i="0" u="none" strike="noStrike" cap="none">
                <a:solidFill>
                  <a:srgbClr val="36494D"/>
                </a:solidFill>
                <a:latin typeface="Open Sans"/>
                <a:ea typeface="Open Sans"/>
                <a:cs typeface="Open Sans"/>
                <a:sym typeface="Open Sans"/>
              </a:rPr>
              <a:t>Objetivo de Desarrollo 2: Fortalecer la gobernabilidad para satisfacer las necesidades de los ciudadanos y aumentar su confianza en el Estado.</a:t>
            </a:r>
            <a:endParaRPr sz="1300"/>
          </a:p>
          <a:p>
            <a:pPr marL="742950" marR="0" lvl="1" indent="-279400" algn="l" rtl="0">
              <a:spcBef>
                <a:spcPts val="0"/>
              </a:spcBef>
              <a:spcAft>
                <a:spcPts val="0"/>
              </a:spcAft>
              <a:buClr>
                <a:srgbClr val="36494D"/>
              </a:buClr>
              <a:buSzPts val="2000"/>
              <a:buFont typeface="Arial"/>
              <a:buChar char="•"/>
            </a:pPr>
            <a:r>
              <a:rPr lang="en-US" sz="2000" b="0" i="0" u="none" strike="noStrike" cap="none">
                <a:solidFill>
                  <a:srgbClr val="36494D"/>
                </a:solidFill>
                <a:latin typeface="Open Sans"/>
                <a:ea typeface="Open Sans"/>
                <a:cs typeface="Open Sans"/>
                <a:sym typeface="Open Sans"/>
              </a:rPr>
              <a:t>Objetivo de Desarrollo 3: Promover un crecimiento económico equitativo y ambientalmente sostenible</a:t>
            </a:r>
            <a:endParaRPr sz="1300"/>
          </a:p>
          <a:p>
            <a:pPr marL="742950" marR="0" lvl="1" indent="-279400" algn="l" rtl="0">
              <a:spcBef>
                <a:spcPts val="0"/>
              </a:spcBef>
              <a:spcAft>
                <a:spcPts val="0"/>
              </a:spcAft>
              <a:buClr>
                <a:srgbClr val="36494D"/>
              </a:buClr>
              <a:buSzPts val="2000"/>
              <a:buFont typeface="Arial"/>
              <a:buChar char="•"/>
            </a:pPr>
            <a:r>
              <a:rPr lang="en-US" sz="2000" b="0" i="0" u="none" strike="noStrike" cap="none">
                <a:solidFill>
                  <a:srgbClr val="36494D"/>
                </a:solidFill>
                <a:latin typeface="Open Sans"/>
                <a:ea typeface="Open Sans"/>
                <a:cs typeface="Open Sans"/>
                <a:sym typeface="Open Sans"/>
              </a:rPr>
              <a:t>Objetivo especial: Estabilidad en las zonas afectadas por la migración desde Venezuela</a:t>
            </a:r>
            <a:endParaRPr sz="1300"/>
          </a:p>
        </p:txBody>
      </p:sp>
      <p:pic>
        <p:nvPicPr>
          <p:cNvPr id="145" name="Google Shape;145;p7"/>
          <p:cNvPicPr preferRelativeResize="0"/>
          <p:nvPr/>
        </p:nvPicPr>
        <p:blipFill rotWithShape="1">
          <a:blip r:embed="rId4">
            <a:alphaModFix/>
          </a:blip>
          <a:srcRect/>
          <a:stretch/>
        </p:blipFill>
        <p:spPr>
          <a:xfrm>
            <a:off x="262602" y="740107"/>
            <a:ext cx="575598" cy="575598"/>
          </a:xfrm>
          <a:prstGeom prst="rect">
            <a:avLst/>
          </a:prstGeom>
          <a:noFill/>
          <a:ln>
            <a:noFill/>
          </a:ln>
        </p:spPr>
      </p:pic>
      <p:pic>
        <p:nvPicPr>
          <p:cNvPr id="146" name="Google Shape;146;p7"/>
          <p:cNvPicPr preferRelativeResize="0"/>
          <p:nvPr/>
        </p:nvPicPr>
        <p:blipFill>
          <a:blip r:embed="rId5">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977774" y="477909"/>
            <a:ext cx="10951624" cy="837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36C9E"/>
              </a:buClr>
              <a:buSzPts val="2800"/>
              <a:buFont typeface="Open Sans"/>
              <a:buNone/>
            </a:pPr>
            <a:r>
              <a:rPr lang="en-US" sz="2800">
                <a:solidFill>
                  <a:srgbClr val="036C9E"/>
                </a:solidFill>
                <a:latin typeface="Open Sans"/>
                <a:ea typeface="Open Sans"/>
                <a:cs typeface="Open Sans"/>
                <a:sym typeface="Open Sans"/>
              </a:rPr>
              <a:t>Conclusiones: La financiación de USAID relacionada con la paz aumentó progresivamente tras el Acuerdo de Paz</a:t>
            </a:r>
            <a:endParaRPr/>
          </a:p>
        </p:txBody>
      </p:sp>
      <p:sp>
        <p:nvSpPr>
          <p:cNvPr id="153" name="Google Shape;153;p8"/>
          <p:cNvSpPr txBox="1"/>
          <p:nvPr/>
        </p:nvSpPr>
        <p:spPr>
          <a:xfrm>
            <a:off x="550401" y="1568924"/>
            <a:ext cx="11467428" cy="516129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Arial"/>
              <a:buChar char="•"/>
            </a:pPr>
            <a:r>
              <a:rPr lang="en-US" sz="2000" b="1" i="0">
                <a:solidFill>
                  <a:schemeClr val="dk1"/>
                </a:solidFill>
                <a:latin typeface="Open Sans"/>
                <a:ea typeface="Open Sans"/>
                <a:cs typeface="Open Sans"/>
                <a:sym typeface="Open Sans"/>
              </a:rPr>
              <a:t>La financiación media anual de USAID para proyectos relacionados con la paz aumentó luego del 2015. </a:t>
            </a:r>
            <a:r>
              <a:rPr lang="en-US" sz="2000" i="0">
                <a:solidFill>
                  <a:schemeClr val="dk1"/>
                </a:solidFill>
                <a:latin typeface="Open Sans"/>
                <a:ea typeface="Open Sans"/>
                <a:cs typeface="Open Sans"/>
                <a:sym typeface="Open Sans"/>
              </a:rPr>
              <a:t>Entre 2013-2015, la financiación anual de proyectos de USAID para actividades relacionadas con la paz alcanzó un promedio de 10</a:t>
            </a:r>
            <a:r>
              <a:rPr lang="en-US" sz="2000">
                <a:solidFill>
                  <a:schemeClr val="dk1"/>
                </a:solidFill>
                <a:latin typeface="Open Sans"/>
                <a:ea typeface="Open Sans"/>
                <a:cs typeface="Open Sans"/>
                <a:sym typeface="Open Sans"/>
              </a:rPr>
              <a:t>0</a:t>
            </a:r>
            <a:r>
              <a:rPr lang="en-US" sz="2000" i="0">
                <a:solidFill>
                  <a:schemeClr val="dk1"/>
                </a:solidFill>
                <a:latin typeface="Open Sans"/>
                <a:ea typeface="Open Sans"/>
                <a:cs typeface="Open Sans"/>
                <a:sym typeface="Open Sans"/>
              </a:rPr>
              <a:t> millones de dólares, entre 2016-2022 esa cifra aumentó a 1</a:t>
            </a:r>
            <a:r>
              <a:rPr lang="en-US" sz="2000">
                <a:solidFill>
                  <a:schemeClr val="dk1"/>
                </a:solidFill>
                <a:latin typeface="Open Sans"/>
                <a:ea typeface="Open Sans"/>
                <a:cs typeface="Open Sans"/>
                <a:sym typeface="Open Sans"/>
              </a:rPr>
              <a:t>35</a:t>
            </a:r>
            <a:r>
              <a:rPr lang="en-US" sz="2000" i="0">
                <a:solidFill>
                  <a:schemeClr val="dk1"/>
                </a:solidFill>
                <a:latin typeface="Open Sans"/>
                <a:ea typeface="Open Sans"/>
                <a:cs typeface="Open Sans"/>
                <a:sym typeface="Open Sans"/>
              </a:rPr>
              <a:t>,</a:t>
            </a:r>
            <a:r>
              <a:rPr lang="en-US" sz="2000">
                <a:solidFill>
                  <a:schemeClr val="dk1"/>
                </a:solidFill>
                <a:latin typeface="Open Sans"/>
                <a:ea typeface="Open Sans"/>
                <a:cs typeface="Open Sans"/>
                <a:sym typeface="Open Sans"/>
              </a:rPr>
              <a:t>8</a:t>
            </a:r>
            <a:r>
              <a:rPr lang="en-US" sz="2000" i="0">
                <a:solidFill>
                  <a:schemeClr val="dk1"/>
                </a:solidFill>
                <a:latin typeface="Open Sans"/>
                <a:ea typeface="Open Sans"/>
                <a:cs typeface="Open Sans"/>
                <a:sym typeface="Open Sans"/>
              </a:rPr>
              <a:t> millones de dólares.</a:t>
            </a:r>
            <a:endParaRPr sz="2000">
              <a:solidFill>
                <a:schemeClr val="dk1"/>
              </a:solidFill>
              <a:latin typeface="Open Sans"/>
              <a:ea typeface="Open Sans"/>
              <a:cs typeface="Open Sans"/>
              <a:sym typeface="Open Sans"/>
            </a:endParaRPr>
          </a:p>
          <a:p>
            <a:pPr marL="457200" marR="0" lvl="0" indent="-457200" algn="l" rtl="0">
              <a:spcBef>
                <a:spcPts val="12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La lucha contra la corrupción y la reforma de la buena gobernanza </a:t>
            </a:r>
            <a:r>
              <a:rPr lang="en-US" sz="2000">
                <a:solidFill>
                  <a:schemeClr val="dk1"/>
                </a:solidFill>
                <a:latin typeface="Open Sans"/>
                <a:ea typeface="Open Sans"/>
                <a:cs typeface="Open Sans"/>
                <a:sym typeface="Open Sans"/>
              </a:rPr>
              <a:t>representan el 4% del presupuesto total de USAID Colombia entre 2012-2022, con un promedio de 1,5 millones de dólares entre 2018-2020 y alcanzando más de 17 millones de dólares en 2022.</a:t>
            </a:r>
            <a:endParaRPr/>
          </a:p>
          <a:p>
            <a:pPr marL="457200" marR="0" lvl="0" indent="-457200" algn="l" rtl="0">
              <a:spcBef>
                <a:spcPts val="1200"/>
              </a:spcBef>
              <a:spcAft>
                <a:spcPts val="0"/>
              </a:spcAft>
              <a:buClr>
                <a:schemeClr val="dk1"/>
              </a:buClr>
              <a:buSzPts val="2000"/>
              <a:buFont typeface="Arial"/>
              <a:buChar char="•"/>
            </a:pPr>
            <a:r>
              <a:rPr lang="en-US" sz="2000" b="1" i="0">
                <a:solidFill>
                  <a:schemeClr val="dk1"/>
                </a:solidFill>
                <a:latin typeface="Open Sans"/>
                <a:ea typeface="Open Sans"/>
                <a:cs typeface="Open Sans"/>
                <a:sym typeface="Open Sans"/>
              </a:rPr>
              <a:t>La ayuda humanitaria creció rápidamente en respuesta a la migración venezolana </a:t>
            </a:r>
            <a:r>
              <a:rPr lang="en-US" sz="2000">
                <a:solidFill>
                  <a:schemeClr val="dk1"/>
                </a:solidFill>
                <a:latin typeface="Open Sans"/>
                <a:ea typeface="Open Sans"/>
                <a:cs typeface="Open Sans"/>
                <a:sym typeface="Open Sans"/>
              </a:rPr>
              <a:t>a</a:t>
            </a:r>
            <a:r>
              <a:rPr lang="en-US" sz="2000" i="0">
                <a:solidFill>
                  <a:schemeClr val="dk1"/>
                </a:solidFill>
                <a:latin typeface="Open Sans"/>
                <a:ea typeface="Open Sans"/>
                <a:cs typeface="Open Sans"/>
                <a:sym typeface="Open Sans"/>
              </a:rPr>
              <a:t>lcanzó el 4</a:t>
            </a:r>
            <a:r>
              <a:rPr lang="en-US" sz="2000">
                <a:solidFill>
                  <a:schemeClr val="dk1"/>
                </a:solidFill>
                <a:latin typeface="Open Sans"/>
                <a:ea typeface="Open Sans"/>
                <a:cs typeface="Open Sans"/>
                <a:sym typeface="Open Sans"/>
              </a:rPr>
              <a:t>5,5</a:t>
            </a:r>
            <a:r>
              <a:rPr lang="en-US" sz="2000" i="0">
                <a:solidFill>
                  <a:schemeClr val="dk1"/>
                </a:solidFill>
                <a:latin typeface="Open Sans"/>
                <a:ea typeface="Open Sans"/>
                <a:cs typeface="Open Sans"/>
                <a:sym typeface="Open Sans"/>
              </a:rPr>
              <a:t>% de la financiación de USAID Colombia entre 2021 &amp; 2022, principalmente a través del Programa Mundial de Alimentos de la ONU.</a:t>
            </a:r>
            <a:endParaRPr/>
          </a:p>
          <a:p>
            <a:pPr marL="457200" marR="0" lvl="0" indent="-457200" algn="l" rtl="0">
              <a:spcBef>
                <a:spcPts val="12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La codificación independiente ofrece una visión de los proyectos con múltiples objetivos. </a:t>
            </a:r>
            <a:r>
              <a:rPr lang="en-US" sz="2000">
                <a:solidFill>
                  <a:schemeClr val="dk1"/>
                </a:solidFill>
                <a:latin typeface="Open Sans"/>
                <a:ea typeface="Open Sans"/>
                <a:cs typeface="Open Sans"/>
                <a:sym typeface="Open Sans"/>
              </a:rPr>
              <a:t>La financiación colombiana relacionada con la paz a menudo se cruza con otros objetivos, como la ayuda humanitaria, los derechos sobre la tierra y la conservación del medio ambiente.</a:t>
            </a:r>
            <a:endParaRPr sz="2000" i="0">
              <a:solidFill>
                <a:schemeClr val="dk1"/>
              </a:solidFill>
              <a:latin typeface="Open Sans"/>
              <a:ea typeface="Open Sans"/>
              <a:cs typeface="Open Sans"/>
              <a:sym typeface="Open Sans"/>
            </a:endParaRPr>
          </a:p>
        </p:txBody>
      </p:sp>
      <p:pic>
        <p:nvPicPr>
          <p:cNvPr id="154" name="Google Shape;154;p8"/>
          <p:cNvPicPr preferRelativeResize="0"/>
          <p:nvPr/>
        </p:nvPicPr>
        <p:blipFill rotWithShape="1">
          <a:blip r:embed="rId3">
            <a:alphaModFix/>
          </a:blip>
          <a:srcRect/>
          <a:stretch/>
        </p:blipFill>
        <p:spPr>
          <a:xfrm>
            <a:off x="262602" y="609008"/>
            <a:ext cx="575598" cy="575598"/>
          </a:xfrm>
          <a:prstGeom prst="rect">
            <a:avLst/>
          </a:prstGeom>
          <a:noFill/>
          <a:ln>
            <a:noFill/>
          </a:ln>
        </p:spPr>
      </p:pic>
      <p:pic>
        <p:nvPicPr>
          <p:cNvPr id="155" name="Google Shape;155;p8"/>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p:cNvPicPr preferRelativeResize="0"/>
          <p:nvPr/>
        </p:nvPicPr>
        <p:blipFill>
          <a:blip r:embed="rId3">
            <a:alphaModFix/>
          </a:blip>
          <a:stretch>
            <a:fillRect/>
          </a:stretch>
        </p:blipFill>
        <p:spPr>
          <a:xfrm>
            <a:off x="5369050" y="5144650"/>
            <a:ext cx="6822951" cy="1713350"/>
          </a:xfrm>
          <a:prstGeom prst="rect">
            <a:avLst/>
          </a:prstGeom>
          <a:noFill/>
          <a:ln>
            <a:noFill/>
          </a:ln>
        </p:spPr>
      </p:pic>
      <p:pic>
        <p:nvPicPr>
          <p:cNvPr id="162" name="Google Shape;162;p9"/>
          <p:cNvPicPr preferRelativeResize="0"/>
          <p:nvPr/>
        </p:nvPicPr>
        <p:blipFill>
          <a:blip r:embed="rId4">
            <a:alphaModFix/>
          </a:blip>
          <a:stretch>
            <a:fillRect/>
          </a:stretch>
        </p:blipFill>
        <p:spPr>
          <a:xfrm>
            <a:off x="0" y="0"/>
            <a:ext cx="12124656"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10020</Words>
  <Application>Microsoft Macintosh PowerPoint</Application>
  <PresentationFormat>Widescreen</PresentationFormat>
  <Paragraphs>1253</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Calibri</vt:lpstr>
      <vt:lpstr>Trebuchet MS</vt:lpstr>
      <vt:lpstr>Noto Sans Symbols</vt:lpstr>
      <vt:lpstr>Wingdings</vt:lpstr>
      <vt:lpstr>Courier New</vt:lpstr>
      <vt:lpstr>Open Sans</vt:lpstr>
      <vt:lpstr>Symbol</vt:lpstr>
      <vt:lpstr>Arial</vt:lpstr>
      <vt:lpstr>Myriad Pro SemiCond</vt:lpstr>
      <vt:lpstr>Office Theme</vt:lpstr>
      <vt:lpstr>ANÁLISIS DE GOBIERNO ABIERTO SOBRE EL FINANCIAMIENTO DE EEUU A COLOMBIA</vt:lpstr>
      <vt:lpstr>Gobierno abierto y financiación de USAID en Colombia</vt:lpstr>
      <vt:lpstr>Contexto: Los datos de ayuda exterior de EE.UU. disponibles públicamente están incompletos para FY2020-23</vt:lpstr>
      <vt:lpstr>PowerPoint Presentation</vt:lpstr>
      <vt:lpstr>PowerPoint Presentation</vt:lpstr>
      <vt:lpstr>En el punto de mira: Traslapo entre "paz" y "seguridad" - Financiación del desminado en Colombia por el gobierno de EE.UU.</vt:lpstr>
      <vt:lpstr>Antecedentes: Estrategia de Desarrollo de USAID Colombia (2020-2025)</vt:lpstr>
      <vt:lpstr>Conclusiones: La financiación de USAID relacionada con la paz aumentó progresivamente tras el Acuerdo de Paz</vt:lpstr>
      <vt:lpstr>PowerPoint Presentation</vt:lpstr>
      <vt:lpstr>PowerPoint Presentation</vt:lpstr>
      <vt:lpstr>Conclusiones: Aumentan los fondos de USAID, pero se retrasa la localización y la transparencia</vt:lpstr>
      <vt:lpstr>Objetivos de financiación de la localización de USAID</vt:lpstr>
      <vt:lpstr>Localización USAID: Evolución histórica de la financiación</vt:lpstr>
      <vt:lpstr>Objetivos de financiación de la localización de USAID: Alcanzar el 25%.</vt:lpstr>
      <vt:lpstr>Conclusiones: Tendencias de localización en Colombia (FY2012-22)*</vt:lpstr>
      <vt:lpstr>PowerPoint Presentation</vt:lpstr>
      <vt:lpstr>PowerPoint Presentation</vt:lpstr>
      <vt:lpstr>PowerPoint Presentation</vt:lpstr>
      <vt:lpstr>Los 20 principales receptores de fondos de USAID en Colombia 2020* Los 20 principales receptores acaparan el 91% de la financiación total de USAID Colombia en 2020</vt:lpstr>
      <vt:lpstr>Colombia Receptores de financiación directa de USAID 2020*</vt:lpstr>
      <vt:lpstr>Los 20 principales receptores de fondos de USAID en Colombia 2021 * Los 20 principales receptores acaparan el 92% de la financiación total de USAID Colombia en 2021</vt:lpstr>
      <vt:lpstr>Beneficiarios colombianos de la financiación directa de USAID 2021*</vt:lpstr>
      <vt:lpstr>Los 20 principales receptores de fondos de USAID en Colombia 2022* Los 20 principales receptores concentran el 91% de la financiación total de USAID Colombia en 2022</vt:lpstr>
      <vt:lpstr>Beneficiarios colombianos de la financiación directa de USAID 2022*</vt:lpstr>
      <vt:lpstr>Resultados: Análisis del gobierno abierto</vt:lpstr>
      <vt:lpstr>Financiación de la ayuda exterior estadounidense: Fuentes de datos</vt:lpstr>
      <vt:lpstr>Financiación de la ayuda exterior estadounidense: Socios ejecutores</vt:lpstr>
      <vt:lpstr>Revisión del gobierno abierto del sitio web de USAID Colombia</vt:lpstr>
      <vt:lpstr>Indicadores de gobierno abierto: Proyectos actuales de USAID Colombia</vt:lpstr>
      <vt:lpstr>Indicadores de gobierno abierto: Los 20 mayores proyectos de USAID en Colombia†</vt:lpstr>
      <vt:lpstr>PowerPoint Presentation</vt:lpstr>
      <vt:lpstr>Análisis de proyectos de gobierno abierto: Nuestra Tierra Próspera</vt:lpstr>
      <vt:lpstr>Análisis de proyectos de gobierno abierto: Juntos por la Transparencia</vt:lpstr>
      <vt:lpstr>Análisis de proyectos de gobierno abierto: Juntanza Étnica (IPACE)</vt:lpstr>
      <vt:lpstr>Análisis del gobierno abierto: Próximos pasos</vt:lpstr>
      <vt:lpstr>Methods Annex I: Colombia funding recipient data analysis</vt:lpstr>
      <vt:lpstr>Methods Annex II: Sectoral coding</vt:lpstr>
      <vt:lpstr>Methods Annex III: Objectives coding</vt:lpstr>
      <vt:lpstr>Methods Annex III: Objectives coding (cont.)</vt:lpstr>
      <vt:lpstr>Methods Annex III: Objectives coding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GOBIERNO ABIERTO SOBRE EL FINANCIAMIENTO DE EEUU A COLOMBIA</dc:title>
  <dc:creator>John-Paul Roederer</dc:creator>
  <cp:lastModifiedBy>Jeffrey Hallock</cp:lastModifiedBy>
  <cp:revision>2</cp:revision>
  <dcterms:created xsi:type="dcterms:W3CDTF">2020-11-08T22:12:38Z</dcterms:created>
  <dcterms:modified xsi:type="dcterms:W3CDTF">2024-02-23T00:27:16Z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0x010100F230F55FC4E86843A38ABC983CBD33D2</vt:lpwstr>
  </property>
</Properties>
</file>